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88" autoAdjust="0"/>
  </p:normalViewPr>
  <p:slideViewPr>
    <p:cSldViewPr>
      <p:cViewPr varScale="1">
        <p:scale>
          <a:sx n="90" d="100"/>
          <a:sy n="90" d="100"/>
        </p:scale>
        <p:origin x="221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4779C-79A7-49E8-BEAB-D399194BACEE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sarayuth3390 / shutterstock.com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77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published by Chemistry World. Use this slide as a lesson starter. It also contains questions which can be used to engage pupils.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Image credit: sarayuth3390 / shutterstock.com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855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2hpdDeY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sc.li/2hpdDe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Torn crystal and van der Waals forces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9912" y="6211669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Read the full article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i="1" dirty="0">
                <a:solidFill>
                  <a:schemeClr val="bg1"/>
                </a:solidFill>
                <a:hlinkClick r:id="rId3"/>
              </a:rPr>
              <a:t>r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sc.li/2hpdDeY</a:t>
            </a:r>
            <a:r>
              <a:rPr lang="en-GB" sz="1200" i="1" dirty="0">
                <a:solidFill>
                  <a:schemeClr val="bg1"/>
                </a:solidFill>
              </a:rPr>
              <a:t>, published 10 </a:t>
            </a:r>
            <a:r>
              <a:rPr lang="en-GB" sz="1200" i="1" dirty="0" smtClean="0">
                <a:solidFill>
                  <a:schemeClr val="bg1"/>
                </a:solidFill>
              </a:rPr>
              <a:t>November </a:t>
            </a:r>
            <a:r>
              <a:rPr lang="en-GB" sz="1200" i="1" dirty="0">
                <a:solidFill>
                  <a:schemeClr val="bg1"/>
                </a:solidFill>
              </a:rPr>
              <a:t>2017</a:t>
            </a: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484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Geckos have sticky feet and water has a high boiling point because of van der Waals forces. 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Scientists in Japan have measured how strong these forces are. They pulled apart two layers of gallium selenide crystal until it broke.</a:t>
            </a:r>
          </a:p>
          <a:p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This took 0.023x10</a:t>
            </a:r>
            <a:r>
              <a:rPr lang="en-GB" sz="2400" baseline="30000" dirty="0" smtClean="0">
                <a:solidFill>
                  <a:schemeClr val="bg1"/>
                </a:solidFill>
              </a:rPr>
              <a:t>6 </a:t>
            </a:r>
            <a:r>
              <a:rPr lang="en-GB" sz="2400" dirty="0" smtClean="0">
                <a:solidFill>
                  <a:schemeClr val="bg1"/>
                </a:solidFill>
              </a:rPr>
              <a:t>N/m</a:t>
            </a:r>
            <a:r>
              <a:rPr lang="en-GB" sz="2400" baseline="30000" dirty="0" smtClean="0">
                <a:solidFill>
                  <a:schemeClr val="bg1"/>
                </a:solidFill>
              </a:rPr>
              <a:t>2</a:t>
            </a:r>
            <a:r>
              <a:rPr lang="en-GB" sz="2400" dirty="0" smtClean="0">
                <a:solidFill>
                  <a:schemeClr val="bg1"/>
                </a:solidFill>
              </a:rPr>
              <a:t>. They increased this force seven-fold by adding 10% tellurium.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7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31640" y="332656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Torn crystal and van der Waals forces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3840722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Read the full article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i="1" dirty="0">
                <a:solidFill>
                  <a:schemeClr val="bg1"/>
                </a:solidFill>
                <a:hlinkClick r:id="rId3"/>
              </a:rPr>
              <a:t>r</a:t>
            </a:r>
            <a:r>
              <a:rPr lang="en-GB" sz="1200" i="1" dirty="0" smtClean="0">
                <a:solidFill>
                  <a:schemeClr val="bg1"/>
                </a:solidFill>
                <a:hlinkClick r:id="rId3"/>
              </a:rPr>
              <a:t>sc.li/2hpdDeY</a:t>
            </a:r>
            <a:r>
              <a:rPr lang="en-GB" sz="1200" i="1" dirty="0">
                <a:solidFill>
                  <a:schemeClr val="bg1"/>
                </a:solidFill>
              </a:rPr>
              <a:t>, published 10 </a:t>
            </a:r>
            <a:r>
              <a:rPr lang="en-GB" sz="1200" i="1" dirty="0" smtClean="0">
                <a:solidFill>
                  <a:schemeClr val="bg1"/>
                </a:solidFill>
              </a:rPr>
              <a:t>November </a:t>
            </a:r>
            <a:r>
              <a:rPr lang="en-GB" sz="1200" i="1" dirty="0">
                <a:solidFill>
                  <a:schemeClr val="bg1"/>
                </a:solidFill>
              </a:rPr>
              <a:t>2017</a:t>
            </a:r>
          </a:p>
          <a:p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1024860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Geckos have sticky feet and water has a high boiling point because of van der Waals forces. 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Scientists in Japan have measured how strong these forces are. They pulled apart two layers of gallium selenide crystal until it broke.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This took 0.023x10</a:t>
            </a:r>
            <a:r>
              <a:rPr lang="en-GB" baseline="30000" dirty="0" smtClean="0">
                <a:solidFill>
                  <a:schemeClr val="bg1"/>
                </a:solidFill>
              </a:rPr>
              <a:t>6 </a:t>
            </a:r>
            <a:r>
              <a:rPr lang="en-GB" dirty="0" smtClean="0">
                <a:solidFill>
                  <a:schemeClr val="bg1"/>
                </a:solidFill>
              </a:rPr>
              <a:t>N/m</a:t>
            </a:r>
            <a:r>
              <a:rPr lang="en-GB" baseline="30000" dirty="0" smtClean="0">
                <a:solidFill>
                  <a:schemeClr val="bg1"/>
                </a:solidFill>
              </a:rPr>
              <a:t>2</a:t>
            </a:r>
            <a:r>
              <a:rPr lang="en-GB" dirty="0" smtClean="0">
                <a:solidFill>
                  <a:schemeClr val="bg1"/>
                </a:solidFill>
              </a:rPr>
              <a:t>. They increased this force seven-fold by adding 10% tellurium.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3850364"/>
            <a:ext cx="48600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exactly does ‘high boiling point’ mean?</a:t>
            </a:r>
          </a:p>
          <a:p>
            <a:pPr marL="342900" indent="-342900">
              <a:buFontTx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Why </a:t>
            </a:r>
            <a:r>
              <a:rPr lang="en-GB" dirty="0">
                <a:solidFill>
                  <a:schemeClr val="bg1"/>
                </a:solidFill>
              </a:rPr>
              <a:t>do you think it is </a:t>
            </a:r>
            <a:r>
              <a:rPr lang="en-GB" dirty="0" smtClean="0">
                <a:solidFill>
                  <a:schemeClr val="bg1"/>
                </a:solidFill>
              </a:rPr>
              <a:t>significant </a:t>
            </a:r>
            <a:r>
              <a:rPr lang="en-GB" dirty="0">
                <a:solidFill>
                  <a:schemeClr val="bg1"/>
                </a:solidFill>
              </a:rPr>
              <a:t>that water has </a:t>
            </a:r>
            <a:r>
              <a:rPr lang="en-GB" dirty="0" smtClean="0">
                <a:solidFill>
                  <a:schemeClr val="bg1"/>
                </a:solidFill>
              </a:rPr>
              <a:t>a high </a:t>
            </a:r>
            <a:r>
              <a:rPr lang="en-GB" dirty="0">
                <a:solidFill>
                  <a:schemeClr val="bg1"/>
                </a:solidFill>
              </a:rPr>
              <a:t>boiling point</a:t>
            </a:r>
            <a:r>
              <a:rPr lang="en-GB" dirty="0" smtClean="0">
                <a:solidFill>
                  <a:schemeClr val="bg1"/>
                </a:solidFill>
              </a:rPr>
              <a:t>?</a:t>
            </a:r>
          </a:p>
          <a:p>
            <a:pPr marL="342900" indent="-342900">
              <a:buFontTx/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A control variable is part of the experiment that is kept the same. What do you think the three most important control variables were for the scientists? Why?</a:t>
            </a:r>
            <a:endParaRPr lang="en-GB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GB" dirty="0" smtClean="0">
                <a:solidFill>
                  <a:schemeClr val="bg1"/>
                </a:solidFill>
              </a:rPr>
              <a:t>What does </a:t>
            </a:r>
            <a:r>
              <a:rPr lang="en-GB" dirty="0">
                <a:solidFill>
                  <a:schemeClr val="bg1"/>
                </a:solidFill>
              </a:rPr>
              <a:t>0.023x10</a:t>
            </a:r>
            <a:r>
              <a:rPr lang="en-GB" baseline="30000" dirty="0">
                <a:solidFill>
                  <a:schemeClr val="bg1"/>
                </a:solidFill>
              </a:rPr>
              <a:t>6 </a:t>
            </a:r>
            <a:r>
              <a:rPr lang="en-GB" dirty="0" smtClean="0">
                <a:solidFill>
                  <a:schemeClr val="bg1"/>
                </a:solidFill>
              </a:rPr>
              <a:t>N/m</a:t>
            </a:r>
            <a:r>
              <a:rPr lang="en-GB" baseline="30000" dirty="0" smtClean="0">
                <a:solidFill>
                  <a:schemeClr val="bg1"/>
                </a:solidFill>
              </a:rPr>
              <a:t>2 </a:t>
            </a:r>
            <a:r>
              <a:rPr lang="en-GB" dirty="0" smtClean="0">
                <a:solidFill>
                  <a:schemeClr val="bg1"/>
                </a:solidFill>
              </a:rPr>
              <a:t>mean? </a:t>
            </a:r>
          </a:p>
        </p:txBody>
      </p:sp>
    </p:spTree>
    <p:extLst>
      <p:ext uri="{BB962C8B-B14F-4D97-AF65-F5344CB8AC3E}">
        <p14:creationId xmlns:p14="http://schemas.microsoft.com/office/powerpoint/2010/main" val="145792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278</Words>
  <Application>Microsoft Office PowerPoint</Application>
  <PresentationFormat>On-screen Show (4:3)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Torn crystals and van der Waals forces</dc:title>
  <dc:creator>Matt Baldwin</dc:creator>
  <cp:lastModifiedBy>Luke Blackburn</cp:lastModifiedBy>
  <cp:revision>78</cp:revision>
  <dcterms:created xsi:type="dcterms:W3CDTF">2013-06-04T12:27:23Z</dcterms:created>
  <dcterms:modified xsi:type="dcterms:W3CDTF">2018-02-13T14:15:59Z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