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377" r:id="rId2"/>
    <p:sldId id="389" r:id="rId3"/>
    <p:sldId id="358" r:id="rId4"/>
    <p:sldId id="374" r:id="rId5"/>
    <p:sldId id="388" r:id="rId6"/>
    <p:sldId id="362" r:id="rId7"/>
    <p:sldId id="361" r:id="rId8"/>
    <p:sldId id="364" r:id="rId9"/>
    <p:sldId id="363" r:id="rId10"/>
  </p:sldIdLst>
  <p:sldSz cx="9144000" cy="6858000" type="screen4x3"/>
  <p:notesSz cx="7010400" cy="92964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MS PGothic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MS PGothic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MS PGothic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MS PGothic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MS PGothic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8F6"/>
    <a:srgbClr val="99CD00"/>
    <a:srgbClr val="A9B600"/>
    <a:srgbClr val="003F7B"/>
    <a:srgbClr val="E17000"/>
    <a:srgbClr val="013E67"/>
    <a:srgbClr val="01426F"/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48" autoAdjust="0"/>
    <p:restoredTop sz="86897" autoAdjust="0"/>
  </p:normalViewPr>
  <p:slideViewPr>
    <p:cSldViewPr>
      <p:cViewPr>
        <p:scale>
          <a:sx n="57" d="100"/>
          <a:sy n="57" d="100"/>
        </p:scale>
        <p:origin x="-858" y="-96"/>
      </p:cViewPr>
      <p:guideLst>
        <p:guide orient="horz" pos="3929"/>
        <p:guide pos="20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46075" y="231775"/>
            <a:ext cx="303688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800">
                <a:latin typeface="Myriad Pro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2960688" y="8521700"/>
            <a:ext cx="3036887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latin typeface="Myriad Pro Light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997575" y="8521700"/>
            <a:ext cx="62388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latin typeface="Myriad Pro Light" pitchFamily="34" charset="0"/>
              </a:defRPr>
            </a:lvl1pPr>
          </a:lstStyle>
          <a:p>
            <a:pPr>
              <a:defRPr/>
            </a:pPr>
            <a:fld id="{D5E2104D-4158-49C8-80C4-ACE1BD2A236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84997" name="Picture 6" descr="RSC_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" y="8753475"/>
            <a:ext cx="1649413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925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63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5038" y="4416425"/>
            <a:ext cx="5140325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925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pPr>
              <a:defRPr/>
            </a:pPr>
            <a:fld id="{4B2D188C-2201-45C7-8BBF-30B94C86F4C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GB" dirty="0" smtClean="0"/>
              <a:t>Give examples of height and weight for each category for a 1.8m (5ft11in) person -  underweight  &lt;60 kg</a:t>
            </a:r>
            <a:r>
              <a:rPr lang="en-GB" baseline="0" dirty="0" smtClean="0"/>
              <a:t> (</a:t>
            </a:r>
            <a:r>
              <a:rPr lang="en-GB" dirty="0" smtClean="0"/>
              <a:t>132lb); </a:t>
            </a:r>
          </a:p>
          <a:p>
            <a:r>
              <a:rPr lang="en-GB" dirty="0" smtClean="0"/>
              <a:t>						</a:t>
            </a:r>
            <a:r>
              <a:rPr lang="en-GB" baseline="0" dirty="0" smtClean="0"/>
              <a:t>     </a:t>
            </a:r>
            <a:r>
              <a:rPr lang="en-GB" dirty="0" smtClean="0"/>
              <a:t>normal weight 60 – 81kg (132 – 179lb); </a:t>
            </a:r>
          </a:p>
          <a:p>
            <a:r>
              <a:rPr lang="en-GB" dirty="0" smtClean="0"/>
              <a:t>						</a:t>
            </a:r>
            <a:r>
              <a:rPr lang="en-GB" baseline="0" dirty="0" smtClean="0"/>
              <a:t>     overweight 81 – 97kg ( 97kg (179 – 214 lb); </a:t>
            </a:r>
          </a:p>
          <a:p>
            <a:r>
              <a:rPr lang="en-GB" baseline="0" dirty="0" smtClean="0"/>
              <a:t>						     moderately obese 97 – 113kg (214 – 250lb)</a:t>
            </a:r>
          </a:p>
          <a:p>
            <a:r>
              <a:rPr lang="en-GB" baseline="0" dirty="0" smtClean="0"/>
              <a:t>						     severely obese &gt;113kg (250) </a:t>
            </a:r>
            <a:r>
              <a:rPr lang="en-GB" dirty="0" smtClean="0"/>
              <a:t>                    </a:t>
            </a:r>
          </a:p>
          <a:p>
            <a:r>
              <a:rPr lang="en-GB" dirty="0" smtClean="0"/>
              <a:t>Note that BMI is measured differently for children and is only a common guide to how body weight compares to a desired mean.</a:t>
            </a:r>
          </a:p>
          <a:p>
            <a:r>
              <a:rPr lang="en-GB" dirty="0" smtClean="0"/>
              <a:t>																		</a:t>
            </a:r>
            <a:r>
              <a:rPr lang="en-GB" baseline="0" dirty="0" smtClean="0"/>
              <a:t>      </a:t>
            </a:r>
            <a:endParaRPr lang="en-GB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GB" dirty="0" smtClean="0"/>
              <a:t>Trends using BMI and other measures of abdominal fatness show the same trends.</a:t>
            </a:r>
          </a:p>
          <a:p>
            <a:endParaRPr lang="en-GB" dirty="0" smtClean="0"/>
          </a:p>
          <a:p>
            <a:r>
              <a:rPr lang="en-GB" dirty="0" smtClean="0"/>
              <a:t>Use the executive summary of the Foresight Report  for formal introduction.  </a:t>
            </a:r>
          </a:p>
          <a:p>
            <a:r>
              <a:rPr lang="en-GB" dirty="0" smtClean="0"/>
              <a:t>Use for example, the Guardian story at http://www.guardian.co.uk/society/2011/oct/10/diabetes-the-epidemic for general discussion. </a:t>
            </a:r>
          </a:p>
          <a:p>
            <a:endParaRPr lang="en-GB" dirty="0" smtClean="0"/>
          </a:p>
          <a:p>
            <a:r>
              <a:rPr lang="en-GB" dirty="0" smtClean="0"/>
              <a:t>Current data (2011) at http://www.ic.nhs.uk/webfiles/publications/003_Health_Lifestyles/OPAD12/Statistics_on_Obesity_Physical_Activity_and_Diet_England_2012.pdf</a:t>
            </a:r>
          </a:p>
          <a:p>
            <a:endParaRPr lang="en-GB" dirty="0" smtClean="0"/>
          </a:p>
          <a:p>
            <a:r>
              <a:rPr lang="en-GB" dirty="0" smtClean="0"/>
              <a:t>Note that measurements for children are problematic.</a:t>
            </a:r>
          </a:p>
          <a:p>
            <a:endParaRPr lang="en-GB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For press report on diabetes costs see http://www.guardian.co.uk/society/2008/oct/08/nhs.diabetes</a:t>
            </a:r>
          </a:p>
          <a:p>
            <a:endParaRPr lang="en-GB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GB" dirty="0" smtClean="0"/>
              <a:t>An excellent summary of diabetes incidence and other key statistics</a:t>
            </a:r>
            <a:r>
              <a:rPr lang="en-GB" baseline="0" dirty="0" smtClean="0"/>
              <a:t> can be found at http://www.diabetes.org.uk/Documents/Reports/Diabetes_in_the_UK_2010.pdf</a:t>
            </a:r>
          </a:p>
          <a:p>
            <a:r>
              <a:rPr lang="en-GB" baseline="0" dirty="0" smtClean="0"/>
              <a:t>This is on the Diabetes UK website and many useful links for general introduction to the problem can be found here.</a:t>
            </a:r>
            <a:endParaRPr lang="en-GB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bg>
      <p:bgPr>
        <a:solidFill>
          <a:srgbClr val="003A7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0" descr="white logo clear background_cropped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3525" y="6270625"/>
            <a:ext cx="1944688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mtClean="0">
                <a:solidFill>
                  <a:schemeClr val="bg1"/>
                </a:solidFill>
                <a:latin typeface="Arial" charset="0"/>
              </a:defRPr>
            </a:lvl1pPr>
          </a:lstStyle>
          <a:p>
            <a:r>
              <a:rPr lang="en-GB" smtClean="0"/>
              <a:t>Click to edit Master title style</a:t>
            </a:r>
          </a:p>
        </p:txBody>
      </p:sp>
      <p:sp>
        <p:nvSpPr>
          <p:cNvPr id="3277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mtClean="0">
                <a:solidFill>
                  <a:schemeClr val="bg1"/>
                </a:solidFill>
                <a:latin typeface="Arial" charset="0"/>
              </a:defRPr>
            </a:lvl1pPr>
          </a:lstStyle>
          <a:p>
            <a:r>
              <a:rPr lang="en-GB" smtClean="0"/>
              <a:t>Click to edit Master subtitle style</a:t>
            </a:r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0" descr="white logo clear background_cropped"/>
          <p:cNvPicPr>
            <a:picLocks noChangeAspect="1" noChangeArrowheads="1"/>
          </p:cNvPicPr>
          <p:nvPr userDrawn="1"/>
        </p:nvPicPr>
        <p:blipFill>
          <a:blip r:embed="rId2" cstate="print">
            <a:lum bright="-100000"/>
          </a:blip>
          <a:srcRect/>
          <a:stretch>
            <a:fillRect/>
          </a:stretch>
        </p:blipFill>
        <p:spPr bwMode="auto">
          <a:xfrm>
            <a:off x="263525" y="6270625"/>
            <a:ext cx="1944688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38138" y="2286000"/>
            <a:ext cx="8424862" cy="1143000"/>
          </a:xfrm>
        </p:spPr>
        <p:txBody>
          <a:bodyPr/>
          <a:lstStyle>
            <a:lvl1pPr>
              <a:defRPr sz="4800">
                <a:solidFill>
                  <a:srgbClr val="97D0ED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38138" y="3505200"/>
            <a:ext cx="8424862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GB"/>
              <a:t>Click to edit Master subtitle style</a:t>
            </a:r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38138" y="457200"/>
            <a:ext cx="8424862" cy="1027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8138" y="1981200"/>
            <a:ext cx="8424862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Only using bullet points</a:t>
            </a:r>
          </a:p>
          <a:p>
            <a:pPr lvl="1"/>
            <a:r>
              <a:rPr lang="en-GB" smtClean="0"/>
              <a:t>when we have something</a:t>
            </a:r>
          </a:p>
          <a:p>
            <a:pPr lvl="1"/>
            <a:r>
              <a:rPr lang="en-GB" smtClean="0"/>
              <a:t>that needs to </a:t>
            </a:r>
          </a:p>
          <a:p>
            <a:pPr lvl="1"/>
            <a:r>
              <a:rPr lang="en-GB" smtClean="0"/>
              <a:t>be in a </a:t>
            </a:r>
          </a:p>
          <a:p>
            <a:pPr lvl="1"/>
            <a:r>
              <a:rPr lang="en-GB" smtClean="0"/>
              <a:t>list</a:t>
            </a:r>
          </a:p>
          <a:p>
            <a:pPr lvl="1"/>
            <a:endParaRPr lang="en-GB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03A74"/>
          </a:solidFill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03A74"/>
          </a:solidFill>
          <a:latin typeface="Arial" charset="0"/>
          <a:ea typeface="MS PGothic" pitchFamily="34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03A74"/>
          </a:solidFill>
          <a:latin typeface="Arial" charset="0"/>
          <a:ea typeface="MS PGothic" pitchFamily="34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03A74"/>
          </a:solidFill>
          <a:latin typeface="Arial" charset="0"/>
          <a:ea typeface="MS PGothic" pitchFamily="34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03A74"/>
          </a:solidFill>
          <a:latin typeface="Arial" charset="0"/>
          <a:ea typeface="MS PGothic" pitchFamily="34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ea typeface="MS PGothic" pitchFamily="34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ea typeface="MS PGothic" pitchFamily="34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ea typeface="MS PGothic" pitchFamily="34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ea typeface="MS PGothic" pitchFamily="34" charset="-128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ct val="0"/>
        </a:spcAft>
        <a:buClr>
          <a:srgbClr val="97D0ED"/>
        </a:buClr>
        <a:buFont typeface="Wingdings" pitchFamily="2" charset="2"/>
        <a:buChar char="§"/>
        <a:defRPr sz="3200">
          <a:solidFill>
            <a:srgbClr val="003A74"/>
          </a:solidFill>
          <a:latin typeface="Arial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0"/>
        </a:spcBef>
        <a:spcAft>
          <a:spcPct val="0"/>
        </a:spcAft>
        <a:buClr>
          <a:srgbClr val="97D0ED"/>
        </a:buClr>
        <a:buFont typeface="Wingdings" pitchFamily="2" charset="2"/>
        <a:buChar char="§"/>
        <a:defRPr sz="2800">
          <a:solidFill>
            <a:srgbClr val="003A74"/>
          </a:solidFill>
          <a:latin typeface="Arial" charset="0"/>
          <a:ea typeface="+mn-ea"/>
        </a:defRPr>
      </a:lvl2pPr>
      <a:lvl3pPr marL="1143000" indent="-228600" algn="l" rtl="0" eaLnBrk="0" fontAlgn="base" hangingPunct="0">
        <a:spcBef>
          <a:spcPct val="0"/>
        </a:spcBef>
        <a:spcAft>
          <a:spcPct val="0"/>
        </a:spcAft>
        <a:buClr>
          <a:srgbClr val="CCE8F6"/>
        </a:buClr>
        <a:buFont typeface="Wingdings" pitchFamily="2" charset="2"/>
        <a:buChar char="§"/>
        <a:defRPr sz="2400">
          <a:solidFill>
            <a:schemeClr val="bg1"/>
          </a:solidFill>
          <a:latin typeface="Arial" charset="0"/>
          <a:ea typeface="+mn-ea"/>
        </a:defRPr>
      </a:lvl3pPr>
      <a:lvl4pPr marL="1600200" indent="-228600" algn="l" rtl="0" eaLnBrk="0" fontAlgn="base" hangingPunct="0">
        <a:spcBef>
          <a:spcPct val="0"/>
        </a:spcBef>
        <a:spcAft>
          <a:spcPct val="0"/>
        </a:spcAft>
        <a:buClr>
          <a:srgbClr val="CCE8F6"/>
        </a:buClr>
        <a:buFont typeface="Wingdings" pitchFamily="2" charset="2"/>
        <a:buChar char="§"/>
        <a:defRPr sz="2000">
          <a:solidFill>
            <a:schemeClr val="bg1"/>
          </a:solidFill>
          <a:latin typeface="Arial" charset="0"/>
          <a:ea typeface="+mn-ea"/>
        </a:defRPr>
      </a:lvl4pPr>
      <a:lvl5pPr marL="2057400" indent="-228600" algn="l" rtl="0" eaLnBrk="0" fontAlgn="base" hangingPunct="0">
        <a:spcBef>
          <a:spcPct val="0"/>
        </a:spcBef>
        <a:spcAft>
          <a:spcPct val="0"/>
        </a:spcAft>
        <a:buClr>
          <a:srgbClr val="CCE8F6"/>
        </a:buClr>
        <a:buFont typeface="Wingdings" pitchFamily="2" charset="2"/>
        <a:defRPr sz="2000">
          <a:solidFill>
            <a:schemeClr val="bg1"/>
          </a:solidFill>
          <a:latin typeface="Arial" charset="0"/>
          <a:ea typeface="+mn-ea"/>
        </a:defRPr>
      </a:lvl5pPr>
      <a:lvl6pPr marL="2514600" indent="-228600" algn="l" rtl="0" fontAlgn="base">
        <a:spcBef>
          <a:spcPct val="0"/>
        </a:spcBef>
        <a:spcAft>
          <a:spcPct val="0"/>
        </a:spcAft>
        <a:buClr>
          <a:srgbClr val="CCE8F6"/>
        </a:buClr>
        <a:buFont typeface="Wingdings" pitchFamily="2" charset="2"/>
        <a:defRPr sz="20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0"/>
        </a:spcBef>
        <a:spcAft>
          <a:spcPct val="0"/>
        </a:spcAft>
        <a:buClr>
          <a:srgbClr val="CCE8F6"/>
        </a:buClr>
        <a:buFont typeface="Wingdings" pitchFamily="2" charset="2"/>
        <a:defRPr sz="20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0"/>
        </a:spcBef>
        <a:spcAft>
          <a:spcPct val="0"/>
        </a:spcAft>
        <a:buClr>
          <a:srgbClr val="CCE8F6"/>
        </a:buClr>
        <a:buFont typeface="Wingdings" pitchFamily="2" charset="2"/>
        <a:defRPr sz="20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0"/>
        </a:spcBef>
        <a:spcAft>
          <a:spcPct val="0"/>
        </a:spcAft>
        <a:buClr>
          <a:srgbClr val="CCE8F6"/>
        </a:buClr>
        <a:buFont typeface="Wingdings" pitchFamily="2" charset="2"/>
        <a:defRPr sz="20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74859" y="2420888"/>
            <a:ext cx="544123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b="1" dirty="0" smtClean="0"/>
              <a:t>OVERVIEW OF THE </a:t>
            </a:r>
          </a:p>
          <a:p>
            <a:r>
              <a:rPr lang="en-GB" sz="4400" b="1" dirty="0" smtClean="0"/>
              <a:t>  OBESITY CRISIS</a:t>
            </a:r>
            <a:endParaRPr lang="en-GB" sz="4400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31819" y="1095127"/>
            <a:ext cx="64875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/>
              <a:t>OVERVIEW OF THE OBESITY CRISIS</a:t>
            </a:r>
            <a:endParaRPr lang="en-GB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762000" y="2057256"/>
            <a:ext cx="8153400" cy="34291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dirty="0" smtClean="0"/>
              <a:t>A worldwide phenomenon</a:t>
            </a:r>
          </a:p>
          <a:p>
            <a:pPr>
              <a:buFont typeface="Arial" pitchFamily="34" charset="0"/>
              <a:buChar char="•"/>
            </a:pPr>
            <a:endParaRPr lang="en-GB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Affects all nationalities, ages, both genders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Unlike deadly diseases of the past, a disease of affluence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A contributor to disease and premature death</a:t>
            </a:r>
            <a:endParaRPr lang="en-GB" dirty="0" smtClean="0"/>
          </a:p>
          <a:p>
            <a:endParaRPr lang="en-GB" dirty="0" smtClean="0"/>
          </a:p>
          <a:p>
            <a:pPr>
              <a:lnSpc>
                <a:spcPts val="3000"/>
              </a:lnSpc>
              <a:spcAft>
                <a:spcPts val="1200"/>
              </a:spcAft>
            </a:pPr>
            <a:r>
              <a:rPr lang="en-GB" dirty="0" smtClean="0"/>
              <a:t> 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836712"/>
            <a:ext cx="82375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/>
              <a:t> DEFINITIONS OF OVERWEIGHT AND OBESITY</a:t>
            </a:r>
            <a:endParaRPr lang="en-GB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187624" y="1772816"/>
            <a:ext cx="6882304" cy="42780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dirty="0" smtClean="0"/>
              <a:t> Body Mass Index (BMI) =  mass(kg)/(height(m)</a:t>
            </a:r>
            <a:r>
              <a:rPr lang="en-GB" baseline="30000" dirty="0" smtClean="0"/>
              <a:t>2</a:t>
            </a:r>
            <a:r>
              <a:rPr lang="en-GB" dirty="0" smtClean="0"/>
              <a:t> </a:t>
            </a:r>
          </a:p>
          <a:p>
            <a:pPr>
              <a:buFont typeface="Arial" pitchFamily="34" charset="0"/>
              <a:buChar char="•"/>
            </a:pPr>
            <a:endParaRPr lang="en-GB" baseline="30000" dirty="0" smtClean="0"/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 Weight categories</a:t>
            </a:r>
          </a:p>
          <a:p>
            <a:r>
              <a:rPr lang="en-GB" dirty="0" smtClean="0"/>
              <a:t>	underweight 			BMI &lt; 18.5</a:t>
            </a:r>
          </a:p>
          <a:p>
            <a:r>
              <a:rPr lang="en-GB" dirty="0" smtClean="0"/>
              <a:t> 	normal (healthy) weight 	BMI 18.5 – 25</a:t>
            </a:r>
          </a:p>
          <a:p>
            <a:r>
              <a:rPr lang="en-GB" dirty="0" smtClean="0"/>
              <a:t>	overweight  			BMI 25 – 30</a:t>
            </a:r>
          </a:p>
          <a:p>
            <a:r>
              <a:rPr lang="en-GB" i="1" dirty="0" smtClean="0"/>
              <a:t>	</a:t>
            </a:r>
            <a:r>
              <a:rPr lang="en-GB" dirty="0" smtClean="0"/>
              <a:t>obese 			BMI &gt; 30</a:t>
            </a:r>
          </a:p>
          <a:p>
            <a:r>
              <a:rPr lang="en-GB" dirty="0" smtClean="0"/>
              <a:t>	severely obese		BMI &gt; 35</a:t>
            </a:r>
          </a:p>
          <a:p>
            <a:r>
              <a:rPr lang="en-GB" dirty="0" smtClean="0"/>
              <a:t>	morbidly obese		BMI &gt; 40</a:t>
            </a:r>
          </a:p>
          <a:p>
            <a:endParaRPr lang="en-GB" dirty="0" smtClean="0"/>
          </a:p>
          <a:p>
            <a:r>
              <a:rPr lang="en-GB" dirty="0" smtClean="0"/>
              <a:t> </a:t>
            </a:r>
          </a:p>
          <a:p>
            <a:pPr lvl="1">
              <a:buFont typeface="Arial" pitchFamily="34" charset="0"/>
              <a:buChar char="•"/>
            </a:pPr>
            <a:endParaRPr lang="en-GB" baseline="30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9200" y="1600200"/>
            <a:ext cx="6508750" cy="325666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31640" y="692696"/>
            <a:ext cx="63658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AN EXAMPLE OF MORBID OBESITY</a:t>
            </a:r>
            <a:endParaRPr lang="en-US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317044" y="5638800"/>
            <a:ext cx="19407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BMI 47kg/m</a:t>
            </a:r>
            <a:r>
              <a:rPr lang="en-GB" baseline="30000" dirty="0" smtClean="0"/>
              <a:t>2</a:t>
            </a:r>
            <a:r>
              <a:rPr lang="en-GB" dirty="0" smtClean="0"/>
              <a:t>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676400" y="5181600"/>
            <a:ext cx="53126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wt 146 kg (322 lb), ht 1.77m (5ft 10in)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943600" y="5867400"/>
            <a:ext cx="21571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(</a:t>
            </a:r>
            <a:r>
              <a:rPr lang="en-US" sz="1600" dirty="0" err="1" smtClean="0"/>
              <a:t>Wikipedia</a:t>
            </a:r>
            <a:r>
              <a:rPr lang="en-US" sz="1600" dirty="0" smtClean="0"/>
              <a:t> commons)</a:t>
            </a:r>
            <a:endParaRPr lang="en-US" sz="1600" dirty="0"/>
          </a:p>
        </p:txBody>
      </p:sp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67744" y="764704"/>
            <a:ext cx="37930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/>
              <a:t>TRENDS IN OBESITY</a:t>
            </a:r>
            <a:endParaRPr lang="en-GB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899592" y="1613417"/>
            <a:ext cx="8073877" cy="6017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dirty="0" smtClean="0"/>
              <a:t> Between 1980 and 2009 obesity in the UK</a:t>
            </a:r>
          </a:p>
          <a:p>
            <a:r>
              <a:rPr lang="en-GB" dirty="0" smtClean="0"/>
              <a:t>  increased from 7% to 26%.</a:t>
            </a:r>
          </a:p>
          <a:p>
            <a:endParaRPr lang="en-GB" dirty="0" smtClean="0"/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 Government figures predict a 50% rate by 2050.</a:t>
            </a:r>
          </a:p>
          <a:p>
            <a:pPr>
              <a:buFont typeface="Arial" pitchFamily="34" charset="0"/>
              <a:buChar char="•"/>
            </a:pPr>
            <a:endParaRPr lang="en-GB" dirty="0" smtClean="0"/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 The same upward trends for men, women and children</a:t>
            </a:r>
          </a:p>
          <a:p>
            <a:pPr>
              <a:buFont typeface="Arial" pitchFamily="34" charset="0"/>
              <a:buChar char="•"/>
            </a:pPr>
            <a:endParaRPr lang="en-GB" dirty="0" smtClean="0"/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 Similar forecasts for incidence of  overweight .</a:t>
            </a:r>
          </a:p>
          <a:p>
            <a:pPr>
              <a:buFont typeface="Arial" pitchFamily="34" charset="0"/>
              <a:buChar char="•"/>
            </a:pPr>
            <a:endParaRPr lang="en-GB" dirty="0" smtClean="0"/>
          </a:p>
          <a:p>
            <a:pPr>
              <a:buFont typeface="Arial" pitchFamily="34" charset="0"/>
              <a:buChar char="•"/>
            </a:pPr>
            <a:endParaRPr lang="en-GB" dirty="0" smtClean="0"/>
          </a:p>
          <a:p>
            <a:pPr>
              <a:buFont typeface="Arial" pitchFamily="34" charset="0"/>
              <a:buChar char="•"/>
            </a:pPr>
            <a:endParaRPr lang="en-GB" dirty="0" smtClean="0"/>
          </a:p>
          <a:p>
            <a:pPr>
              <a:buFont typeface="Arial" pitchFamily="34" charset="0"/>
              <a:buChar char="•"/>
            </a:pPr>
            <a:endParaRPr lang="en-GB" dirty="0" smtClean="0"/>
          </a:p>
          <a:p>
            <a:endParaRPr lang="en-GB" dirty="0" smtClean="0"/>
          </a:p>
          <a:p>
            <a:pPr>
              <a:buFont typeface="Arial" pitchFamily="34" charset="0"/>
              <a:buChar char="•"/>
            </a:pPr>
            <a:endParaRPr lang="en-GB" dirty="0" smtClean="0"/>
          </a:p>
          <a:p>
            <a:endParaRPr lang="en-GB" dirty="0" smtClean="0"/>
          </a:p>
          <a:p>
            <a:pPr>
              <a:lnSpc>
                <a:spcPts val="3000"/>
              </a:lnSpc>
              <a:spcAft>
                <a:spcPts val="1200"/>
              </a:spcAft>
            </a:pPr>
            <a:endParaRPr lang="en-GB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908720"/>
            <a:ext cx="70364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/>
              <a:t>HEALTH CONSEQUENCES OF OBESITY</a:t>
            </a:r>
            <a:endParaRPr lang="en-GB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23528" y="1916832"/>
            <a:ext cx="8366393" cy="41549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dirty="0" smtClean="0"/>
              <a:t> Cardiovascular diseases (mainly heart disease and stroke)</a:t>
            </a:r>
          </a:p>
          <a:p>
            <a:endParaRPr lang="en-GB" dirty="0" smtClean="0"/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 Musculoskeletal disorders (especially osteoarthritis) </a:t>
            </a:r>
          </a:p>
          <a:p>
            <a:endParaRPr lang="en-GB" dirty="0" smtClean="0"/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 Cancers (endometrial, breast, and colon)</a:t>
            </a:r>
          </a:p>
          <a:p>
            <a:pPr>
              <a:buFont typeface="Arial" pitchFamily="34" charset="0"/>
              <a:buChar char="•"/>
            </a:pPr>
            <a:endParaRPr lang="en-GB" dirty="0" smtClean="0"/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 Type 2 diabetes and complications – the most  problematic</a:t>
            </a:r>
          </a:p>
          <a:p>
            <a:pPr>
              <a:buFont typeface="Arial" pitchFamily="34" charset="0"/>
              <a:buChar char="•"/>
            </a:pPr>
            <a:endParaRPr lang="en-GB" dirty="0" smtClean="0"/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 Obese children usually become obese adults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692696"/>
            <a:ext cx="70823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/>
              <a:t>CONSEQUENCES OF TYPE 2 DIABETES</a:t>
            </a:r>
            <a:endParaRPr lang="en-GB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539552" y="1628800"/>
            <a:ext cx="8610049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dirty="0" smtClean="0"/>
              <a:t> Heart attack and stroke</a:t>
            </a:r>
          </a:p>
          <a:p>
            <a:endParaRPr lang="en-GB" dirty="0" smtClean="0"/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 Retinal damage and blindness</a:t>
            </a:r>
          </a:p>
          <a:p>
            <a:pPr>
              <a:buFont typeface="Arial" pitchFamily="34" charset="0"/>
              <a:buChar char="•"/>
            </a:pPr>
            <a:endParaRPr lang="en-GB" dirty="0" smtClean="0"/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 Kidney failure</a:t>
            </a:r>
          </a:p>
          <a:p>
            <a:pPr>
              <a:buFont typeface="Arial" pitchFamily="34" charset="0"/>
              <a:buChar char="•"/>
            </a:pPr>
            <a:endParaRPr lang="en-GB" dirty="0" smtClean="0"/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 Circulation problems leading to limb amputation</a:t>
            </a:r>
          </a:p>
          <a:p>
            <a:pPr>
              <a:buFont typeface="Arial" pitchFamily="34" charset="0"/>
              <a:buChar char="•"/>
            </a:pPr>
            <a:endParaRPr lang="en-GB" dirty="0" smtClean="0"/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 Higher mortality rate than breast and colon cancer combined</a:t>
            </a:r>
          </a:p>
          <a:p>
            <a:pPr>
              <a:buFont typeface="Arial" pitchFamily="34" charset="0"/>
              <a:buChar char="•"/>
            </a:pPr>
            <a:endParaRPr lang="en-GB" dirty="0" smtClean="0"/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 Huge escalation in healthcare costs</a:t>
            </a:r>
          </a:p>
          <a:p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1412776"/>
            <a:ext cx="78155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/>
              <a:t>HEALTHCARE COSTS OF TYPE 2 DIABETES</a:t>
            </a:r>
            <a:endParaRPr lang="en-GB" sz="2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971600" y="2420888"/>
            <a:ext cx="7840608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dirty="0" smtClean="0"/>
              <a:t> Current direct costs of type 2 diabetes £8.8b</a:t>
            </a:r>
          </a:p>
          <a:p>
            <a:pPr>
              <a:buFont typeface="Arial" pitchFamily="34" charset="0"/>
              <a:buChar char="•"/>
            </a:pPr>
            <a:endParaRPr lang="en-GB" dirty="0" smtClean="0"/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 Current indirect costs (death and illness, informal care)</a:t>
            </a:r>
          </a:p>
          <a:p>
            <a:r>
              <a:rPr lang="en-GB" dirty="0" smtClean="0"/>
              <a:t>   £13b </a:t>
            </a:r>
          </a:p>
          <a:p>
            <a:endParaRPr lang="en-GB" dirty="0" smtClean="0"/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 Projected figures for 2035 £15.1b and £20.5b</a:t>
            </a:r>
            <a:endParaRPr lang="en-GB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979712" y="764704"/>
            <a:ext cx="48494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/>
              <a:t>THE DIABETES EPIDEMIC  </a:t>
            </a:r>
            <a:endParaRPr lang="en-GB" sz="2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848722" y="1556792"/>
            <a:ext cx="6891630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dirty="0" smtClean="0"/>
              <a:t> Estimated cases for 2010 worldwide 285m,</a:t>
            </a:r>
          </a:p>
          <a:p>
            <a:r>
              <a:rPr lang="en-GB" dirty="0" smtClean="0"/>
              <a:t>  rising to 485m by 2030</a:t>
            </a:r>
          </a:p>
          <a:p>
            <a:pPr>
              <a:buFont typeface="Arial" pitchFamily="34" charset="0"/>
              <a:buChar char="•"/>
            </a:pPr>
            <a:endParaRPr lang="en-GB" dirty="0" smtClean="0"/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 UK has 2.7m diagnosed, projected &gt;4m in 2030</a:t>
            </a:r>
          </a:p>
          <a:p>
            <a:r>
              <a:rPr lang="en-GB" dirty="0" smtClean="0"/>
              <a:t>  145,000 </a:t>
            </a:r>
            <a:r>
              <a:rPr lang="en-GB" dirty="0" err="1" smtClean="0"/>
              <a:t>diagnosedin</a:t>
            </a:r>
            <a:r>
              <a:rPr lang="en-GB" dirty="0" smtClean="0"/>
              <a:t> 2008</a:t>
            </a:r>
          </a:p>
          <a:p>
            <a:r>
              <a:rPr lang="en-GB" dirty="0" smtClean="0"/>
              <a:t>  (compare with 41,000 lung cancer cases).</a:t>
            </a:r>
          </a:p>
          <a:p>
            <a:endParaRPr lang="en-GB" dirty="0" smtClean="0"/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 90% diabetes cases are Type 2, late onset.</a:t>
            </a:r>
          </a:p>
          <a:p>
            <a:pPr>
              <a:buFont typeface="Arial" pitchFamily="34" charset="0"/>
              <a:buChar char="•"/>
            </a:pPr>
            <a:endParaRPr lang="en-GB" dirty="0" smtClean="0"/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 Type 2 diabetes is closely linked to lifestyle</a:t>
            </a:r>
            <a:endParaRPr lang="en-GB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Blank Presentation">
      <a:majorFont>
        <a:latin typeface=""/>
        <a:ea typeface="MS PGothic"/>
        <a:cs typeface=""/>
      </a:majorFont>
      <a:minorFont>
        <a:latin typeface=""/>
        <a:ea typeface="MS P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MS PGothic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MS PGothic" pitchFamily="3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9532</TotalTime>
  <Words>458</Words>
  <Application>Microsoft Office PowerPoint</Application>
  <PresentationFormat>On-screen Show (4:3)</PresentationFormat>
  <Paragraphs>102</Paragraphs>
  <Slides>9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2_Blank Presentation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</vt:vector>
  </TitlesOfParts>
  <Company>RSC</Company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RSC Strategy on a page and 2010 objectives (internal use only)</dc:title>
  <dc:creator>RSC</dc:creator>
  <cp:lastModifiedBy> </cp:lastModifiedBy>
  <cp:revision>331</cp:revision>
  <dcterms:created xsi:type="dcterms:W3CDTF">2012-08-05T15:40:08Z</dcterms:created>
  <dcterms:modified xsi:type="dcterms:W3CDTF">2012-08-08T12:53:26Z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epartments">
    <vt:lpwstr>Communications</vt:lpwstr>
  </property>
  <property fmtid="{D5CDD505-2E9C-101B-9397-08002B2CF9AE}" pid="3" name="ContentType">
    <vt:lpwstr>Document</vt:lpwstr>
  </property>
  <property fmtid="{D5CDD505-2E9C-101B-9397-08002B2CF9AE}" pid="4" name="Date">
    <vt:lpwstr>2010-03-11T00:00:00Z</vt:lpwstr>
  </property>
</Properties>
</file>