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2" r:id="rId2"/>
    <p:sldId id="282" r:id="rId3"/>
    <p:sldId id="283" r:id="rId4"/>
    <p:sldId id="284" r:id="rId5"/>
    <p:sldId id="285" r:id="rId6"/>
    <p:sldId id="290" r:id="rId7"/>
    <p:sldId id="272" r:id="rId8"/>
    <p:sldId id="286" r:id="rId9"/>
    <p:sldId id="263" r:id="rId10"/>
    <p:sldId id="260" r:id="rId11"/>
    <p:sldId id="262" r:id="rId12"/>
    <p:sldId id="289" r:id="rId13"/>
    <p:sldId id="291" r:id="rId14"/>
    <p:sldId id="257" r:id="rId15"/>
    <p:sldId id="269" r:id="rId16"/>
    <p:sldId id="267" r:id="rId17"/>
    <p:sldId id="270" r:id="rId18"/>
    <p:sldId id="258" r:id="rId19"/>
    <p:sldId id="259" r:id="rId20"/>
    <p:sldId id="261" r:id="rId21"/>
    <p:sldId id="280" r:id="rId22"/>
    <p:sldId id="279" r:id="rId23"/>
    <p:sldId id="266" r:id="rId24"/>
    <p:sldId id="276" r:id="rId25"/>
    <p:sldId id="281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74" autoAdjust="0"/>
    <p:restoredTop sz="86397" autoAdjust="0"/>
  </p:normalViewPr>
  <p:slideViewPr>
    <p:cSldViewPr>
      <p:cViewPr>
        <p:scale>
          <a:sx n="62" d="100"/>
          <a:sy n="62" d="100"/>
        </p:scale>
        <p:origin x="-6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0ACFA-4506-4F3D-A2B5-FE95A880072D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E18DE-34CB-42A3-8C9C-EB99B552536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simple description of energy yield from aerobic respiration is </a:t>
            </a:r>
            <a:r>
              <a:rPr lang="en-GB" smtClean="0"/>
              <a:t>at http://library.thinkquest.org/27819/ch4_8.shtml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E18DE-34CB-42A3-8C9C-EB99B552536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Wikipedia entry for NAD</a:t>
            </a:r>
            <a:r>
              <a:rPr lang="en-GB" baseline="0" dirty="0" smtClean="0"/>
              <a:t> is useful. </a:t>
            </a:r>
            <a:r>
              <a:rPr lang="en-GB" baseline="0" smtClean="0"/>
              <a:t>http://en.wikipedia.org/wiki/Nicotinamide_adenine_dinucleotide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E18DE-34CB-42A3-8C9C-EB99B5525369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Students should be encouraged to investigate the action of these hormones.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E18DE-34CB-42A3-8C9C-EB99B5525369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86ECC-A3F7-4238-8F77-F7E0451992DA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5EFA4-F75D-45DF-AEA8-94B6BFA6AEE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MOLECULES IN METABOLISM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COENZYME A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-1971600"/>
            <a:ext cx="9144000" cy="337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  <a:hlinkClick r:id="" invalidUrl="file://localhost%5C%5Cupload.wikimedia.org%5Cwikipedia%5Ccommons%5Ce%5Ce9%5CCoenzym_A.svg"/>
              </a:rPr>
              <a:t>  </a:t>
            </a:r>
            <a:r>
              <a:rPr kumimoji="0" lang="en-US" sz="19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                                                   </a:t>
            </a:r>
          </a:p>
        </p:txBody>
      </p:sp>
      <p:pic>
        <p:nvPicPr>
          <p:cNvPr id="1030" name="Picture 6" descr="File:Coenzym A.svg">
            <a:hlinkClick r:id="" invalidUrl="file://localhost%5C%5Cupload.wikimedia.org%5Cwikipedia%5Ccommons%5Ce%5Ce9%5CCoenzym_A.svg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4284"/>
            <a:ext cx="7620000" cy="3095626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69673" y="3934564"/>
            <a:ext cx="3813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Usually written as HS-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3528" y="4654644"/>
            <a:ext cx="8496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HS-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activates organic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molecules for metabolic reactions by binding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through HS-group to give reactive “–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” species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0915" y="5561131"/>
            <a:ext cx="5148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Acetyl-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is an important example 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67544" y="2134364"/>
            <a:ext cx="648072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NICOTINAMIDE ADENINE DINUCLEOTIDE (NAD)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File:NAD+ phys.svg">
            <a:hlinkClick r:id="" invalidUrl="file://localhost%5C%5Cupload.wikimedia.org%5Cwikipedia%5Ccommons%5C0%5C02%5CNAD+_phys.sv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2326759" cy="33843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88224" y="2170676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Arial" pitchFamily="34" charset="0"/>
                <a:cs typeface="Arial" pitchFamily="34" charset="0"/>
              </a:rPr>
              <a:t>nicotinamide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7724" y="332737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adenine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6012160" y="2398755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04021" y="217067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phosphate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3327375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phosphate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>
            <a:stCxn id="16" idx="4"/>
            <a:endCxn id="27" idx="0"/>
          </p:cNvCxnSpPr>
          <p:nvPr/>
        </p:nvCxnSpPr>
        <p:spPr>
          <a:xfrm flipH="1">
            <a:off x="5256076" y="2587037"/>
            <a:ext cx="22133" cy="6979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522125" y="2154989"/>
            <a:ext cx="151216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975359" y="5301208"/>
            <a:ext cx="6764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Important in oxidation/reduction reactions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0" descr="RSC_logo (2).bmp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6582716" y="2154989"/>
            <a:ext cx="151216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6499692" y="3284984"/>
            <a:ext cx="151216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4499992" y="3284984"/>
            <a:ext cx="151216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>
            <a:stCxn id="26" idx="2"/>
          </p:cNvCxnSpPr>
          <p:nvPr/>
        </p:nvCxnSpPr>
        <p:spPr>
          <a:xfrm flipH="1">
            <a:off x="6012160" y="3501008"/>
            <a:ext cx="4875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NAD</a:t>
            </a:r>
            <a:r>
              <a:rPr lang="en-GB" sz="2800" b="1" baseline="30000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AS AN OXIDISING AGENT</a:t>
            </a:r>
            <a:endParaRPr lang="en-GB" sz="28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NAD</a:t>
            </a:r>
            <a:r>
              <a:rPr lang="en-GB" sz="24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is the main coenzyme for oxidation reactions of metabolic fuels for energy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NAD</a:t>
            </a:r>
            <a:r>
              <a:rPr lang="en-GB" sz="24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oxidises other molecules forming NADH and H</a:t>
            </a:r>
            <a:r>
              <a:rPr lang="en-GB" sz="2400" baseline="30000" dirty="0" smtClean="0">
                <a:latin typeface="Arial" pitchFamily="34" charset="0"/>
                <a:cs typeface="Arial" pitchFamily="34" charset="0"/>
              </a:rPr>
              <a:t>+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NADH is oxidised back to NAD</a:t>
            </a:r>
            <a:r>
              <a:rPr lang="en-GB" sz="24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indirectly by oxygen to give H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O (the electron transport chain)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For each molecule of NADH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reoxidised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2.5 molecules of ATP are produced from ADP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So energy from oxidising metabolic fuels is stored as ATP</a:t>
            </a:r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ACETYL </a:t>
            </a:r>
            <a:r>
              <a:rPr lang="en-GB" sz="2800" b="1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 – THE CROSSROADS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38500" y="3903004"/>
            <a:ext cx="1439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acetyl-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3420" y="246660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fatty acids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1666" y="1426728"/>
            <a:ext cx="596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fats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340768"/>
            <a:ext cx="18085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carbohydrates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glycogen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38074" y="1340768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glucose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5189130"/>
            <a:ext cx="1737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CO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+ energy</a:t>
            </a:r>
            <a:endParaRPr lang="en-GB" sz="20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2937" y="2236802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proteins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3172906"/>
            <a:ext cx="1553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amino acids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89183" y="2452826"/>
            <a:ext cx="1167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pyruvate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03848" y="3717032"/>
            <a:ext cx="1944216" cy="79208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771800" y="1556792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3743907" y="2096852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2"/>
          </p:cNvCxnSpPr>
          <p:nvPr/>
        </p:nvCxnSpPr>
        <p:spPr>
          <a:xfrm flipH="1">
            <a:off x="4067944" y="2852936"/>
            <a:ext cx="4893" cy="86409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067944" y="4509120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8064" y="4077072"/>
            <a:ext cx="18722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6200000" flipV="1">
            <a:off x="6624228" y="2187004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7020272" y="2852936"/>
            <a:ext cx="0" cy="124146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1331640" y="2780928"/>
            <a:ext cx="0" cy="50405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331640" y="4077072"/>
            <a:ext cx="18722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331640" y="3558502"/>
            <a:ext cx="0" cy="532523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148064" y="3991112"/>
            <a:ext cx="1728192" cy="0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5400000">
            <a:off x="6739216" y="2202080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403648" y="4005064"/>
            <a:ext cx="1800200" cy="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1412324" y="3630510"/>
            <a:ext cx="0" cy="38850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1432676" y="2719400"/>
            <a:ext cx="0" cy="504056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921476" y="4582869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citric acid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cycle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139952" y="183553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Arial" pitchFamily="34" charset="0"/>
                <a:cs typeface="Arial" pitchFamily="34" charset="0"/>
              </a:rPr>
              <a:t>glycolysis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580112" y="335699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fatty acid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oxidation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580112" y="4078813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fatty acid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synthesis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7504" y="5661248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 Glucose in excess of metabolic needs results in fat deposition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039478" y="314096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oxidation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6" name="Picture 35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773505" y="1376626"/>
            <a:ext cx="1800200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755576" y="2204864"/>
            <a:ext cx="1296144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6869195" y="2929466"/>
            <a:ext cx="7061" cy="1075995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6675120" y="1412776"/>
            <a:ext cx="690304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SOURCES OF ACETYL </a:t>
            </a:r>
            <a:r>
              <a:rPr lang="en-GB" sz="2800" b="1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224" y="1783357"/>
            <a:ext cx="7859216" cy="3877891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Three metabolic reactions of food components produce are linked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Glycolysis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of glucose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Oxidation of fatty acids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Amino acid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deamination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Each can act as a source of Acetyl-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Acetyl-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is oxidised in the citric acid (Krebs) cycle</a:t>
            </a:r>
          </a:p>
          <a:p>
            <a:pPr>
              <a:buNone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   producing energy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THE CITRIC ACID CYCLE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All air-breathing organisms use the citric acid cycle to generate energy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Several metabolic pathways deliver acetyl-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and other intermediates for the cycle: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Glycolysis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of glucose via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pyuvate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to acetyl-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914400" lvl="1" indent="-514350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Fatty acid oxidation via acetyl-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914400" lvl="1" indent="-514350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Amino acid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deamination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via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ketoacids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/>
          <p:cNvSpPr txBox="1"/>
          <p:nvPr/>
        </p:nvSpPr>
        <p:spPr>
          <a:xfrm>
            <a:off x="7162800" y="2099846"/>
            <a:ext cx="5751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CO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endParaRPr lang="en-US" sz="2000" baseline="30000" dirty="0">
              <a:solidFill>
                <a:srgbClr val="FF0000"/>
              </a:solidFill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 rot="5400000">
            <a:off x="9076925" y="1561786"/>
            <a:ext cx="132561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6954868" y="5867400"/>
            <a:ext cx="5751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CO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endParaRPr lang="en-US" sz="2000" baseline="30000" dirty="0">
              <a:solidFill>
                <a:srgbClr val="FF0000"/>
              </a:solidFill>
            </a:endParaRPr>
          </a:p>
        </p:txBody>
      </p:sp>
      <p:grpSp>
        <p:nvGrpSpPr>
          <p:cNvPr id="2" name="Group 220"/>
          <p:cNvGrpSpPr/>
          <p:nvPr/>
        </p:nvGrpSpPr>
        <p:grpSpPr>
          <a:xfrm>
            <a:off x="1763688" y="1982230"/>
            <a:ext cx="1244852" cy="1496439"/>
            <a:chOff x="710200" y="2084961"/>
            <a:chExt cx="1244852" cy="1496439"/>
          </a:xfrm>
        </p:grpSpPr>
        <p:grpSp>
          <p:nvGrpSpPr>
            <p:cNvPr id="3" name="Group 133"/>
            <p:cNvGrpSpPr/>
            <p:nvPr/>
          </p:nvGrpSpPr>
          <p:grpSpPr>
            <a:xfrm>
              <a:off x="1239916" y="2084961"/>
              <a:ext cx="560269" cy="1286189"/>
              <a:chOff x="1905000" y="1152211"/>
              <a:chExt cx="560269" cy="1286189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907485" y="1779657"/>
                <a:ext cx="4924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</a:rPr>
                  <a:t>CH</a:t>
                </a:r>
                <a:r>
                  <a:rPr lang="en-US" sz="1600" baseline="-25000" dirty="0">
                    <a:solidFill>
                      <a:srgbClr val="000000"/>
                    </a:solidFill>
                  </a:rPr>
                  <a:t>2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906283" y="1482524"/>
                <a:ext cx="5321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</a:rPr>
                  <a:t>C=O</a:t>
                </a: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905000" y="1152211"/>
                <a:ext cx="5602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</a:rPr>
                  <a:t>CO</a:t>
                </a:r>
                <a:r>
                  <a:rPr lang="en-US" sz="1600" baseline="-25000" dirty="0" smtClean="0">
                    <a:solidFill>
                      <a:srgbClr val="000000"/>
                    </a:solidFill>
                  </a:rPr>
                  <a:t>2</a:t>
                </a:r>
                <a:r>
                  <a:rPr lang="en-US" sz="1600" baseline="30000" dirty="0" smtClean="0">
                    <a:solidFill>
                      <a:srgbClr val="000000"/>
                    </a:solidFill>
                  </a:rPr>
                  <a:t>-</a:t>
                </a:r>
                <a:endParaRPr lang="en-US" sz="1600" baseline="30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905000" y="2099846"/>
                <a:ext cx="5602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</a:rPr>
                  <a:t>CO</a:t>
                </a:r>
                <a:r>
                  <a:rPr lang="en-US" sz="1600" baseline="-25000" dirty="0" smtClean="0">
                    <a:solidFill>
                      <a:srgbClr val="000000"/>
                    </a:solidFill>
                  </a:rPr>
                  <a:t>2</a:t>
                </a:r>
                <a:r>
                  <a:rPr lang="en-US" sz="1600" baseline="30000" dirty="0" smtClean="0">
                    <a:solidFill>
                      <a:srgbClr val="000000"/>
                    </a:solidFill>
                  </a:rPr>
                  <a:t>-</a:t>
                </a:r>
                <a:endParaRPr lang="en-US" sz="1600" baseline="300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 rot="5400000">
                <a:off x="1991914" y="1496600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5400000">
                <a:off x="2000647" y="1799580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rot="5400000">
                <a:off x="1991914" y="2115725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2" name="TextBox 201"/>
            <p:cNvSpPr txBox="1"/>
            <p:nvPr/>
          </p:nvSpPr>
          <p:spPr>
            <a:xfrm>
              <a:off x="710200" y="3242846"/>
              <a:ext cx="1244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</a:rPr>
                <a:t>oxaloacetate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654412" y="1005731"/>
            <a:ext cx="615273" cy="983109"/>
            <a:chOff x="2654412" y="719653"/>
            <a:chExt cx="615273" cy="983109"/>
          </a:xfrm>
        </p:grpSpPr>
        <p:sp>
          <p:nvSpPr>
            <p:cNvPr id="5" name="TextBox 4"/>
            <p:cNvSpPr txBox="1"/>
            <p:nvPr/>
          </p:nvSpPr>
          <p:spPr>
            <a:xfrm>
              <a:off x="2654412" y="719653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FF0000"/>
                  </a:solidFill>
                </a:rPr>
                <a:t>3</a:t>
              </a:r>
              <a:endParaRPr lang="en-US" sz="16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54412" y="1053057"/>
              <a:ext cx="5321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C=O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rot="5400000">
              <a:off x="2734979" y="1071681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654412" y="1364208"/>
              <a:ext cx="6152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FF0000"/>
                  </a:solidFill>
                </a:rPr>
                <a:t>SCoA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>
            <a:xfrm rot="5400000">
              <a:off x="2733387" y="1395528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3" name="TextBox 202"/>
          <p:cNvSpPr txBox="1"/>
          <p:nvPr/>
        </p:nvSpPr>
        <p:spPr>
          <a:xfrm>
            <a:off x="1709690" y="1340768"/>
            <a:ext cx="1062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a</a:t>
            </a:r>
            <a:r>
              <a:rPr lang="en-US" sz="1600" dirty="0" smtClean="0">
                <a:solidFill>
                  <a:srgbClr val="FF0000"/>
                </a:solidFill>
              </a:rPr>
              <a:t>cetyl </a:t>
            </a:r>
            <a:r>
              <a:rPr lang="en-US" sz="1600" dirty="0" err="1" smtClean="0">
                <a:solidFill>
                  <a:srgbClr val="FF0000"/>
                </a:solidFill>
              </a:rPr>
              <a:t>CoA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8" name="Group 213"/>
          <p:cNvGrpSpPr/>
          <p:nvPr/>
        </p:nvGrpSpPr>
        <p:grpSpPr>
          <a:xfrm>
            <a:off x="3810000" y="1755238"/>
            <a:ext cx="1177225" cy="1950422"/>
            <a:chOff x="3276600" y="1811867"/>
            <a:chExt cx="1177225" cy="1950422"/>
          </a:xfrm>
        </p:grpSpPr>
        <p:sp>
          <p:nvSpPr>
            <p:cNvPr id="7" name="TextBox 6"/>
            <p:cNvSpPr txBox="1"/>
            <p:nvPr/>
          </p:nvSpPr>
          <p:spPr>
            <a:xfrm>
              <a:off x="3592350" y="2746403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276600" y="2439313"/>
              <a:ext cx="11772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HO-C - 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</a:p>
            <a:p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3606613" y="214218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605330" y="1811867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3588397" y="3073525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140" name="Straight Connector 139"/>
            <p:cNvCxnSpPr/>
            <p:nvPr/>
          </p:nvCxnSpPr>
          <p:spPr>
            <a:xfrm rot="5400000">
              <a:off x="3692244" y="2156256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rot="5400000">
              <a:off x="3700977" y="2450271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rot="5400000">
              <a:off x="3692244" y="2757451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rot="5400000">
              <a:off x="3685247" y="3087589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Box 203"/>
            <p:cNvSpPr txBox="1"/>
            <p:nvPr/>
          </p:nvSpPr>
          <p:spPr>
            <a:xfrm>
              <a:off x="3404569" y="3423735"/>
              <a:ext cx="7195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citrate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Group 214"/>
          <p:cNvGrpSpPr/>
          <p:nvPr/>
        </p:nvGrpSpPr>
        <p:grpSpPr>
          <a:xfrm>
            <a:off x="5637690" y="1752600"/>
            <a:ext cx="1144110" cy="1955699"/>
            <a:chOff x="5485290" y="1811855"/>
            <a:chExt cx="1144110" cy="1955699"/>
          </a:xfrm>
        </p:grpSpPr>
        <p:sp>
          <p:nvSpPr>
            <p:cNvPr id="145" name="TextBox 144"/>
            <p:cNvSpPr txBox="1"/>
            <p:nvPr/>
          </p:nvSpPr>
          <p:spPr>
            <a:xfrm>
              <a:off x="5485290" y="2746391"/>
              <a:ext cx="7484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HO-CH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980865" y="2446968"/>
              <a:ext cx="6485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- 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542066" y="2439301"/>
              <a:ext cx="5822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H - C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5821280" y="2142168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5819997" y="1811855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5803064" y="3073513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 rot="5400000">
              <a:off x="5906911" y="2147279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rot="5400000">
              <a:off x="5915644" y="2459224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5400000">
              <a:off x="5906911" y="2766404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5400000">
              <a:off x="5899914" y="3078612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TextBox 204"/>
            <p:cNvSpPr txBox="1"/>
            <p:nvPr/>
          </p:nvSpPr>
          <p:spPr>
            <a:xfrm>
              <a:off x="5614369" y="3429000"/>
              <a:ext cx="9551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</a:rPr>
                <a:t>isocitrate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215"/>
          <p:cNvGrpSpPr/>
          <p:nvPr/>
        </p:nvGrpSpPr>
        <p:grpSpPr>
          <a:xfrm>
            <a:off x="6894193" y="3086889"/>
            <a:ext cx="1487807" cy="1820132"/>
            <a:chOff x="6665784" y="3183455"/>
            <a:chExt cx="1487807" cy="1820132"/>
          </a:xfrm>
        </p:grpSpPr>
        <p:sp>
          <p:nvSpPr>
            <p:cNvPr id="63" name="TextBox 62"/>
            <p:cNvSpPr txBox="1"/>
            <p:nvPr/>
          </p:nvSpPr>
          <p:spPr>
            <a:xfrm>
              <a:off x="7264401" y="4132345"/>
              <a:ext cx="5321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C=O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7269080" y="3513768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7267797" y="3183455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7250864" y="4445113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162" name="Straight Connector 161"/>
            <p:cNvCxnSpPr/>
            <p:nvPr/>
          </p:nvCxnSpPr>
          <p:spPr>
            <a:xfrm rot="5400000">
              <a:off x="7354711" y="3527844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rot="5400000">
              <a:off x="7363444" y="3848754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rot="5400000">
              <a:off x="7354711" y="4146969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7347714" y="4459177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7272866" y="3837892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6665784" y="4665033"/>
              <a:ext cx="14878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Symbol"/>
                </a:rPr>
                <a:t>a</a:t>
              </a:r>
              <a:r>
                <a:rPr lang="en-US" sz="1600" dirty="0" smtClean="0">
                  <a:solidFill>
                    <a:srgbClr val="000000"/>
                  </a:solidFill>
                </a:rPr>
                <a:t>-</a:t>
              </a:r>
              <a:r>
                <a:rPr lang="en-US" sz="1600" dirty="0" err="1" smtClean="0">
                  <a:solidFill>
                    <a:srgbClr val="000000"/>
                  </a:solidFill>
                </a:rPr>
                <a:t>ketoglutarate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1" name="Group 216"/>
          <p:cNvGrpSpPr/>
          <p:nvPr/>
        </p:nvGrpSpPr>
        <p:grpSpPr>
          <a:xfrm>
            <a:off x="5698396" y="4573453"/>
            <a:ext cx="1220005" cy="1935849"/>
            <a:chOff x="5485290" y="4495800"/>
            <a:chExt cx="1220005" cy="1935849"/>
          </a:xfrm>
        </p:grpSpPr>
        <p:sp>
          <p:nvSpPr>
            <p:cNvPr id="168" name="TextBox 167"/>
            <p:cNvSpPr txBox="1"/>
            <p:nvPr/>
          </p:nvSpPr>
          <p:spPr>
            <a:xfrm>
              <a:off x="5715000" y="5435725"/>
              <a:ext cx="5321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C=O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5719679" y="4826113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718396" y="4495800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 rot="5400000">
              <a:off x="5805310" y="4831224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rot="5400000">
              <a:off x="5814043" y="5152134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rot="5400000">
              <a:off x="5798313" y="5780487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/>
            <p:cNvSpPr txBox="1"/>
            <p:nvPr/>
          </p:nvSpPr>
          <p:spPr>
            <a:xfrm>
              <a:off x="5723465" y="5141272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5726260" y="5754541"/>
              <a:ext cx="6152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</a:rPr>
                <a:t>SCoA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5485290" y="6093095"/>
              <a:ext cx="12200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>
                  <a:solidFill>
                    <a:srgbClr val="000000"/>
                  </a:solidFill>
                </a:rPr>
                <a:t>s</a:t>
              </a:r>
              <a:r>
                <a:rPr lang="en-US" sz="1600" dirty="0" err="1" smtClean="0">
                  <a:solidFill>
                    <a:srgbClr val="000000"/>
                  </a:solidFill>
                </a:rPr>
                <a:t>uccinyl</a:t>
              </a:r>
              <a:r>
                <a:rPr lang="en-US" sz="1600" dirty="0" smtClean="0">
                  <a:solidFill>
                    <a:srgbClr val="000000"/>
                  </a:solidFill>
                </a:rPr>
                <a:t> </a:t>
              </a:r>
              <a:r>
                <a:rPr lang="en-US" sz="1600" dirty="0" err="1" smtClean="0">
                  <a:solidFill>
                    <a:srgbClr val="000000"/>
                  </a:solidFill>
                </a:rPr>
                <a:t>CoA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112" name="Straight Connector 111"/>
            <p:cNvCxnSpPr/>
            <p:nvPr/>
          </p:nvCxnSpPr>
          <p:spPr>
            <a:xfrm rot="5400000">
              <a:off x="5806216" y="5451658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17"/>
          <p:cNvGrpSpPr/>
          <p:nvPr/>
        </p:nvGrpSpPr>
        <p:grpSpPr>
          <a:xfrm>
            <a:off x="3915547" y="4679286"/>
            <a:ext cx="966130" cy="1724182"/>
            <a:chOff x="3962400" y="4862772"/>
            <a:chExt cx="966130" cy="1724182"/>
          </a:xfrm>
        </p:grpSpPr>
        <p:sp>
          <p:nvSpPr>
            <p:cNvPr id="97" name="TextBox 96"/>
            <p:cNvSpPr txBox="1"/>
            <p:nvPr/>
          </p:nvSpPr>
          <p:spPr>
            <a:xfrm>
              <a:off x="4267200" y="5816601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4271879" y="5193085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270596" y="4862772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180" name="Straight Connector 179"/>
            <p:cNvCxnSpPr/>
            <p:nvPr/>
          </p:nvCxnSpPr>
          <p:spPr>
            <a:xfrm rot="5400000">
              <a:off x="4357510" y="5198196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4366243" y="5519106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5400000">
              <a:off x="4357510" y="5835251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183"/>
            <p:cNvSpPr txBox="1"/>
            <p:nvPr/>
          </p:nvSpPr>
          <p:spPr>
            <a:xfrm>
              <a:off x="4266700" y="5517209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3962400" y="6248400"/>
              <a:ext cx="9661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>
                  <a:solidFill>
                    <a:srgbClr val="000000"/>
                  </a:solidFill>
                </a:rPr>
                <a:t>s</a:t>
              </a:r>
              <a:r>
                <a:rPr lang="en-US" sz="1600" dirty="0" err="1" smtClean="0">
                  <a:solidFill>
                    <a:srgbClr val="000000"/>
                  </a:solidFill>
                </a:rPr>
                <a:t>uccinate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" name="Group 218"/>
          <p:cNvGrpSpPr/>
          <p:nvPr/>
        </p:nvGrpSpPr>
        <p:grpSpPr>
          <a:xfrm>
            <a:off x="1911315" y="4749801"/>
            <a:ext cx="949599" cy="1583152"/>
            <a:chOff x="2403201" y="4648200"/>
            <a:chExt cx="949599" cy="1583152"/>
          </a:xfrm>
        </p:grpSpPr>
        <p:sp>
          <p:nvSpPr>
            <p:cNvPr id="186" name="TextBox 185"/>
            <p:cNvSpPr txBox="1"/>
            <p:nvPr/>
          </p:nvSpPr>
          <p:spPr>
            <a:xfrm>
              <a:off x="2740754" y="5602029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2745433" y="4978513"/>
              <a:ext cx="4219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2744150" y="4648200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189" name="Straight Connector 188"/>
            <p:cNvCxnSpPr/>
            <p:nvPr/>
          </p:nvCxnSpPr>
          <p:spPr>
            <a:xfrm rot="5400000">
              <a:off x="2831064" y="4983624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5400000">
              <a:off x="2839797" y="5313499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rot="5400000">
              <a:off x="2831064" y="5620679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191"/>
            <p:cNvSpPr txBox="1"/>
            <p:nvPr/>
          </p:nvSpPr>
          <p:spPr>
            <a:xfrm>
              <a:off x="2749219" y="5293672"/>
              <a:ext cx="4219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cxnSp>
          <p:nvCxnSpPr>
            <p:cNvPr id="194" name="Straight Connector 193"/>
            <p:cNvCxnSpPr/>
            <p:nvPr/>
          </p:nvCxnSpPr>
          <p:spPr>
            <a:xfrm rot="5400000">
              <a:off x="2873666" y="5313502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TextBox 210"/>
            <p:cNvSpPr txBox="1"/>
            <p:nvPr/>
          </p:nvSpPr>
          <p:spPr>
            <a:xfrm>
              <a:off x="2403201" y="5892798"/>
              <a:ext cx="9495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</a:rPr>
                <a:t>fumarate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Group 219"/>
          <p:cNvGrpSpPr/>
          <p:nvPr/>
        </p:nvGrpSpPr>
        <p:grpSpPr>
          <a:xfrm>
            <a:off x="482419" y="3232200"/>
            <a:ext cx="812981" cy="1529510"/>
            <a:chOff x="990600" y="4033090"/>
            <a:chExt cx="812981" cy="1529510"/>
          </a:xfrm>
        </p:grpSpPr>
        <p:sp>
          <p:nvSpPr>
            <p:cNvPr id="195" name="TextBox 194"/>
            <p:cNvSpPr txBox="1"/>
            <p:nvPr/>
          </p:nvSpPr>
          <p:spPr>
            <a:xfrm>
              <a:off x="1239916" y="4986919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990600" y="4363403"/>
              <a:ext cx="6856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HOCH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1243312" y="4033090"/>
              <a:ext cx="560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</a:rPr>
                <a:t>-</a:t>
              </a:r>
              <a:endParaRPr lang="en-US" sz="160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198" name="Straight Connector 197"/>
            <p:cNvCxnSpPr/>
            <p:nvPr/>
          </p:nvCxnSpPr>
          <p:spPr>
            <a:xfrm rot="5400000">
              <a:off x="1330226" y="4368514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rot="5400000">
              <a:off x="1338959" y="4698389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rot="5400000">
              <a:off x="1330226" y="5005569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TextBox 200"/>
            <p:cNvSpPr txBox="1"/>
            <p:nvPr/>
          </p:nvSpPr>
          <p:spPr>
            <a:xfrm>
              <a:off x="1239416" y="4669597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</a:rPr>
                <a:t>2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1042619" y="5224046"/>
              <a:ext cx="7589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</a:rPr>
                <a:t>malate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25" name="Straight Arrow Connector 224"/>
          <p:cNvCxnSpPr/>
          <p:nvPr/>
        </p:nvCxnSpPr>
        <p:spPr>
          <a:xfrm>
            <a:off x="4966591" y="2590800"/>
            <a:ext cx="672209" cy="804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/>
          <p:cNvCxnSpPr/>
          <p:nvPr/>
        </p:nvCxnSpPr>
        <p:spPr>
          <a:xfrm>
            <a:off x="6554639" y="2889222"/>
            <a:ext cx="714441" cy="41469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Arrow Connector 248"/>
          <p:cNvCxnSpPr/>
          <p:nvPr/>
        </p:nvCxnSpPr>
        <p:spPr>
          <a:xfrm rot="10800000">
            <a:off x="3124201" y="5540583"/>
            <a:ext cx="918429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4953000" y="5537357"/>
            <a:ext cx="672209" cy="804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H="1" flipV="1">
            <a:off x="1447800" y="5105400"/>
            <a:ext cx="714441" cy="41469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1371600" y="2895600"/>
            <a:ext cx="714441" cy="41469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flipH="1">
            <a:off x="6553200" y="5105400"/>
            <a:ext cx="714441" cy="41469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3124200" y="2590800"/>
            <a:ext cx="672209" cy="804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Arc 112"/>
          <p:cNvSpPr/>
          <p:nvPr/>
        </p:nvSpPr>
        <p:spPr>
          <a:xfrm rot="10800000">
            <a:off x="2843808" y="620687"/>
            <a:ext cx="1656184" cy="1970083"/>
          </a:xfrm>
          <a:prstGeom prst="arc">
            <a:avLst>
              <a:gd name="adj1" fmla="val 16200000"/>
              <a:gd name="adj2" fmla="val 19814670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Arc 103"/>
          <p:cNvSpPr/>
          <p:nvPr/>
        </p:nvSpPr>
        <p:spPr>
          <a:xfrm rot="5985390">
            <a:off x="6088423" y="1589707"/>
            <a:ext cx="1185713" cy="1449891"/>
          </a:xfrm>
          <a:prstGeom prst="arc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9665956" flipV="1">
            <a:off x="6917221" y="5080555"/>
            <a:ext cx="1185713" cy="1449891"/>
          </a:xfrm>
          <a:prstGeom prst="arc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>
            <a:off x="2036015" y="313492"/>
            <a:ext cx="4480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THE CITRIC ACID CYCLE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1" name="Picture 110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  <p:sp>
        <p:nvSpPr>
          <p:cNvPr id="118" name="Rectangle 117"/>
          <p:cNvSpPr/>
          <p:nvPr/>
        </p:nvSpPr>
        <p:spPr>
          <a:xfrm>
            <a:off x="1691680" y="980728"/>
            <a:ext cx="1728192" cy="1080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/>
          <p:cNvSpPr txBox="1"/>
          <p:nvPr/>
        </p:nvSpPr>
        <p:spPr>
          <a:xfrm>
            <a:off x="2282999" y="3717032"/>
            <a:ext cx="41783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Two carbon atoms enter as acetyl-</a:t>
            </a:r>
            <a:r>
              <a:rPr lang="en-GB" sz="2000" dirty="0" err="1" smtClean="0"/>
              <a:t>CoA</a:t>
            </a:r>
            <a:endParaRPr lang="en-GB" sz="2000" dirty="0" smtClean="0"/>
          </a:p>
          <a:p>
            <a:r>
              <a:rPr lang="en-GB" sz="2000" dirty="0" smtClean="0"/>
              <a:t>and are ejected as to CO</a:t>
            </a:r>
            <a:r>
              <a:rPr lang="en-GB" sz="2000" baseline="-25000" dirty="0" smtClean="0"/>
              <a:t>2</a:t>
            </a:r>
            <a:endParaRPr lang="en-GB" sz="20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/>
              <a:t>ENERGY FROM GLUCOSE OXIDATION</a:t>
            </a:r>
            <a:endParaRPr lang="en-GB" sz="2800" b="1" dirty="0"/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16224"/>
            <a:ext cx="8229600" cy="3196952"/>
          </a:xfrm>
        </p:spPr>
        <p:txBody>
          <a:bodyPr>
            <a:normAutofit/>
          </a:bodyPr>
          <a:lstStyle/>
          <a:p>
            <a:pPr>
              <a:tabLst>
                <a:tab pos="6821488" algn="l"/>
              </a:tabLst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Three processes are involved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Glycolysis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of glucose to two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pyruvate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molecules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Pyruvate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oxidation to acetyl-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Oxidation of acetyl-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to CO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in the citric acid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cycle</a:t>
            </a:r>
          </a:p>
          <a:p>
            <a:pPr lvl="1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Energy stored from oxidation of one molecule of glucose = 36 ATP after all reduced coenzymes are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reoxidised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413634" y="1553234"/>
            <a:ext cx="1179612" cy="1515726"/>
            <a:chOff x="366693" y="977170"/>
            <a:chExt cx="1179612" cy="1515726"/>
          </a:xfrm>
        </p:grpSpPr>
        <p:sp>
          <p:nvSpPr>
            <p:cNvPr id="4" name="TextBox 3"/>
            <p:cNvSpPr txBox="1"/>
            <p:nvPr/>
          </p:nvSpPr>
          <p:spPr>
            <a:xfrm>
              <a:off x="567760" y="977170"/>
              <a:ext cx="7601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HC=O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1700" y="1218238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HC-OH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66693" y="1448401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HO-CH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700" y="1685911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HC-OH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73398" y="1916832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HC-OH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83568" y="2154342"/>
              <a:ext cx="8627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OH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4" name="Straight Connector 43"/>
            <p:cNvCxnSpPr>
              <a:stCxn id="14" idx="0"/>
              <a:endCxn id="14" idx="0"/>
            </p:cNvCxnSpPr>
            <p:nvPr/>
          </p:nvCxnSpPr>
          <p:spPr>
            <a:xfrm>
              <a:off x="999863" y="121823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836125" y="1469444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834700" y="1700808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833275" y="1932172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31850" y="2163536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833360" y="1228774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/>
          <p:cNvGrpSpPr/>
          <p:nvPr/>
        </p:nvGrpSpPr>
        <p:grpSpPr>
          <a:xfrm>
            <a:off x="2076718" y="1556792"/>
            <a:ext cx="1237320" cy="1515726"/>
            <a:chOff x="1483566" y="980728"/>
            <a:chExt cx="1237320" cy="1515726"/>
          </a:xfrm>
        </p:grpSpPr>
        <p:grpSp>
          <p:nvGrpSpPr>
            <p:cNvPr id="132" name="Group 131"/>
            <p:cNvGrpSpPr/>
            <p:nvPr/>
          </p:nvGrpSpPr>
          <p:grpSpPr>
            <a:xfrm>
              <a:off x="1483566" y="980728"/>
              <a:ext cx="1237320" cy="1515726"/>
              <a:chOff x="366693" y="977170"/>
              <a:chExt cx="1237320" cy="1515726"/>
            </a:xfrm>
          </p:grpSpPr>
          <p:sp>
            <p:nvSpPr>
              <p:cNvPr id="133" name="TextBox 132"/>
              <p:cNvSpPr txBox="1"/>
              <p:nvPr/>
            </p:nvSpPr>
            <p:spPr>
              <a:xfrm>
                <a:off x="567760" y="977170"/>
                <a:ext cx="7601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HC=O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571700" y="1218238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HC-OH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366693" y="1448401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HO-CH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571700" y="1685911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HC-OH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573398" y="1916832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HC-OH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683568" y="2154342"/>
                <a:ext cx="9204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sz="1600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O-P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9" name="Straight Connector 138"/>
              <p:cNvCxnSpPr>
                <a:stCxn id="134" idx="0"/>
                <a:endCxn id="134" idx="0"/>
              </p:cNvCxnSpPr>
              <p:nvPr/>
            </p:nvCxnSpPr>
            <p:spPr>
              <a:xfrm>
                <a:off x="999863" y="1218238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836125" y="1469444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834700" y="1700808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833275" y="1932172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831850" y="2163536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833360" y="1228774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Oval 144"/>
            <p:cNvSpPr/>
            <p:nvPr/>
          </p:nvSpPr>
          <p:spPr>
            <a:xfrm>
              <a:off x="2423075" y="2206547"/>
              <a:ext cx="177862" cy="188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3779878" y="1556792"/>
            <a:ext cx="1237320" cy="1515726"/>
            <a:chOff x="1483566" y="980728"/>
            <a:chExt cx="1237320" cy="1515726"/>
          </a:xfrm>
        </p:grpSpPr>
        <p:grpSp>
          <p:nvGrpSpPr>
            <p:cNvPr id="148" name="Group 147"/>
            <p:cNvGrpSpPr/>
            <p:nvPr/>
          </p:nvGrpSpPr>
          <p:grpSpPr>
            <a:xfrm>
              <a:off x="1483566" y="980728"/>
              <a:ext cx="1237320" cy="1515726"/>
              <a:chOff x="366693" y="977170"/>
              <a:chExt cx="1237320" cy="1515726"/>
            </a:xfrm>
          </p:grpSpPr>
          <p:sp>
            <p:nvSpPr>
              <p:cNvPr id="150" name="TextBox 149"/>
              <p:cNvSpPr txBox="1"/>
              <p:nvPr/>
            </p:nvSpPr>
            <p:spPr>
              <a:xfrm>
                <a:off x="688947" y="977170"/>
                <a:ext cx="8627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sz="1600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OH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692887" y="1218238"/>
                <a:ext cx="6126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C=O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366693" y="1448401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HO-CH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571700" y="1685911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HC-OH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573398" y="1916832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HC-OH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683568" y="2154342"/>
                <a:ext cx="9204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sz="1600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O-P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56" name="Straight Connector 155"/>
              <p:cNvCxnSpPr>
                <a:stCxn id="151" idx="0"/>
                <a:endCxn id="151" idx="0"/>
              </p:cNvCxnSpPr>
              <p:nvPr/>
            </p:nvCxnSpPr>
            <p:spPr>
              <a:xfrm>
                <a:off x="999221" y="1218238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836125" y="1469444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834700" y="1700808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833275" y="1932172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831850" y="2163536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>
                <a:off x="833360" y="1228774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Oval 148"/>
            <p:cNvSpPr/>
            <p:nvPr/>
          </p:nvSpPr>
          <p:spPr>
            <a:xfrm>
              <a:off x="2438315" y="2206547"/>
              <a:ext cx="177862" cy="188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5483037" y="1556792"/>
            <a:ext cx="1237320" cy="1515726"/>
            <a:chOff x="1483566" y="980728"/>
            <a:chExt cx="1237320" cy="1515726"/>
          </a:xfrm>
        </p:grpSpPr>
        <p:grpSp>
          <p:nvGrpSpPr>
            <p:cNvPr id="163" name="Group 162"/>
            <p:cNvGrpSpPr/>
            <p:nvPr/>
          </p:nvGrpSpPr>
          <p:grpSpPr>
            <a:xfrm>
              <a:off x="1483566" y="980728"/>
              <a:ext cx="1237320" cy="1515726"/>
              <a:chOff x="366693" y="977170"/>
              <a:chExt cx="1237320" cy="1515726"/>
            </a:xfrm>
          </p:grpSpPr>
          <p:sp>
            <p:nvSpPr>
              <p:cNvPr id="165" name="TextBox 164"/>
              <p:cNvSpPr txBox="1"/>
              <p:nvPr/>
            </p:nvSpPr>
            <p:spPr>
              <a:xfrm>
                <a:off x="677930" y="977170"/>
                <a:ext cx="9204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sz="1600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O-P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692887" y="1218238"/>
                <a:ext cx="6126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C=O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366693" y="1448401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HO-CH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571700" y="1685911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HC-OH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573398" y="1916832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HC-OH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683568" y="2154342"/>
                <a:ext cx="9204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sz="1600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O-P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1" name="Straight Connector 170"/>
              <p:cNvCxnSpPr>
                <a:stCxn id="166" idx="0"/>
                <a:endCxn id="166" idx="0"/>
              </p:cNvCxnSpPr>
              <p:nvPr/>
            </p:nvCxnSpPr>
            <p:spPr>
              <a:xfrm>
                <a:off x="999221" y="1218238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>
                <a:off x="836125" y="1469444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>
                <a:off x="834700" y="1700808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833275" y="1932172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831850" y="2163536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833360" y="1228774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Oval 163"/>
            <p:cNvSpPr/>
            <p:nvPr/>
          </p:nvSpPr>
          <p:spPr>
            <a:xfrm>
              <a:off x="2427000" y="2191307"/>
              <a:ext cx="177862" cy="188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7" name="Oval 176"/>
            <p:cNvSpPr/>
            <p:nvPr/>
          </p:nvSpPr>
          <p:spPr>
            <a:xfrm>
              <a:off x="2451989" y="1040308"/>
              <a:ext cx="177862" cy="188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6966525" y="2694023"/>
            <a:ext cx="1044955" cy="806985"/>
            <a:chOff x="6820431" y="2117959"/>
            <a:chExt cx="1044955" cy="806985"/>
          </a:xfrm>
        </p:grpSpPr>
        <p:sp>
          <p:nvSpPr>
            <p:cNvPr id="185" name="TextBox 184"/>
            <p:cNvSpPr txBox="1"/>
            <p:nvPr/>
          </p:nvSpPr>
          <p:spPr>
            <a:xfrm>
              <a:off x="6944941" y="2117959"/>
              <a:ext cx="9204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O-P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6842465" y="2348880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HC-OH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6820431" y="2586390"/>
              <a:ext cx="7601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HC=O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1" name="Straight Connector 190"/>
            <p:cNvCxnSpPr/>
            <p:nvPr/>
          </p:nvCxnSpPr>
          <p:spPr>
            <a:xfrm>
              <a:off x="7102342" y="2364220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7100917" y="2595584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Oval 179"/>
            <p:cNvSpPr/>
            <p:nvPr/>
          </p:nvSpPr>
          <p:spPr>
            <a:xfrm>
              <a:off x="7571271" y="2161340"/>
              <a:ext cx="177862" cy="188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7129423" y="1340768"/>
            <a:ext cx="926920" cy="809785"/>
            <a:chOff x="6938466" y="980728"/>
            <a:chExt cx="926920" cy="809785"/>
          </a:xfrm>
        </p:grpSpPr>
        <p:sp>
          <p:nvSpPr>
            <p:cNvPr id="182" name="TextBox 181"/>
            <p:cNvSpPr txBox="1"/>
            <p:nvPr/>
          </p:nvSpPr>
          <p:spPr>
            <a:xfrm>
              <a:off x="6944941" y="980728"/>
              <a:ext cx="9204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O-P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6959898" y="1221796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C=O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6938466" y="1451959"/>
              <a:ext cx="8627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OH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8" name="Straight Connector 187"/>
            <p:cNvCxnSpPr>
              <a:stCxn id="183" idx="0"/>
              <a:endCxn id="183" idx="0"/>
            </p:cNvCxnSpPr>
            <p:nvPr/>
          </p:nvCxnSpPr>
          <p:spPr>
            <a:xfrm>
              <a:off x="7266232" y="122179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7103136" y="1473002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7100371" y="1232332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Oval 180"/>
            <p:cNvSpPr/>
            <p:nvPr/>
          </p:nvSpPr>
          <p:spPr>
            <a:xfrm>
              <a:off x="7590838" y="1029019"/>
              <a:ext cx="177862" cy="188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04" name="Straight Arrow Connector 103"/>
          <p:cNvCxnSpPr/>
          <p:nvPr/>
        </p:nvCxnSpPr>
        <p:spPr>
          <a:xfrm flipV="1">
            <a:off x="6515765" y="1988840"/>
            <a:ext cx="551448" cy="28803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6515765" y="2492896"/>
            <a:ext cx="551448" cy="28803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7427166" y="2193847"/>
            <a:ext cx="31300" cy="427284"/>
            <a:chOff x="7380225" y="1617783"/>
            <a:chExt cx="31300" cy="427284"/>
          </a:xfrm>
        </p:grpSpPr>
        <p:cxnSp>
          <p:nvCxnSpPr>
            <p:cNvPr id="107" name="Straight Arrow Connector 106"/>
            <p:cNvCxnSpPr/>
            <p:nvPr/>
          </p:nvCxnSpPr>
          <p:spPr>
            <a:xfrm flipH="1">
              <a:off x="7380225" y="1628800"/>
              <a:ext cx="87" cy="41626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flipH="1" flipV="1">
              <a:off x="7411438" y="1617783"/>
              <a:ext cx="87" cy="41626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Straight Arrow Connector 112"/>
          <p:cNvCxnSpPr/>
          <p:nvPr/>
        </p:nvCxnSpPr>
        <p:spPr>
          <a:xfrm flipV="1">
            <a:off x="6458842" y="2060848"/>
            <a:ext cx="551448" cy="28803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6480876" y="2513092"/>
            <a:ext cx="551448" cy="28803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/>
          <p:cNvGrpSpPr/>
          <p:nvPr/>
        </p:nvGrpSpPr>
        <p:grpSpPr>
          <a:xfrm>
            <a:off x="4735043" y="2276872"/>
            <a:ext cx="623456" cy="50874"/>
            <a:chOff x="4688102" y="1700808"/>
            <a:chExt cx="623456" cy="50874"/>
          </a:xfrm>
        </p:grpSpPr>
        <p:cxnSp>
          <p:nvCxnSpPr>
            <p:cNvPr id="103" name="Straight Arrow Connector 102"/>
            <p:cNvCxnSpPr/>
            <p:nvPr/>
          </p:nvCxnSpPr>
          <p:spPr>
            <a:xfrm>
              <a:off x="4688102" y="1700808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>
              <a:off x="4688102" y="1744876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3178781" y="2276872"/>
            <a:ext cx="623456" cy="50874"/>
            <a:chOff x="4688102" y="1700808"/>
            <a:chExt cx="623456" cy="50874"/>
          </a:xfrm>
        </p:grpSpPr>
        <p:cxnSp>
          <p:nvCxnSpPr>
            <p:cNvPr id="119" name="Straight Arrow Connector 118"/>
            <p:cNvCxnSpPr/>
            <p:nvPr/>
          </p:nvCxnSpPr>
          <p:spPr>
            <a:xfrm>
              <a:off x="4688102" y="1700808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4688102" y="1744876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120"/>
          <p:cNvGrpSpPr/>
          <p:nvPr/>
        </p:nvGrpSpPr>
        <p:grpSpPr>
          <a:xfrm>
            <a:off x="1450589" y="2276872"/>
            <a:ext cx="623456" cy="50874"/>
            <a:chOff x="4688102" y="1700808"/>
            <a:chExt cx="623456" cy="50874"/>
          </a:xfrm>
        </p:grpSpPr>
        <p:cxnSp>
          <p:nvCxnSpPr>
            <p:cNvPr id="122" name="Straight Arrow Connector 121"/>
            <p:cNvCxnSpPr/>
            <p:nvPr/>
          </p:nvCxnSpPr>
          <p:spPr>
            <a:xfrm>
              <a:off x="4688102" y="1700808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>
              <a:off x="4688102" y="1744876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/>
          <p:cNvGrpSpPr/>
          <p:nvPr/>
        </p:nvGrpSpPr>
        <p:grpSpPr>
          <a:xfrm>
            <a:off x="7427253" y="3649788"/>
            <a:ext cx="31300" cy="427284"/>
            <a:chOff x="7380225" y="1617783"/>
            <a:chExt cx="31300" cy="427284"/>
          </a:xfrm>
        </p:grpSpPr>
        <p:cxnSp>
          <p:nvCxnSpPr>
            <p:cNvPr id="126" name="Straight Arrow Connector 125"/>
            <p:cNvCxnSpPr/>
            <p:nvPr/>
          </p:nvCxnSpPr>
          <p:spPr>
            <a:xfrm flipH="1">
              <a:off x="7380225" y="1628800"/>
              <a:ext cx="87" cy="41626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flipH="1" flipV="1">
              <a:off x="7411438" y="1617783"/>
              <a:ext cx="87" cy="41626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/>
          <p:cNvGrpSpPr/>
          <p:nvPr/>
        </p:nvGrpSpPr>
        <p:grpSpPr>
          <a:xfrm>
            <a:off x="7040956" y="4127532"/>
            <a:ext cx="1037885" cy="809785"/>
            <a:chOff x="6827501" y="980728"/>
            <a:chExt cx="1037885" cy="809785"/>
          </a:xfrm>
        </p:grpSpPr>
        <p:sp>
          <p:nvSpPr>
            <p:cNvPr id="129" name="TextBox 128"/>
            <p:cNvSpPr txBox="1"/>
            <p:nvPr/>
          </p:nvSpPr>
          <p:spPr>
            <a:xfrm>
              <a:off x="6944941" y="980728"/>
              <a:ext cx="9204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O-P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6827501" y="1221796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HC-OH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938466" y="1451959"/>
              <a:ext cx="9204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O-P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8" name="Straight Connector 177"/>
            <p:cNvCxnSpPr>
              <a:stCxn id="130" idx="0"/>
              <a:endCxn id="130" idx="0"/>
            </p:cNvCxnSpPr>
            <p:nvPr/>
          </p:nvCxnSpPr>
          <p:spPr>
            <a:xfrm>
              <a:off x="7255664" y="122179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7103136" y="1473002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7100371" y="1232332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Oval 195"/>
            <p:cNvSpPr/>
            <p:nvPr/>
          </p:nvSpPr>
          <p:spPr>
            <a:xfrm>
              <a:off x="7580934" y="1025068"/>
              <a:ext cx="177862" cy="188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7597237" y="1500912"/>
              <a:ext cx="177862" cy="188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5535256" y="4140232"/>
            <a:ext cx="920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CH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O-P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5417816" y="4381300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HC-OH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528781" y="4611463"/>
            <a:ext cx="636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CO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600" baseline="30000" dirty="0" smtClean="0">
                <a:latin typeface="Arial" pitchFamily="34" charset="0"/>
                <a:cs typeface="Arial" pitchFamily="34" charset="0"/>
              </a:rPr>
              <a:t>-</a:t>
            </a:r>
            <a:endParaRPr lang="en-GB" sz="16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2" name="Straight Connector 201"/>
          <p:cNvCxnSpPr>
            <a:stCxn id="200" idx="0"/>
            <a:endCxn id="200" idx="0"/>
          </p:cNvCxnSpPr>
          <p:nvPr/>
        </p:nvCxnSpPr>
        <p:spPr>
          <a:xfrm>
            <a:off x="5845979" y="43813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5693451" y="4632506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5690686" y="4391836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Oval 204"/>
          <p:cNvSpPr/>
          <p:nvPr/>
        </p:nvSpPr>
        <p:spPr>
          <a:xfrm>
            <a:off x="6182538" y="4173283"/>
            <a:ext cx="177862" cy="18808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5" name="Group 224"/>
          <p:cNvGrpSpPr/>
          <p:nvPr/>
        </p:nvGrpSpPr>
        <p:grpSpPr>
          <a:xfrm>
            <a:off x="703933" y="4166776"/>
            <a:ext cx="628227" cy="820802"/>
            <a:chOff x="6944941" y="980728"/>
            <a:chExt cx="628227" cy="820802"/>
          </a:xfrm>
        </p:grpSpPr>
        <p:sp>
          <p:nvSpPr>
            <p:cNvPr id="226" name="TextBox 225"/>
            <p:cNvSpPr txBox="1"/>
            <p:nvPr/>
          </p:nvSpPr>
          <p:spPr>
            <a:xfrm>
              <a:off x="6944941" y="980728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6948688" y="1221796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C=O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6960500" y="1462976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CO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600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9" name="Straight Connector 228"/>
            <p:cNvCxnSpPr>
              <a:stCxn id="227" idx="0"/>
              <a:endCxn id="227" idx="0"/>
            </p:cNvCxnSpPr>
            <p:nvPr/>
          </p:nvCxnSpPr>
          <p:spPr>
            <a:xfrm>
              <a:off x="7255022" y="122179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7103136" y="1473002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7100371" y="1232332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7" name="Group 236"/>
          <p:cNvGrpSpPr/>
          <p:nvPr/>
        </p:nvGrpSpPr>
        <p:grpSpPr>
          <a:xfrm>
            <a:off x="4668624" y="4531154"/>
            <a:ext cx="623456" cy="50874"/>
            <a:chOff x="4688102" y="1700808"/>
            <a:chExt cx="623456" cy="50874"/>
          </a:xfrm>
        </p:grpSpPr>
        <p:cxnSp>
          <p:nvCxnSpPr>
            <p:cNvPr id="238" name="Straight Arrow Connector 237"/>
            <p:cNvCxnSpPr/>
            <p:nvPr/>
          </p:nvCxnSpPr>
          <p:spPr>
            <a:xfrm>
              <a:off x="4688102" y="1700808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Arrow Connector 238"/>
            <p:cNvCxnSpPr/>
            <p:nvPr/>
          </p:nvCxnSpPr>
          <p:spPr>
            <a:xfrm>
              <a:off x="4688102" y="1744876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oup 239"/>
          <p:cNvGrpSpPr/>
          <p:nvPr/>
        </p:nvGrpSpPr>
        <p:grpSpPr>
          <a:xfrm>
            <a:off x="3034765" y="4532054"/>
            <a:ext cx="623456" cy="50874"/>
            <a:chOff x="4688102" y="1700808"/>
            <a:chExt cx="623456" cy="50874"/>
          </a:xfrm>
        </p:grpSpPr>
        <p:cxnSp>
          <p:nvCxnSpPr>
            <p:cNvPr id="241" name="Straight Arrow Connector 240"/>
            <p:cNvCxnSpPr/>
            <p:nvPr/>
          </p:nvCxnSpPr>
          <p:spPr>
            <a:xfrm>
              <a:off x="4688102" y="1700808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Arrow Connector 241"/>
            <p:cNvCxnSpPr/>
            <p:nvPr/>
          </p:nvCxnSpPr>
          <p:spPr>
            <a:xfrm>
              <a:off x="4688102" y="1744876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3" name="Group 242"/>
          <p:cNvGrpSpPr/>
          <p:nvPr/>
        </p:nvGrpSpPr>
        <p:grpSpPr>
          <a:xfrm>
            <a:off x="1306573" y="4532954"/>
            <a:ext cx="623456" cy="50874"/>
            <a:chOff x="4688102" y="1700808"/>
            <a:chExt cx="623456" cy="50874"/>
          </a:xfrm>
        </p:grpSpPr>
        <p:cxnSp>
          <p:nvCxnSpPr>
            <p:cNvPr id="244" name="Straight Arrow Connector 243"/>
            <p:cNvCxnSpPr/>
            <p:nvPr/>
          </p:nvCxnSpPr>
          <p:spPr>
            <a:xfrm>
              <a:off x="4688102" y="1700808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Arrow Connector 244"/>
            <p:cNvCxnSpPr/>
            <p:nvPr/>
          </p:nvCxnSpPr>
          <p:spPr>
            <a:xfrm>
              <a:off x="4688102" y="1744876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9" name="Group 248"/>
          <p:cNvGrpSpPr/>
          <p:nvPr/>
        </p:nvGrpSpPr>
        <p:grpSpPr>
          <a:xfrm>
            <a:off x="3807375" y="4149080"/>
            <a:ext cx="980177" cy="814670"/>
            <a:chOff x="3760434" y="3573016"/>
            <a:chExt cx="980177" cy="814670"/>
          </a:xfrm>
        </p:grpSpPr>
        <p:grpSp>
          <p:nvGrpSpPr>
            <p:cNvPr id="207" name="Group 206"/>
            <p:cNvGrpSpPr/>
            <p:nvPr/>
          </p:nvGrpSpPr>
          <p:grpSpPr>
            <a:xfrm>
              <a:off x="3760434" y="3573016"/>
              <a:ext cx="980177" cy="809785"/>
              <a:chOff x="6827501" y="980728"/>
              <a:chExt cx="980177" cy="809785"/>
            </a:xfrm>
          </p:grpSpPr>
          <p:sp>
            <p:nvSpPr>
              <p:cNvPr id="208" name="TextBox 207"/>
              <p:cNvSpPr txBox="1"/>
              <p:nvPr/>
            </p:nvSpPr>
            <p:spPr>
              <a:xfrm>
                <a:off x="6944941" y="980728"/>
                <a:ext cx="8627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sz="1600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OH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6827501" y="1221796"/>
                <a:ext cx="9140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HC-O-P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6938466" y="1451959"/>
                <a:ext cx="1847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11" name="Straight Connector 210"/>
              <p:cNvCxnSpPr>
                <a:stCxn id="209" idx="0"/>
                <a:endCxn id="209" idx="0"/>
              </p:cNvCxnSpPr>
              <p:nvPr/>
            </p:nvCxnSpPr>
            <p:spPr>
              <a:xfrm>
                <a:off x="7284518" y="1221796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7103136" y="1473002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7100371" y="1232332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Oval 213"/>
              <p:cNvSpPr/>
              <p:nvPr/>
            </p:nvSpPr>
            <p:spPr>
              <a:xfrm>
                <a:off x="7443096" y="1262854"/>
                <a:ext cx="177862" cy="1880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48" name="TextBox 247"/>
            <p:cNvSpPr txBox="1"/>
            <p:nvPr/>
          </p:nvSpPr>
          <p:spPr>
            <a:xfrm>
              <a:off x="3879860" y="4049132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CO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600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2242677" y="4147242"/>
            <a:ext cx="795601" cy="814670"/>
            <a:chOff x="3871399" y="3573016"/>
            <a:chExt cx="795601" cy="814670"/>
          </a:xfrm>
        </p:grpSpPr>
        <p:grpSp>
          <p:nvGrpSpPr>
            <p:cNvPr id="251" name="Group 250"/>
            <p:cNvGrpSpPr/>
            <p:nvPr/>
          </p:nvGrpSpPr>
          <p:grpSpPr>
            <a:xfrm>
              <a:off x="3871399" y="3573016"/>
              <a:ext cx="795601" cy="809785"/>
              <a:chOff x="6938466" y="980728"/>
              <a:chExt cx="795601" cy="809785"/>
            </a:xfrm>
          </p:grpSpPr>
          <p:sp>
            <p:nvSpPr>
              <p:cNvPr id="253" name="TextBox 252"/>
              <p:cNvSpPr txBox="1"/>
              <p:nvPr/>
            </p:nvSpPr>
            <p:spPr>
              <a:xfrm>
                <a:off x="6955958" y="980728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sz="1600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" name="TextBox 253"/>
              <p:cNvSpPr txBox="1"/>
              <p:nvPr/>
            </p:nvSpPr>
            <p:spPr>
              <a:xfrm>
                <a:off x="6967510" y="1221796"/>
                <a:ext cx="7665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C-O-P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" name="TextBox 254"/>
              <p:cNvSpPr txBox="1"/>
              <p:nvPr/>
            </p:nvSpPr>
            <p:spPr>
              <a:xfrm>
                <a:off x="6938466" y="1451959"/>
                <a:ext cx="1847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56" name="Straight Connector 255"/>
              <p:cNvCxnSpPr>
                <a:stCxn id="254" idx="0"/>
                <a:endCxn id="254" idx="0"/>
              </p:cNvCxnSpPr>
              <p:nvPr/>
            </p:nvCxnSpPr>
            <p:spPr>
              <a:xfrm>
                <a:off x="7350789" y="1221796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>
                <a:off x="7103136" y="1473002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/>
              <p:cNvCxnSpPr/>
              <p:nvPr/>
            </p:nvCxnSpPr>
            <p:spPr>
              <a:xfrm>
                <a:off x="7100371" y="1232332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9" name="Oval 258"/>
              <p:cNvSpPr/>
              <p:nvPr/>
            </p:nvSpPr>
            <p:spPr>
              <a:xfrm>
                <a:off x="7449660" y="1278094"/>
                <a:ext cx="177862" cy="1880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60" name="Straight Connector 259"/>
              <p:cNvCxnSpPr/>
              <p:nvPr/>
            </p:nvCxnSpPr>
            <p:spPr>
              <a:xfrm>
                <a:off x="7130118" y="1237547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2" name="TextBox 251"/>
            <p:cNvSpPr txBox="1"/>
            <p:nvPr/>
          </p:nvSpPr>
          <p:spPr>
            <a:xfrm>
              <a:off x="3890877" y="4049132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CO</a:t>
              </a:r>
              <a:r>
                <a:rPr lang="en-GB" sz="16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600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1" name="TextBox 260"/>
          <p:cNvSpPr txBox="1"/>
          <p:nvPr/>
        </p:nvSpPr>
        <p:spPr>
          <a:xfrm>
            <a:off x="6837535" y="43651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2" name="Group 261"/>
          <p:cNvGrpSpPr/>
          <p:nvPr/>
        </p:nvGrpSpPr>
        <p:grpSpPr>
          <a:xfrm>
            <a:off x="6180792" y="4531154"/>
            <a:ext cx="623456" cy="50874"/>
            <a:chOff x="4688102" y="1700808"/>
            <a:chExt cx="623456" cy="50874"/>
          </a:xfrm>
        </p:grpSpPr>
        <p:cxnSp>
          <p:nvCxnSpPr>
            <p:cNvPr id="263" name="Straight Arrow Connector 262"/>
            <p:cNvCxnSpPr/>
            <p:nvPr/>
          </p:nvCxnSpPr>
          <p:spPr>
            <a:xfrm>
              <a:off x="4688102" y="1700808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Arrow Connector 263"/>
            <p:cNvCxnSpPr/>
            <p:nvPr/>
          </p:nvCxnSpPr>
          <p:spPr>
            <a:xfrm>
              <a:off x="4688102" y="1744876"/>
              <a:ext cx="623456" cy="680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5" name="TextBox 264"/>
          <p:cNvSpPr txBox="1"/>
          <p:nvPr/>
        </p:nvSpPr>
        <p:spPr>
          <a:xfrm>
            <a:off x="514485" y="439631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2098661" y="437612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3658166" y="43668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5267013" y="43651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679193" y="476672"/>
            <a:ext cx="7421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GLYCOLYSIS OF GLUCOSE TO PYRUVATE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514485" y="3043362"/>
            <a:ext cx="889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glucose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1810629" y="3043362"/>
            <a:ext cx="1845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glucose 6-phosphate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3682837" y="3043362"/>
            <a:ext cx="1864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fructose 6-phosphate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4906973" y="3280872"/>
            <a:ext cx="2242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fructose 1,6-bisphosphate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6779181" y="5059586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bisphosphoglycerate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5122997" y="5209455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3-phosphoglycerate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3466813" y="5059586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2-phosphoglycerate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666613" y="5209455"/>
            <a:ext cx="189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phosphoenolpyruvate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604905" y="5059586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pyruvate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683568" y="5517232"/>
            <a:ext cx="8094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Glycolysis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of glucose yields 2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pyruvate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+ 2 ATP + 2 NADH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8" name="Picture 197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64488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CONVERSION OF PYRUVATE TO ACETYL </a:t>
            </a:r>
            <a:r>
              <a:rPr lang="en-GB" sz="2800" b="1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362832" y="3676962"/>
            <a:ext cx="721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CO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-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1" name="Straight Connector 110"/>
          <p:cNvCxnSpPr>
            <a:stCxn id="109" idx="0"/>
            <a:endCxn id="109" idx="0"/>
          </p:cNvCxnSpPr>
          <p:nvPr/>
        </p:nvCxnSpPr>
        <p:spPr>
          <a:xfrm>
            <a:off x="1710253" y="32380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/>
          <p:cNvGrpSpPr/>
          <p:nvPr/>
        </p:nvGrpSpPr>
        <p:grpSpPr>
          <a:xfrm>
            <a:off x="1347273" y="2780928"/>
            <a:ext cx="722213" cy="857202"/>
            <a:chOff x="919437" y="1916832"/>
            <a:chExt cx="722213" cy="857202"/>
          </a:xfrm>
        </p:grpSpPr>
        <p:sp>
          <p:nvSpPr>
            <p:cNvPr id="108" name="TextBox 107"/>
            <p:cNvSpPr txBox="1"/>
            <p:nvPr/>
          </p:nvSpPr>
          <p:spPr>
            <a:xfrm>
              <a:off x="919437" y="1916832"/>
              <a:ext cx="6511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sz="2000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GB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923184" y="2373924"/>
              <a:ext cx="7184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latin typeface="Arial" pitchFamily="34" charset="0"/>
                  <a:cs typeface="Arial" pitchFamily="34" charset="0"/>
                </a:rPr>
                <a:t>C=O</a:t>
              </a:r>
              <a:endParaRPr lang="en-GB" sz="2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1115616" y="2276872"/>
              <a:ext cx="0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6" name="Straight Connector 115"/>
          <p:cNvCxnSpPr/>
          <p:nvPr/>
        </p:nvCxnSpPr>
        <p:spPr>
          <a:xfrm>
            <a:off x="1543452" y="3594100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>
            <a:off x="2551564" y="3429000"/>
            <a:ext cx="2952328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1907704" y="2060848"/>
            <a:ext cx="2010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HSCoA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+ NAD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+</a:t>
            </a:r>
            <a:endParaRPr lang="en-GB" sz="2000" baseline="30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2771800" y="1556792"/>
            <a:ext cx="2619868" cy="1872208"/>
            <a:chOff x="3239852" y="2240868"/>
            <a:chExt cx="720080" cy="1080120"/>
          </a:xfrm>
        </p:grpSpPr>
        <p:sp>
          <p:nvSpPr>
            <p:cNvPr id="129" name="Arc 128"/>
            <p:cNvSpPr/>
            <p:nvPr/>
          </p:nvSpPr>
          <p:spPr>
            <a:xfrm rot="5400000" flipV="1">
              <a:off x="3059832" y="2420888"/>
              <a:ext cx="1080120" cy="720080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Arc 129"/>
            <p:cNvSpPr/>
            <p:nvPr/>
          </p:nvSpPr>
          <p:spPr>
            <a:xfrm rot="5400000">
              <a:off x="3059832" y="2420888"/>
              <a:ext cx="1080120" cy="720080"/>
            </a:xfrm>
            <a:prstGeom prst="arc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4331638" y="2060848"/>
            <a:ext cx="1824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CO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+  NADH</a:t>
            </a:r>
            <a:endParaRPr lang="en-GB" sz="2000" baseline="30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3" name="Group 83"/>
          <p:cNvGrpSpPr/>
          <p:nvPr/>
        </p:nvGrpSpPr>
        <p:grpSpPr>
          <a:xfrm>
            <a:off x="5791924" y="2708920"/>
            <a:ext cx="1300356" cy="1728192"/>
            <a:chOff x="7287932" y="3356992"/>
            <a:chExt cx="1300356" cy="1728192"/>
          </a:xfrm>
        </p:grpSpPr>
        <p:grpSp>
          <p:nvGrpSpPr>
            <p:cNvPr id="134" name="Group 93"/>
            <p:cNvGrpSpPr/>
            <p:nvPr/>
          </p:nvGrpSpPr>
          <p:grpSpPr>
            <a:xfrm>
              <a:off x="7515069" y="3504580"/>
              <a:ext cx="807217" cy="980878"/>
              <a:chOff x="6547701" y="4392338"/>
              <a:chExt cx="807217" cy="980878"/>
            </a:xfrm>
          </p:grpSpPr>
          <p:sp>
            <p:nvSpPr>
              <p:cNvPr id="137" name="TextBox 136"/>
              <p:cNvSpPr txBox="1"/>
              <p:nvPr/>
            </p:nvSpPr>
            <p:spPr>
              <a:xfrm>
                <a:off x="6547701" y="4392338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6547701" y="4691918"/>
                <a:ext cx="6655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C=O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 flipH="1">
                <a:off x="6708200" y="4675036"/>
                <a:ext cx="2456" cy="1055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flipH="1">
                <a:off x="6691620" y="4989116"/>
                <a:ext cx="2456" cy="1055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TextBox 140"/>
              <p:cNvSpPr txBox="1"/>
              <p:nvPr/>
            </p:nvSpPr>
            <p:spPr>
              <a:xfrm>
                <a:off x="6567523" y="5003884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SCoA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7287932" y="4509120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acetyl </a:t>
              </a:r>
              <a:r>
                <a:rPr lang="en-GB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CoA</a:t>
              </a:r>
              <a:endParaRPr lang="en-GB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7297836" y="3356992"/>
              <a:ext cx="1274664" cy="172819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5" name="Picture 24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en-GB" dirty="0" smtClean="0"/>
              <a:t>Metabolic Chemistry </a:t>
            </a:r>
            <a:r>
              <a:rPr lang="en-GB" dirty="0" smtClean="0"/>
              <a:t>Related </a:t>
            </a:r>
            <a:r>
              <a:rPr lang="en-GB" dirty="0" smtClean="0"/>
              <a:t>to Overweight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638106" y="3189273"/>
            <a:ext cx="60996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Reactions and molecules in the </a:t>
            </a:r>
          </a:p>
          <a:p>
            <a:pPr algn="ctr"/>
            <a:r>
              <a:rPr lang="en-GB" sz="3600" dirty="0" smtClean="0"/>
              <a:t>digestive process</a:t>
            </a:r>
          </a:p>
          <a:p>
            <a:pPr algn="ctr"/>
            <a:endParaRPr lang="en-GB" sz="3600" dirty="0"/>
          </a:p>
        </p:txBody>
      </p:sp>
      <p:pic>
        <p:nvPicPr>
          <p:cNvPr id="5" name="Picture 4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ACETYL </a:t>
            </a:r>
            <a:r>
              <a:rPr lang="en-GB" sz="2800" b="1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 FROM OXIDATION OF FATTY ACIDS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56"/>
          <p:cNvGrpSpPr/>
          <p:nvPr/>
        </p:nvGrpSpPr>
        <p:grpSpPr>
          <a:xfrm>
            <a:off x="1167252" y="2753746"/>
            <a:ext cx="846800" cy="1838206"/>
            <a:chOff x="611560" y="2352034"/>
            <a:chExt cx="846800" cy="1838206"/>
          </a:xfrm>
        </p:grpSpPr>
        <p:sp>
          <p:nvSpPr>
            <p:cNvPr id="4" name="TextBox 3"/>
            <p:cNvSpPr txBox="1"/>
            <p:nvPr/>
          </p:nvSpPr>
          <p:spPr>
            <a:xfrm>
              <a:off x="670965" y="2352034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11560" y="2650568"/>
              <a:ext cx="841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(CH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70965" y="2944244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0965" y="3238922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831464" y="3217436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831464" y="2636912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1464" y="2938972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70965" y="3538502"/>
              <a:ext cx="665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C=O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831464" y="3521620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70965" y="3820908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latin typeface="Arial" pitchFamily="34" charset="0"/>
                  <a:cs typeface="Arial" pitchFamily="34" charset="0"/>
                </a:rPr>
                <a:t>SCoA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827584" y="3810300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55"/>
          <p:cNvGrpSpPr/>
          <p:nvPr/>
        </p:nvGrpSpPr>
        <p:grpSpPr>
          <a:xfrm>
            <a:off x="2519698" y="2750592"/>
            <a:ext cx="854115" cy="1838206"/>
            <a:chOff x="1879467" y="2348880"/>
            <a:chExt cx="854115" cy="1838206"/>
          </a:xfrm>
        </p:grpSpPr>
        <p:sp>
          <p:nvSpPr>
            <p:cNvPr id="17" name="TextBox 16"/>
            <p:cNvSpPr txBox="1"/>
            <p:nvPr/>
          </p:nvSpPr>
          <p:spPr>
            <a:xfrm>
              <a:off x="1946187" y="2348880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946187" y="2941090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46187" y="3235768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2088846" y="3214282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2106686" y="2633758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2106686" y="2932935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46187" y="3535348"/>
              <a:ext cx="665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C=O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2106686" y="3518466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46187" y="3817754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latin typeface="Arial" pitchFamily="34" charset="0"/>
                  <a:cs typeface="Arial" pitchFamily="34" charset="0"/>
                </a:rPr>
                <a:t>SCoA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2102806" y="3807146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2110348" y="3215492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879467" y="2650940"/>
              <a:ext cx="841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(CH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53"/>
          <p:cNvGrpSpPr/>
          <p:nvPr/>
        </p:nvGrpSpPr>
        <p:grpSpPr>
          <a:xfrm>
            <a:off x="5308236" y="2751240"/>
            <a:ext cx="880319" cy="1833858"/>
            <a:chOff x="4314359" y="2349528"/>
            <a:chExt cx="880319" cy="1833858"/>
          </a:xfrm>
        </p:grpSpPr>
        <p:sp>
          <p:nvSpPr>
            <p:cNvPr id="43" name="TextBox 42"/>
            <p:cNvSpPr txBox="1"/>
            <p:nvPr/>
          </p:nvSpPr>
          <p:spPr>
            <a:xfrm>
              <a:off x="4387461" y="2349528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382736" y="2941738"/>
              <a:ext cx="665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C=O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87461" y="3236416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>
              <a:off x="4547960" y="3214930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4547960" y="2634406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4543500" y="2933583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4387461" y="3535996"/>
              <a:ext cx="665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C=O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>
              <a:off x="4547960" y="3519114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4544080" y="3807794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4314359" y="2655400"/>
              <a:ext cx="841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(CH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407283" y="3814054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latin typeface="Arial" pitchFamily="34" charset="0"/>
                  <a:cs typeface="Arial" pitchFamily="34" charset="0"/>
                </a:rPr>
                <a:t>SCoA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54"/>
          <p:cNvGrpSpPr/>
          <p:nvPr/>
        </p:nvGrpSpPr>
        <p:grpSpPr>
          <a:xfrm>
            <a:off x="3872144" y="2751240"/>
            <a:ext cx="954397" cy="1833858"/>
            <a:chOff x="3056933" y="2349528"/>
            <a:chExt cx="954397" cy="1833858"/>
          </a:xfrm>
        </p:grpSpPr>
        <p:sp>
          <p:nvSpPr>
            <p:cNvPr id="29" name="TextBox 28"/>
            <p:cNvSpPr txBox="1"/>
            <p:nvPr/>
          </p:nvSpPr>
          <p:spPr>
            <a:xfrm>
              <a:off x="3204113" y="2349528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56933" y="2941738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HC-OH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04113" y="3236416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H="1">
              <a:off x="3364612" y="3214930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3364612" y="2634406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3360152" y="2933583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204113" y="3535996"/>
              <a:ext cx="665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C=O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>
              <a:off x="3364612" y="3519114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3360732" y="3807794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131011" y="2655400"/>
              <a:ext cx="841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(CH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223935" y="3814054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latin typeface="Arial" pitchFamily="34" charset="0"/>
                  <a:cs typeface="Arial" pitchFamily="34" charset="0"/>
                </a:rPr>
                <a:t>SCoA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Group 82"/>
          <p:cNvGrpSpPr/>
          <p:nvPr/>
        </p:nvGrpSpPr>
        <p:grpSpPr>
          <a:xfrm>
            <a:off x="6670251" y="2750592"/>
            <a:ext cx="875620" cy="1258828"/>
            <a:chOff x="6474599" y="2747020"/>
            <a:chExt cx="875620" cy="1258828"/>
          </a:xfrm>
        </p:grpSpPr>
        <p:sp>
          <p:nvSpPr>
            <p:cNvPr id="71" name="TextBox 70"/>
            <p:cNvSpPr txBox="1"/>
            <p:nvPr/>
          </p:nvSpPr>
          <p:spPr>
            <a:xfrm>
              <a:off x="6547701" y="2747020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542976" y="3339230"/>
              <a:ext cx="665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C=O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 flipH="1">
              <a:off x="6708200" y="3636516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6708200" y="3031898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6703740" y="3331075"/>
              <a:ext cx="2456" cy="105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6474599" y="3052892"/>
              <a:ext cx="841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itchFamily="34" charset="0"/>
                  <a:cs typeface="Arial" pitchFamily="34" charset="0"/>
                </a:rPr>
                <a:t>(CH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GB" baseline="-2500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562824" y="3636516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latin typeface="Arial" pitchFamily="34" charset="0"/>
                  <a:cs typeface="Arial" pitchFamily="34" charset="0"/>
                </a:rPr>
                <a:t>SCoA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87" name="Straight Arrow Connector 86"/>
          <p:cNvCxnSpPr/>
          <p:nvPr/>
        </p:nvCxnSpPr>
        <p:spPr>
          <a:xfrm>
            <a:off x="1867612" y="3701196"/>
            <a:ext cx="623456" cy="680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136084" y="3695204"/>
            <a:ext cx="623456" cy="680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576244" y="3689212"/>
            <a:ext cx="623456" cy="680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5944396" y="3683220"/>
            <a:ext cx="623456" cy="680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/>
          <p:nvPr/>
        </p:nvCxnSpPr>
        <p:spPr>
          <a:xfrm>
            <a:off x="6135804" y="3682504"/>
            <a:ext cx="1172500" cy="970632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6996111" y="2276872"/>
            <a:ext cx="6741" cy="4229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1455284" y="2280444"/>
            <a:ext cx="55446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1455284" y="2280444"/>
            <a:ext cx="0" cy="43204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83"/>
          <p:cNvGrpSpPr/>
          <p:nvPr/>
        </p:nvGrpSpPr>
        <p:grpSpPr>
          <a:xfrm>
            <a:off x="7287932" y="4005064"/>
            <a:ext cx="1300356" cy="1728192"/>
            <a:chOff x="7287932" y="3356992"/>
            <a:chExt cx="1300356" cy="1728192"/>
          </a:xfrm>
        </p:grpSpPr>
        <p:grpSp>
          <p:nvGrpSpPr>
            <p:cNvPr id="54" name="Group 93"/>
            <p:cNvGrpSpPr/>
            <p:nvPr/>
          </p:nvGrpSpPr>
          <p:grpSpPr>
            <a:xfrm>
              <a:off x="7515069" y="3504580"/>
              <a:ext cx="807217" cy="980878"/>
              <a:chOff x="6547701" y="4392338"/>
              <a:chExt cx="807217" cy="980878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6547701" y="4392338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547701" y="4691918"/>
                <a:ext cx="6655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C=O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 flipH="1">
                <a:off x="6708200" y="4675036"/>
                <a:ext cx="2456" cy="1055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6691620" y="4989116"/>
                <a:ext cx="2456" cy="1055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TextBox 80"/>
              <p:cNvSpPr txBox="1"/>
              <p:nvPr/>
            </p:nvSpPr>
            <p:spPr>
              <a:xfrm>
                <a:off x="6567523" y="5003884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SCoA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7287932" y="4509120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acetyl </a:t>
              </a:r>
              <a:r>
                <a:rPr lang="en-GB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CoA</a:t>
              </a:r>
              <a:endParaRPr lang="en-GB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297836" y="3356992"/>
              <a:ext cx="1274664" cy="172819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92"/>
          <p:cNvGrpSpPr/>
          <p:nvPr/>
        </p:nvGrpSpPr>
        <p:grpSpPr>
          <a:xfrm>
            <a:off x="3275856" y="2236802"/>
            <a:ext cx="1175322" cy="400110"/>
            <a:chOff x="3275856" y="1268760"/>
            <a:chExt cx="1175322" cy="400110"/>
          </a:xfrm>
        </p:grpSpPr>
        <p:sp>
          <p:nvSpPr>
            <p:cNvPr id="85" name="TextBox 84"/>
            <p:cNvSpPr txBox="1"/>
            <p:nvPr/>
          </p:nvSpPr>
          <p:spPr>
            <a:xfrm>
              <a:off x="3275856" y="1268760"/>
              <a:ext cx="11753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i="1" dirty="0" smtClean="0"/>
                <a:t>n     </a:t>
              </a:r>
              <a:r>
                <a:rPr lang="en-GB" sz="2000" i="1" dirty="0" err="1" smtClean="0"/>
                <a:t>n</a:t>
              </a:r>
              <a:r>
                <a:rPr lang="en-GB" sz="2000" i="1" dirty="0" smtClean="0"/>
                <a:t> - 2</a:t>
              </a:r>
              <a:r>
                <a:rPr lang="en-GB" sz="2000" dirty="0" smtClean="0"/>
                <a:t>  </a:t>
              </a:r>
              <a:endParaRPr lang="en-GB" sz="2000" i="1" dirty="0"/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>
              <a:off x="3517280" y="1484784"/>
              <a:ext cx="21602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3" name="Picture 82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14796" y="1981200"/>
            <a:ext cx="1588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pyruvate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smtClean="0"/>
              <a:t>mitochondria)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567396" y="1981200"/>
            <a:ext cx="158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acetyl </a:t>
            </a:r>
            <a:r>
              <a:rPr lang="en-US" dirty="0" err="1" smtClean="0"/>
              <a:t>CoA</a:t>
            </a:r>
            <a:r>
              <a:rPr lang="en-US" dirty="0" smtClean="0"/>
              <a:t> </a:t>
            </a:r>
          </a:p>
          <a:p>
            <a:r>
              <a:rPr lang="en-US" dirty="0" smtClean="0"/>
              <a:t>(mitochondria)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43596" y="3307578"/>
            <a:ext cx="158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citrate</a:t>
            </a:r>
          </a:p>
          <a:p>
            <a:r>
              <a:rPr lang="en-US" dirty="0" smtClean="0"/>
              <a:t>(mitochondria)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92779" y="4422338"/>
            <a:ext cx="989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citrate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cytosol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4416735"/>
            <a:ext cx="13776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oxaloacetate</a:t>
            </a:r>
            <a:endParaRPr lang="en-US" dirty="0" smtClean="0"/>
          </a:p>
          <a:p>
            <a:r>
              <a:rPr lang="en-US" dirty="0" smtClean="0"/>
              <a:t>    (</a:t>
            </a:r>
            <a:r>
              <a:rPr lang="en-US" dirty="0" err="1" smtClean="0"/>
              <a:t>cytoso</a:t>
            </a:r>
            <a:r>
              <a:rPr lang="en-US" dirty="0" err="1" smtClean="0"/>
              <a:t>L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6059840" y="4683056"/>
            <a:ext cx="68306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6854250" y="3086990"/>
            <a:ext cx="585231" cy="19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71484" y="3380601"/>
            <a:ext cx="1741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acetyl </a:t>
            </a:r>
            <a:r>
              <a:rPr lang="en-US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CoA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cytosol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51"/>
          <p:cNvGrpSpPr/>
          <p:nvPr/>
        </p:nvGrpSpPr>
        <p:grpSpPr>
          <a:xfrm rot="14119460" flipV="1">
            <a:off x="5886028" y="4106345"/>
            <a:ext cx="833883" cy="440401"/>
            <a:chOff x="6934993" y="4226081"/>
            <a:chExt cx="833883" cy="808437"/>
          </a:xfrm>
        </p:grpSpPr>
        <p:sp>
          <p:nvSpPr>
            <p:cNvPr id="24" name="Arc 23"/>
            <p:cNvSpPr/>
            <p:nvPr/>
          </p:nvSpPr>
          <p:spPr>
            <a:xfrm rot="10800000" flipV="1">
              <a:off x="6934993" y="4226081"/>
              <a:ext cx="833883" cy="806151"/>
            </a:xfrm>
            <a:prstGeom prst="arc">
              <a:avLst>
                <a:gd name="adj1" fmla="val 226267"/>
                <a:gd name="adj2" fmla="val 5181954"/>
              </a:avLst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7313887" y="5032930"/>
              <a:ext cx="3421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3124200" y="4191000"/>
            <a:ext cx="989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malate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 smtClean="0"/>
              <a:t>cytosol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3003951" y="3447433"/>
            <a:ext cx="1304125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56"/>
          <p:cNvGrpSpPr/>
          <p:nvPr/>
        </p:nvGrpSpPr>
        <p:grpSpPr>
          <a:xfrm>
            <a:off x="2849860" y="3229546"/>
            <a:ext cx="806151" cy="1198018"/>
            <a:chOff x="2849860" y="3229546"/>
            <a:chExt cx="806151" cy="1198018"/>
          </a:xfrm>
        </p:grpSpPr>
        <p:sp>
          <p:nvSpPr>
            <p:cNvPr id="17" name="Arc 16"/>
            <p:cNvSpPr/>
            <p:nvPr/>
          </p:nvSpPr>
          <p:spPr>
            <a:xfrm rot="16200000" flipV="1">
              <a:off x="2660079" y="3431632"/>
              <a:ext cx="1185713" cy="806151"/>
            </a:xfrm>
            <a:prstGeom prst="arc">
              <a:avLst>
                <a:gd name="adj1" fmla="val 16200000"/>
                <a:gd name="adj2" fmla="val 21476744"/>
              </a:avLst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10800000">
              <a:off x="3048388" y="3229546"/>
              <a:ext cx="230853" cy="1260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493173" y="3011269"/>
            <a:ext cx="536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grpSp>
        <p:nvGrpSpPr>
          <p:cNvPr id="12" name="Group 38"/>
          <p:cNvGrpSpPr/>
          <p:nvPr/>
        </p:nvGrpSpPr>
        <p:grpSpPr>
          <a:xfrm flipH="1">
            <a:off x="5737448" y="2327057"/>
            <a:ext cx="1066800" cy="980521"/>
            <a:chOff x="3405732" y="4570411"/>
            <a:chExt cx="1394868" cy="980521"/>
          </a:xfrm>
        </p:grpSpPr>
        <p:cxnSp>
          <p:nvCxnSpPr>
            <p:cNvPr id="35" name="Straight Arrow Connector 34"/>
            <p:cNvCxnSpPr/>
            <p:nvPr/>
          </p:nvCxnSpPr>
          <p:spPr>
            <a:xfrm rot="10800000">
              <a:off x="3614888" y="4570411"/>
              <a:ext cx="85764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Arc 35"/>
            <p:cNvSpPr/>
            <p:nvPr/>
          </p:nvSpPr>
          <p:spPr>
            <a:xfrm rot="10800000" flipV="1">
              <a:off x="3614887" y="4572000"/>
              <a:ext cx="1185713" cy="806151"/>
            </a:xfrm>
            <a:prstGeom prst="arc">
              <a:avLst>
                <a:gd name="adj1" fmla="val 16200000"/>
                <a:gd name="adj2" fmla="val 21476744"/>
              </a:avLst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rot="5400000">
              <a:off x="3493458" y="5043380"/>
              <a:ext cx="230853" cy="126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405732" y="5181600"/>
              <a:ext cx="5365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57200" y="2096869"/>
            <a:ext cx="12474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glucose</a:t>
            </a:r>
          </a:p>
          <a:p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851720" y="2327057"/>
            <a:ext cx="128012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836440" y="194446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glycolysis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180950" y="1981200"/>
            <a:ext cx="1010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pyruvate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 smtClean="0"/>
              <a:t>cytosol</a:t>
            </a:r>
            <a:r>
              <a:rPr lang="en-US" dirty="0" smtClean="0"/>
              <a:t>)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4343400" y="2325469"/>
            <a:ext cx="3421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>
            <a:off x="6949106" y="4167180"/>
            <a:ext cx="429383" cy="19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4191000" y="4687669"/>
            <a:ext cx="3421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827142" y="2297668"/>
            <a:ext cx="1076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cytosol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467600" y="2678668"/>
            <a:ext cx="137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oxaloacetate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63" name="Arc 62"/>
          <p:cNvSpPr/>
          <p:nvPr/>
        </p:nvSpPr>
        <p:spPr>
          <a:xfrm rot="10800000" flipV="1">
            <a:off x="7162799" y="2927649"/>
            <a:ext cx="606077" cy="806151"/>
          </a:xfrm>
          <a:prstGeom prst="arc">
            <a:avLst>
              <a:gd name="adj1" fmla="val 16200000"/>
              <a:gd name="adj2" fmla="val 21476744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755576" y="5363924"/>
            <a:ext cx="7980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 Fatty acid synthesis from acetyl </a:t>
            </a:r>
            <a:r>
              <a:rPr lang="en-GB" sz="2400" dirty="0" err="1" smtClean="0"/>
              <a:t>CoA</a:t>
            </a:r>
            <a:r>
              <a:rPr lang="en-GB" sz="2400" dirty="0" smtClean="0"/>
              <a:t> takes place in the </a:t>
            </a:r>
            <a:r>
              <a:rPr lang="en-GB" sz="2400" dirty="0" err="1" smtClean="0"/>
              <a:t>cytosol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ACETYL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FROM GLUCOSE FOR FATTY ACID SYNTHESIS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8500" y="2017931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pyruvate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(mitochondria)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36096" y="5018290"/>
            <a:ext cx="1056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citrate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cytosol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6815987" y="3639592"/>
            <a:ext cx="683578" cy="19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45438" y="5737536"/>
            <a:ext cx="1056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malate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cytosol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2576143" y="4099126"/>
            <a:ext cx="96320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 rot="16200000" flipV="1">
            <a:off x="2061806" y="3914734"/>
            <a:ext cx="1185713" cy="806151"/>
          </a:xfrm>
          <a:prstGeom prst="arc">
            <a:avLst>
              <a:gd name="adj1" fmla="val 16200000"/>
              <a:gd name="adj2" fmla="val 21476744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2450115" y="3710775"/>
            <a:ext cx="230853" cy="126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894900" y="349249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38"/>
          <p:cNvGrpSpPr/>
          <p:nvPr/>
        </p:nvGrpSpPr>
        <p:grpSpPr>
          <a:xfrm flipH="1" flipV="1">
            <a:off x="4942898" y="1390398"/>
            <a:ext cx="1828802" cy="842637"/>
            <a:chOff x="3312590" y="4566846"/>
            <a:chExt cx="1785608" cy="811305"/>
          </a:xfrm>
        </p:grpSpPr>
        <p:cxnSp>
          <p:nvCxnSpPr>
            <p:cNvPr id="35" name="Straight Arrow Connector 34"/>
            <p:cNvCxnSpPr/>
            <p:nvPr/>
          </p:nvCxnSpPr>
          <p:spPr>
            <a:xfrm flipH="1" flipV="1">
              <a:off x="3312590" y="4566846"/>
              <a:ext cx="1413610" cy="514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Arc 35"/>
            <p:cNvSpPr/>
            <p:nvPr/>
          </p:nvSpPr>
          <p:spPr>
            <a:xfrm rot="10800000" flipV="1">
              <a:off x="3912485" y="4572000"/>
              <a:ext cx="1185713" cy="806151"/>
            </a:xfrm>
            <a:prstGeom prst="arc">
              <a:avLst>
                <a:gd name="adj1" fmla="val 16200000"/>
                <a:gd name="adj2" fmla="val 21476744"/>
              </a:avLst>
            </a:prstGeom>
            <a:ln>
              <a:solidFill>
                <a:srgbClr val="000000"/>
              </a:solidFill>
              <a:headEnd type="none" w="med" len="med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flipV="1">
              <a:off x="3529664" y="4940622"/>
              <a:ext cx="601328" cy="355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CO</a:t>
              </a:r>
              <a:r>
                <a:rPr lang="en-US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23528" y="2057400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glucose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568450" y="2349501"/>
            <a:ext cx="911886" cy="10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447800" y="198120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glycolysis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80700" y="2858869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pyruvate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cytosol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495100" y="2334399"/>
            <a:ext cx="523900" cy="151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0800000" flipV="1">
            <a:off x="4724401" y="5341454"/>
            <a:ext cx="724025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>
            <a:off x="3352801" y="5342467"/>
            <a:ext cx="608275" cy="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438502" y="233439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cytosol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31"/>
          <p:cNvGrpSpPr/>
          <p:nvPr/>
        </p:nvGrpSpPr>
        <p:grpSpPr>
          <a:xfrm>
            <a:off x="3657600" y="4596584"/>
            <a:ext cx="1492716" cy="2081215"/>
            <a:chOff x="799648" y="2084961"/>
            <a:chExt cx="1492716" cy="2081215"/>
          </a:xfrm>
        </p:grpSpPr>
        <p:grpSp>
          <p:nvGrpSpPr>
            <p:cNvPr id="5" name="Group 133"/>
            <p:cNvGrpSpPr/>
            <p:nvPr/>
          </p:nvGrpSpPr>
          <p:grpSpPr>
            <a:xfrm>
              <a:off x="1239916" y="2084961"/>
              <a:ext cx="613951" cy="1286189"/>
              <a:chOff x="1905000" y="1152211"/>
              <a:chExt cx="613951" cy="1286189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1907485" y="1790946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US" sz="1600" baseline="-25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906283" y="1482524"/>
                <a:ext cx="6126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C=O</a:t>
                </a:r>
                <a:endParaRPr lang="en-US" sz="16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905000" y="1152211"/>
                <a:ext cx="6126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CO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1600" baseline="30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600" baseline="30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905000" y="2099846"/>
                <a:ext cx="6126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CO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1600" baseline="30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600" baseline="30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 rot="5400000">
                <a:off x="1991914" y="1505565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>
                <a:off x="2000647" y="1817510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>
                <a:off x="1991914" y="2124690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TextBox 38"/>
            <p:cNvSpPr txBox="1"/>
            <p:nvPr/>
          </p:nvSpPr>
          <p:spPr>
            <a:xfrm>
              <a:off x="799648" y="3242846"/>
              <a:ext cx="149271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oxaloacetate</a:t>
              </a:r>
              <a:endPara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    (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cytosol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</a:p>
            <a:p>
              <a:endPara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135"/>
          <p:cNvGrpSpPr/>
          <p:nvPr/>
        </p:nvGrpSpPr>
        <p:grpSpPr>
          <a:xfrm>
            <a:off x="6563172" y="3969138"/>
            <a:ext cx="1205779" cy="1611501"/>
            <a:chOff x="6563172" y="3435738"/>
            <a:chExt cx="1205779" cy="1611501"/>
          </a:xfrm>
        </p:grpSpPr>
        <p:sp>
          <p:nvSpPr>
            <p:cNvPr id="56" name="TextBox 55"/>
            <p:cNvSpPr txBox="1"/>
            <p:nvPr/>
          </p:nvSpPr>
          <p:spPr>
            <a:xfrm>
              <a:off x="6945150" y="4392852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CH</a:t>
              </a:r>
              <a:r>
                <a:rPr lang="en-US" sz="16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563172" y="4085762"/>
              <a:ext cx="1205779" cy="502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HO-C-CO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</a:p>
            <a:p>
              <a:endParaRPr lang="en-US" sz="160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959413" y="3766051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160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958130" y="3435738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US" sz="1600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941197" y="4708685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US" sz="1600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rot="5400000">
              <a:off x="7045044" y="3789092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>
              <a:off x="7053777" y="4101037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7045044" y="4408217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7038047" y="4709136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65"/>
          <p:cNvGrpSpPr/>
          <p:nvPr/>
        </p:nvGrpSpPr>
        <p:grpSpPr>
          <a:xfrm>
            <a:off x="6543100" y="1778813"/>
            <a:ext cx="1300356" cy="1299965"/>
            <a:chOff x="1913150" y="381000"/>
            <a:chExt cx="1300356" cy="1299965"/>
          </a:xfrm>
        </p:grpSpPr>
        <p:sp>
          <p:nvSpPr>
            <p:cNvPr id="67" name="TextBox 66"/>
            <p:cNvSpPr txBox="1"/>
            <p:nvPr/>
          </p:nvSpPr>
          <p:spPr>
            <a:xfrm>
              <a:off x="2209800" y="381000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160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209800" y="714404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C=O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rot="5400000">
              <a:off x="2290367" y="733028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2209800" y="1025555"/>
              <a:ext cx="718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SCoA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 rot="5400000">
              <a:off x="2288775" y="1045586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1913150" y="1311633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cetyl </a:t>
              </a:r>
              <a:r>
                <a:rPr lang="en-US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CoA</a:t>
              </a:r>
              <a:endPara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6314500" y="2929466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(mitochondria)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73"/>
          <p:cNvGrpSpPr/>
          <p:nvPr/>
        </p:nvGrpSpPr>
        <p:grpSpPr>
          <a:xfrm>
            <a:off x="2896800" y="1894482"/>
            <a:ext cx="612668" cy="776815"/>
            <a:chOff x="2209800" y="381000"/>
            <a:chExt cx="612668" cy="776815"/>
          </a:xfrm>
        </p:grpSpPr>
        <p:sp>
          <p:nvSpPr>
            <p:cNvPr id="75" name="TextBox 74"/>
            <p:cNvSpPr txBox="1"/>
            <p:nvPr/>
          </p:nvSpPr>
          <p:spPr>
            <a:xfrm>
              <a:off x="2209800" y="381000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160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209800" y="714404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C=O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7" name="Straight Connector 76"/>
            <p:cNvCxnSpPr/>
            <p:nvPr/>
          </p:nvCxnSpPr>
          <p:spPr>
            <a:xfrm rot="5400000">
              <a:off x="2290367" y="733028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2288775" y="1090741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2878081" y="2630269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en-US" sz="160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600" baseline="3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en-US" sz="1600" baseline="30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82"/>
          <p:cNvGrpSpPr/>
          <p:nvPr/>
        </p:nvGrpSpPr>
        <p:grpSpPr>
          <a:xfrm>
            <a:off x="2483768" y="4557453"/>
            <a:ext cx="987531" cy="1292383"/>
            <a:chOff x="868449" y="4033090"/>
            <a:chExt cx="987531" cy="1292383"/>
          </a:xfrm>
        </p:grpSpPr>
        <p:sp>
          <p:nvSpPr>
            <p:cNvPr id="84" name="TextBox 83"/>
            <p:cNvSpPr txBox="1"/>
            <p:nvPr/>
          </p:nvSpPr>
          <p:spPr>
            <a:xfrm>
              <a:off x="1239916" y="4986919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US" sz="1600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68449" y="4363403"/>
              <a:ext cx="9316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HO-CH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160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243312" y="4033090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CO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16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US" sz="1600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 rot="5400000">
              <a:off x="1330226" y="4386444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1338959" y="4698389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1330226" y="5005569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1237092" y="4676569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160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6477000" y="5457995"/>
            <a:ext cx="16594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citrate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(mitochondria)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703125" y="3212068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oxaloacetate</a:t>
            </a:r>
            <a:endParaRPr lang="en-US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Arc 125"/>
          <p:cNvSpPr/>
          <p:nvPr/>
        </p:nvSpPr>
        <p:spPr>
          <a:xfrm rot="10800000" flipV="1">
            <a:off x="7148286" y="3461049"/>
            <a:ext cx="1185713" cy="806151"/>
          </a:xfrm>
          <a:prstGeom prst="arc">
            <a:avLst>
              <a:gd name="adj1" fmla="val 16200000"/>
              <a:gd name="adj2" fmla="val 21476744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32"/>
          <p:cNvGrpSpPr/>
          <p:nvPr/>
        </p:nvGrpSpPr>
        <p:grpSpPr>
          <a:xfrm rot="15089920" flipV="1">
            <a:off x="4555553" y="4562770"/>
            <a:ext cx="1173519" cy="440401"/>
            <a:chOff x="6934993" y="4226081"/>
            <a:chExt cx="833883" cy="808437"/>
          </a:xfrm>
        </p:grpSpPr>
        <p:sp>
          <p:nvSpPr>
            <p:cNvPr id="134" name="Arc 133"/>
            <p:cNvSpPr/>
            <p:nvPr/>
          </p:nvSpPr>
          <p:spPr>
            <a:xfrm rot="10800000" flipV="1">
              <a:off x="6934993" y="4226081"/>
              <a:ext cx="833883" cy="806151"/>
            </a:xfrm>
            <a:prstGeom prst="arc">
              <a:avLst>
                <a:gd name="adj1" fmla="val 226267"/>
                <a:gd name="adj2" fmla="val 5181954"/>
              </a:avLst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5" name="Straight Arrow Connector 134"/>
            <p:cNvCxnSpPr/>
            <p:nvPr/>
          </p:nvCxnSpPr>
          <p:spPr>
            <a:xfrm>
              <a:off x="7313887" y="5032930"/>
              <a:ext cx="3421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ACETYL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FROM GLUCOSE FOR FATTY ACID SYNTHESIS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77"/>
          <p:cNvGrpSpPr/>
          <p:nvPr/>
        </p:nvGrpSpPr>
        <p:grpSpPr>
          <a:xfrm>
            <a:off x="4028500" y="2704917"/>
            <a:ext cx="1300356" cy="1769431"/>
            <a:chOff x="7287932" y="3386020"/>
            <a:chExt cx="1300356" cy="1769431"/>
          </a:xfrm>
        </p:grpSpPr>
        <p:grpSp>
          <p:nvGrpSpPr>
            <p:cNvPr id="15" name="Group 93"/>
            <p:cNvGrpSpPr/>
            <p:nvPr/>
          </p:nvGrpSpPr>
          <p:grpSpPr>
            <a:xfrm>
              <a:off x="7515069" y="3504580"/>
              <a:ext cx="807217" cy="980878"/>
              <a:chOff x="6547701" y="4392338"/>
              <a:chExt cx="807217" cy="980878"/>
            </a:xfrm>
          </p:grpSpPr>
          <p:sp>
            <p:nvSpPr>
              <p:cNvPr id="93" name="TextBox 92"/>
              <p:cNvSpPr txBox="1"/>
              <p:nvPr/>
            </p:nvSpPr>
            <p:spPr>
              <a:xfrm>
                <a:off x="6547701" y="4392338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6547701" y="4691918"/>
                <a:ext cx="6655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C=O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 flipH="1">
                <a:off x="6708200" y="4675036"/>
                <a:ext cx="2456" cy="1055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H="1">
                <a:off x="6691620" y="4989116"/>
                <a:ext cx="2456" cy="1055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6567523" y="5003884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SCoA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7287932" y="4509120"/>
              <a:ext cx="13003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acetyl </a:t>
              </a:r>
              <a:r>
                <a:rPr lang="en-GB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CoA</a:t>
              </a:r>
              <a:endParaRPr lang="en-GB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GB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in </a:t>
              </a:r>
              <a:r>
                <a:rPr lang="en-GB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cytosol</a:t>
              </a:r>
              <a:endParaRPr lang="en-GB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297836" y="3386020"/>
              <a:ext cx="1274664" cy="172819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98" name="Straight Arrow Connector 97"/>
          <p:cNvCxnSpPr/>
          <p:nvPr/>
        </p:nvCxnSpPr>
        <p:spPr>
          <a:xfrm rot="10800000">
            <a:off x="6346801" y="5347816"/>
            <a:ext cx="608275" cy="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3" name="Picture 82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423377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/>
              <a:t>AMINO ACID METABOLISM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088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Amino acids, from protein hydrolysis, can be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deaminated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to form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ketoacids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Some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ketoacids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can be converted to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pyruvate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or to other intermediates in the citric acid cycle for glucose synthesis 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Others are converted into acetyl-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, used in fatty acid synthesis</a:t>
            </a:r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LIPID (FAT) SYNTHESIS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Lipids (fats) are fatty acid esters of glycerol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Fatty acids are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synthesised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by sequential addition of two-carbon units to acetyl-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Acetyl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is derived from several sources,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glycolysis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of glucose, from dietary carbohydrates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Acetyl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is produced in the mitochondria but fatty acid synthesis takes place in the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cytosol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Lipids are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synthesised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from fatty acids in adipose tissue and in the liver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Fatty acids for lipid synthesis can also arise from dietary fats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FATTY ACID SYNTHESIS FROM ACETYL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121"/>
          <p:cNvGrpSpPr/>
          <p:nvPr/>
        </p:nvGrpSpPr>
        <p:grpSpPr>
          <a:xfrm>
            <a:off x="609600" y="1275928"/>
            <a:ext cx="1492716" cy="1656264"/>
            <a:chOff x="609600" y="2751668"/>
            <a:chExt cx="1492716" cy="1656264"/>
          </a:xfrm>
        </p:grpSpPr>
        <p:sp>
          <p:nvSpPr>
            <p:cNvPr id="13" name="TextBox 12"/>
            <p:cNvSpPr txBox="1"/>
            <p:nvPr/>
          </p:nvSpPr>
          <p:spPr>
            <a:xfrm>
              <a:off x="906250" y="3388895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C=O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06250" y="3700046"/>
              <a:ext cx="718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SCoA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985225" y="3731366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09600" y="4038600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malonyl</a:t>
              </a:r>
              <a:r>
                <a:rPr lang="en-US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CoA</a:t>
              </a:r>
              <a:endPara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24"/>
            <p:cNvGrpSpPr/>
            <p:nvPr/>
          </p:nvGrpSpPr>
          <p:grpSpPr>
            <a:xfrm>
              <a:off x="914400" y="2751668"/>
              <a:ext cx="612668" cy="725227"/>
              <a:chOff x="6958130" y="3435738"/>
              <a:chExt cx="612668" cy="725227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6959413" y="3766051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6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958130" y="3435738"/>
                <a:ext cx="6126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CO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1600" baseline="30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600" baseline="30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 rot="5400000">
                <a:off x="7045044" y="3789092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7053777" y="4101037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123"/>
          <p:cNvGrpSpPr/>
          <p:nvPr/>
        </p:nvGrpSpPr>
        <p:grpSpPr>
          <a:xfrm>
            <a:off x="533400" y="3942928"/>
            <a:ext cx="1505605" cy="1656264"/>
            <a:chOff x="533400" y="4973136"/>
            <a:chExt cx="1505605" cy="1656264"/>
          </a:xfrm>
        </p:grpSpPr>
        <p:sp>
          <p:nvSpPr>
            <p:cNvPr id="26" name="TextBox 25"/>
            <p:cNvSpPr txBox="1"/>
            <p:nvPr/>
          </p:nvSpPr>
          <p:spPr>
            <a:xfrm>
              <a:off x="830050" y="5610363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C=O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0050" y="5921514"/>
              <a:ext cx="7409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SACP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5400000">
              <a:off x="909025" y="5952834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33400" y="6260068"/>
              <a:ext cx="1505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malonyl</a:t>
              </a:r>
              <a:r>
                <a:rPr lang="en-US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ACP</a:t>
              </a:r>
              <a:endPara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Group 29"/>
            <p:cNvGrpSpPr/>
            <p:nvPr/>
          </p:nvGrpSpPr>
          <p:grpSpPr>
            <a:xfrm>
              <a:off x="838200" y="4973136"/>
              <a:ext cx="612668" cy="725227"/>
              <a:chOff x="6958130" y="3435738"/>
              <a:chExt cx="612668" cy="725227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6959413" y="3766051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6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958130" y="3435738"/>
                <a:ext cx="6126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CO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1600" baseline="30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600" baseline="30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 rot="5400000">
                <a:off x="7045044" y="3789092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>
                <a:off x="7053777" y="4101037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42"/>
          <p:cNvGrpSpPr/>
          <p:nvPr/>
        </p:nvGrpSpPr>
        <p:grpSpPr>
          <a:xfrm>
            <a:off x="2209800" y="3561931"/>
            <a:ext cx="740908" cy="1286932"/>
            <a:chOff x="2432727" y="4961468"/>
            <a:chExt cx="740908" cy="1286932"/>
          </a:xfrm>
        </p:grpSpPr>
        <p:sp>
          <p:nvSpPr>
            <p:cNvPr id="35" name="TextBox 34"/>
            <p:cNvSpPr txBox="1"/>
            <p:nvPr/>
          </p:nvSpPr>
          <p:spPr>
            <a:xfrm>
              <a:off x="2432727" y="5598695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C=O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32727" y="5909846"/>
              <a:ext cx="7409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SACP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5400000">
              <a:off x="2511702" y="5941166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37"/>
            <p:cNvGrpSpPr/>
            <p:nvPr/>
          </p:nvGrpSpPr>
          <p:grpSpPr>
            <a:xfrm>
              <a:off x="2442160" y="4961468"/>
              <a:ext cx="554960" cy="725227"/>
              <a:chOff x="6959413" y="3435738"/>
              <a:chExt cx="554960" cy="725227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6959413" y="3766051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6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975063" y="3435738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R</a:t>
                </a:r>
                <a:endParaRPr lang="en-US" sz="16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 rot="5400000">
                <a:off x="7045044" y="3789092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>
                <a:off x="7053777" y="4101037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4" name="Straight Arrow Connector 43"/>
          <p:cNvCxnSpPr/>
          <p:nvPr/>
        </p:nvCxnSpPr>
        <p:spPr>
          <a:xfrm flipV="1">
            <a:off x="1993900" y="5461666"/>
            <a:ext cx="1022576" cy="5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Arc 45"/>
          <p:cNvSpPr/>
          <p:nvPr/>
        </p:nvSpPr>
        <p:spPr>
          <a:xfrm rot="10800000">
            <a:off x="2423618" y="4287158"/>
            <a:ext cx="1185713" cy="1174507"/>
          </a:xfrm>
          <a:prstGeom prst="arc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46"/>
          <p:cNvGrpSpPr/>
          <p:nvPr/>
        </p:nvGrpSpPr>
        <p:grpSpPr>
          <a:xfrm>
            <a:off x="3047537" y="4400131"/>
            <a:ext cx="612668" cy="1286932"/>
            <a:chOff x="2432727" y="4961468"/>
            <a:chExt cx="612668" cy="1286932"/>
          </a:xfrm>
        </p:grpSpPr>
        <p:sp>
          <p:nvSpPr>
            <p:cNvPr id="48" name="TextBox 47"/>
            <p:cNvSpPr txBox="1"/>
            <p:nvPr/>
          </p:nvSpPr>
          <p:spPr>
            <a:xfrm>
              <a:off x="2432727" y="5598695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C=O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432727" y="5909846"/>
              <a:ext cx="184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" name="Group 50"/>
            <p:cNvGrpSpPr/>
            <p:nvPr/>
          </p:nvGrpSpPr>
          <p:grpSpPr>
            <a:xfrm>
              <a:off x="2442160" y="4961468"/>
              <a:ext cx="554960" cy="725227"/>
              <a:chOff x="6959413" y="3435738"/>
              <a:chExt cx="554960" cy="725227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6959413" y="3766051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6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975063" y="3435738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R</a:t>
                </a:r>
                <a:endParaRPr lang="en-US" sz="16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 rot="5400000">
                <a:off x="7045044" y="3789092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>
                <a:off x="7053777" y="4101037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6" name="TextBox 65"/>
          <p:cNvSpPr txBox="1"/>
          <p:nvPr/>
        </p:nvSpPr>
        <p:spPr>
          <a:xfrm>
            <a:off x="3048000" y="5731623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C=O</a:t>
            </a:r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048000" y="6042774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SACP</a:t>
            </a:r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rot="5400000">
            <a:off x="3126975" y="6074094"/>
            <a:ext cx="132561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68"/>
          <p:cNvGrpSpPr/>
          <p:nvPr/>
        </p:nvGrpSpPr>
        <p:grpSpPr>
          <a:xfrm>
            <a:off x="3057433" y="5341779"/>
            <a:ext cx="554960" cy="477844"/>
            <a:chOff x="6959413" y="3683121"/>
            <a:chExt cx="554960" cy="477844"/>
          </a:xfrm>
        </p:grpSpPr>
        <p:sp>
          <p:nvSpPr>
            <p:cNvPr id="70" name="TextBox 69"/>
            <p:cNvSpPr txBox="1"/>
            <p:nvPr/>
          </p:nvSpPr>
          <p:spPr>
            <a:xfrm>
              <a:off x="6959413" y="3766051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160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>
            <a:xfrm rot="5400000">
              <a:off x="7053777" y="4101037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7045626" y="3739876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4"/>
          <p:cNvGrpSpPr/>
          <p:nvPr/>
        </p:nvGrpSpPr>
        <p:grpSpPr>
          <a:xfrm>
            <a:off x="4867803" y="4391663"/>
            <a:ext cx="856325" cy="1286932"/>
            <a:chOff x="2323587" y="4961468"/>
            <a:chExt cx="856325" cy="1286932"/>
          </a:xfrm>
        </p:grpSpPr>
        <p:sp>
          <p:nvSpPr>
            <p:cNvPr id="76" name="TextBox 75"/>
            <p:cNvSpPr txBox="1"/>
            <p:nvPr/>
          </p:nvSpPr>
          <p:spPr>
            <a:xfrm>
              <a:off x="2323587" y="5598695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HC-OH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432727" y="5909846"/>
              <a:ext cx="184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" name="Group 77"/>
            <p:cNvGrpSpPr/>
            <p:nvPr/>
          </p:nvGrpSpPr>
          <p:grpSpPr>
            <a:xfrm>
              <a:off x="2442160" y="4961468"/>
              <a:ext cx="554960" cy="725227"/>
              <a:chOff x="6959413" y="3435738"/>
              <a:chExt cx="554960" cy="725227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6959413" y="3766051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6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6975063" y="3435738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R</a:t>
                </a:r>
                <a:endParaRPr lang="en-US" sz="16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 rot="5400000">
                <a:off x="7045044" y="3789092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5400000">
                <a:off x="7053777" y="4101037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3" name="TextBox 82"/>
          <p:cNvSpPr txBox="1"/>
          <p:nvPr/>
        </p:nvSpPr>
        <p:spPr>
          <a:xfrm>
            <a:off x="4977406" y="5723155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C=O</a:t>
            </a:r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977406" y="6034306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SACP</a:t>
            </a:r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 rot="5400000">
            <a:off x="5056381" y="6065626"/>
            <a:ext cx="132561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85"/>
          <p:cNvGrpSpPr/>
          <p:nvPr/>
        </p:nvGrpSpPr>
        <p:grpSpPr>
          <a:xfrm>
            <a:off x="4986839" y="5333311"/>
            <a:ext cx="554960" cy="477844"/>
            <a:chOff x="6959413" y="3683121"/>
            <a:chExt cx="554960" cy="477844"/>
          </a:xfrm>
        </p:grpSpPr>
        <p:sp>
          <p:nvSpPr>
            <p:cNvPr id="87" name="TextBox 86"/>
            <p:cNvSpPr txBox="1"/>
            <p:nvPr/>
          </p:nvSpPr>
          <p:spPr>
            <a:xfrm>
              <a:off x="6959413" y="3766051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CH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160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 rot="5400000">
              <a:off x="7053777" y="4101037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7045626" y="3739876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89"/>
          <p:cNvGrpSpPr/>
          <p:nvPr/>
        </p:nvGrpSpPr>
        <p:grpSpPr>
          <a:xfrm>
            <a:off x="6745825" y="4391663"/>
            <a:ext cx="673533" cy="1286932"/>
            <a:chOff x="2323587" y="4961468"/>
            <a:chExt cx="673533" cy="1286932"/>
          </a:xfrm>
        </p:grpSpPr>
        <p:sp>
          <p:nvSpPr>
            <p:cNvPr id="91" name="TextBox 90"/>
            <p:cNvSpPr txBox="1"/>
            <p:nvPr/>
          </p:nvSpPr>
          <p:spPr>
            <a:xfrm>
              <a:off x="2323587" y="5598695"/>
              <a:ext cx="4796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HC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432727" y="5909846"/>
              <a:ext cx="184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0" name="Group 92"/>
            <p:cNvGrpSpPr/>
            <p:nvPr/>
          </p:nvGrpSpPr>
          <p:grpSpPr>
            <a:xfrm>
              <a:off x="2442160" y="4961468"/>
              <a:ext cx="554960" cy="725227"/>
              <a:chOff x="6959413" y="3435738"/>
              <a:chExt cx="554960" cy="725227"/>
            </a:xfrm>
          </p:grpSpPr>
          <p:sp>
            <p:nvSpPr>
              <p:cNvPr id="94" name="TextBox 93"/>
              <p:cNvSpPr txBox="1"/>
              <p:nvPr/>
            </p:nvSpPr>
            <p:spPr>
              <a:xfrm>
                <a:off x="6959413" y="3766051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6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975063" y="3435738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R</a:t>
                </a:r>
                <a:endParaRPr lang="en-US" sz="16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 rot="5400000">
                <a:off x="7045044" y="3789092"/>
                <a:ext cx="132561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5400000">
                <a:off x="7053777" y="4101037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8" name="TextBox 97"/>
          <p:cNvSpPr txBox="1"/>
          <p:nvPr/>
        </p:nvSpPr>
        <p:spPr>
          <a:xfrm>
            <a:off x="6855428" y="5723155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C=O</a:t>
            </a:r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855428" y="6034306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SACP</a:t>
            </a:r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 rot="5400000">
            <a:off x="6934403" y="6065626"/>
            <a:ext cx="132561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100"/>
          <p:cNvGrpSpPr/>
          <p:nvPr/>
        </p:nvGrpSpPr>
        <p:grpSpPr>
          <a:xfrm>
            <a:off x="6732247" y="5331464"/>
            <a:ext cx="479618" cy="479691"/>
            <a:chOff x="6826799" y="3681274"/>
            <a:chExt cx="479618" cy="479691"/>
          </a:xfrm>
        </p:grpSpPr>
        <p:sp>
          <p:nvSpPr>
            <p:cNvPr id="102" name="TextBox 101"/>
            <p:cNvSpPr txBox="1"/>
            <p:nvPr/>
          </p:nvSpPr>
          <p:spPr>
            <a:xfrm>
              <a:off x="6826799" y="3766051"/>
              <a:ext cx="4796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HC</a:t>
              </a:r>
              <a:endParaRPr lang="en-US" sz="160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Straight Connector 102"/>
            <p:cNvCxnSpPr/>
            <p:nvPr/>
          </p:nvCxnSpPr>
          <p:spPr>
            <a:xfrm rot="5400000">
              <a:off x="7053777" y="4101037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rot="5400000">
              <a:off x="7045626" y="3739876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5400000">
              <a:off x="7092195" y="3738029"/>
              <a:ext cx="116683" cy="3174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124"/>
          <p:cNvGrpSpPr/>
          <p:nvPr/>
        </p:nvGrpSpPr>
        <p:grpSpPr>
          <a:xfrm>
            <a:off x="5562600" y="2037928"/>
            <a:ext cx="741822" cy="1981200"/>
            <a:chOff x="7542423" y="1219200"/>
            <a:chExt cx="741822" cy="1981200"/>
          </a:xfrm>
        </p:grpSpPr>
        <p:grpSp>
          <p:nvGrpSpPr>
            <p:cNvPr id="38" name="Group 105"/>
            <p:cNvGrpSpPr/>
            <p:nvPr/>
          </p:nvGrpSpPr>
          <p:grpSpPr>
            <a:xfrm>
              <a:off x="7542423" y="1219200"/>
              <a:ext cx="564844" cy="1286932"/>
              <a:chOff x="2432276" y="4961468"/>
              <a:chExt cx="564844" cy="1286932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2432276" y="5598695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6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2432727" y="5909846"/>
                <a:ext cx="1846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6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3" name="Group 108"/>
              <p:cNvGrpSpPr/>
              <p:nvPr/>
            </p:nvGrpSpPr>
            <p:grpSpPr>
              <a:xfrm>
                <a:off x="2442160" y="4961468"/>
                <a:ext cx="554960" cy="725227"/>
                <a:chOff x="6959413" y="3435738"/>
                <a:chExt cx="554960" cy="725227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6959413" y="3766051"/>
                  <a:ext cx="55496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CH</a:t>
                  </a:r>
                  <a:r>
                    <a:rPr lang="en-US" sz="1600" baseline="-2500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2</a:t>
                  </a:r>
                  <a:endParaRPr lang="en-US" sz="1600" baseline="-25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6975063" y="3435738"/>
                  <a:ext cx="33214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R</a:t>
                  </a:r>
                  <a:endParaRPr lang="en-US" sz="16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12" name="Straight Connector 111"/>
                <p:cNvCxnSpPr/>
                <p:nvPr/>
              </p:nvCxnSpPr>
              <p:spPr>
                <a:xfrm rot="5400000">
                  <a:off x="7045044" y="3789092"/>
                  <a:ext cx="132561" cy="1588"/>
                </a:xfrm>
                <a:prstGeom prst="line">
                  <a:avLst/>
                </a:prstGeom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5400000">
                  <a:off x="7053777" y="4101037"/>
                  <a:ext cx="116683" cy="3174"/>
                </a:xfrm>
                <a:prstGeom prst="line">
                  <a:avLst/>
                </a:prstGeom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4" name="TextBox 113"/>
            <p:cNvSpPr txBox="1"/>
            <p:nvPr/>
          </p:nvSpPr>
          <p:spPr>
            <a:xfrm>
              <a:off x="7543337" y="2550695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C=O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7543337" y="2861846"/>
              <a:ext cx="7409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SACP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6" name="Straight Connector 115"/>
            <p:cNvCxnSpPr/>
            <p:nvPr/>
          </p:nvCxnSpPr>
          <p:spPr>
            <a:xfrm rot="5400000">
              <a:off x="7622312" y="2893166"/>
              <a:ext cx="132561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116"/>
            <p:cNvGrpSpPr/>
            <p:nvPr/>
          </p:nvGrpSpPr>
          <p:grpSpPr>
            <a:xfrm>
              <a:off x="7542423" y="2155290"/>
              <a:ext cx="554960" cy="477844"/>
              <a:chOff x="6949066" y="3683121"/>
              <a:chExt cx="554960" cy="477844"/>
            </a:xfrm>
          </p:grpSpPr>
          <p:sp>
            <p:nvSpPr>
              <p:cNvPr id="118" name="TextBox 117"/>
              <p:cNvSpPr txBox="1"/>
              <p:nvPr/>
            </p:nvSpPr>
            <p:spPr>
              <a:xfrm>
                <a:off x="6949066" y="3766051"/>
                <a:ext cx="55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US" sz="1600" baseline="-25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6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 rot="5400000">
                <a:off x="7053777" y="4101037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5400000">
                <a:off x="7045626" y="3739876"/>
                <a:ext cx="116683" cy="317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3" name="Straight Arrow Connector 122"/>
          <p:cNvCxnSpPr/>
          <p:nvPr/>
        </p:nvCxnSpPr>
        <p:spPr>
          <a:xfrm rot="5400000">
            <a:off x="2137103" y="3203845"/>
            <a:ext cx="468569" cy="28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2374900" y="2977728"/>
            <a:ext cx="2997200" cy="127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>
            <a:off x="7634344" y="4239375"/>
            <a:ext cx="2370668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10800000" flipV="1">
            <a:off x="7724122" y="5424708"/>
            <a:ext cx="1094762" cy="2185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 flipH="1">
            <a:off x="6304422" y="3055629"/>
            <a:ext cx="25144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5400000">
            <a:off x="901922" y="3470823"/>
            <a:ext cx="429383" cy="19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 rot="10800000">
            <a:off x="1888572" y="1963722"/>
            <a:ext cx="161343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Oval 127"/>
          <p:cNvSpPr/>
          <p:nvPr/>
        </p:nvSpPr>
        <p:spPr>
          <a:xfrm>
            <a:off x="5397338" y="2346176"/>
            <a:ext cx="801448" cy="1093774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277892" y="1884472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growing fatty acid chain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2" name="Straight Connector 131"/>
          <p:cNvCxnSpPr>
            <a:stCxn id="128" idx="7"/>
          </p:cNvCxnSpPr>
          <p:nvPr/>
        </p:nvCxnSpPr>
        <p:spPr>
          <a:xfrm flipV="1">
            <a:off x="6081417" y="2224309"/>
            <a:ext cx="809833" cy="28204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flipV="1">
            <a:off x="3765448" y="5467920"/>
            <a:ext cx="1022576" cy="5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flipV="1">
            <a:off x="5536996" y="5474174"/>
            <a:ext cx="1022576" cy="5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Group 147"/>
          <p:cNvGrpSpPr/>
          <p:nvPr/>
        </p:nvGrpSpPr>
        <p:grpSpPr>
          <a:xfrm>
            <a:off x="3851920" y="1194048"/>
            <a:ext cx="1300356" cy="1728192"/>
            <a:chOff x="7287932" y="3356992"/>
            <a:chExt cx="1300356" cy="1728192"/>
          </a:xfrm>
        </p:grpSpPr>
        <p:grpSp>
          <p:nvGrpSpPr>
            <p:cNvPr id="50" name="Group 93"/>
            <p:cNvGrpSpPr/>
            <p:nvPr/>
          </p:nvGrpSpPr>
          <p:grpSpPr>
            <a:xfrm>
              <a:off x="7515069" y="3504580"/>
              <a:ext cx="807217" cy="980878"/>
              <a:chOff x="6547701" y="4392338"/>
              <a:chExt cx="807217" cy="980878"/>
            </a:xfrm>
          </p:grpSpPr>
          <p:sp>
            <p:nvSpPr>
              <p:cNvPr id="152" name="TextBox 151"/>
              <p:cNvSpPr txBox="1"/>
              <p:nvPr/>
            </p:nvSpPr>
            <p:spPr>
              <a:xfrm>
                <a:off x="6547701" y="4392338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CH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547701" y="4691918"/>
                <a:ext cx="6655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C=O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54" name="Straight Connector 153"/>
              <p:cNvCxnSpPr/>
              <p:nvPr/>
            </p:nvCxnSpPr>
            <p:spPr>
              <a:xfrm flipH="1">
                <a:off x="6708200" y="4675036"/>
                <a:ext cx="2456" cy="1055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H="1">
                <a:off x="6691620" y="4989116"/>
                <a:ext cx="2456" cy="1055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TextBox 155"/>
              <p:cNvSpPr txBox="1"/>
              <p:nvPr/>
            </p:nvSpPr>
            <p:spPr>
              <a:xfrm>
                <a:off x="6567523" y="5003884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SCoA</a:t>
                </a:r>
                <a:endParaRPr lang="en-GB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0" name="TextBox 149"/>
            <p:cNvSpPr txBox="1"/>
            <p:nvPr/>
          </p:nvSpPr>
          <p:spPr>
            <a:xfrm>
              <a:off x="7287932" y="4509120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acetyl </a:t>
              </a:r>
              <a:r>
                <a:rPr lang="en-GB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CoA</a:t>
              </a:r>
              <a:endParaRPr lang="en-GB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7297836" y="3356992"/>
              <a:ext cx="1274664" cy="172819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17" name="Picture 116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423377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CHEMICAL CONTROLS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Hormones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are chemicals messengers released by a cell or a gland in one part of the body that transmit messages that affect cells in other parts of the organism.</a:t>
            </a:r>
          </a:p>
          <a:p>
            <a:pPr>
              <a:tabLst>
                <a:tab pos="714375" algn="l"/>
              </a:tabLs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Important hormones in human metabolism include:  </a:t>
            </a:r>
          </a:p>
          <a:p>
            <a:pPr lvl="1">
              <a:buFont typeface="Courier New" pitchFamily="49" charset="0"/>
              <a:buChar char="o"/>
              <a:tabLst>
                <a:tab pos="714375" algn="l"/>
              </a:tabLst>
            </a:pP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Ghrelin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 the hunger-stimulating hormone</a:t>
            </a:r>
          </a:p>
          <a:p>
            <a:pPr lvl="1">
              <a:buFont typeface="Courier New" pitchFamily="49" charset="0"/>
              <a:buChar char="o"/>
              <a:tabLst>
                <a:tab pos="714375" algn="l"/>
              </a:tabLst>
            </a:pP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Leptin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satiety (full-feeling) hormone</a:t>
            </a:r>
          </a:p>
          <a:p>
            <a:pPr lvl="1">
              <a:buFont typeface="Courier New" pitchFamily="49" charset="0"/>
              <a:buChar char="o"/>
              <a:tabLst>
                <a:tab pos="714375" algn="l"/>
              </a:tabLs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Glucagon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- the stored glucose releasing hormone</a:t>
            </a:r>
          </a:p>
          <a:p>
            <a:pPr lvl="1">
              <a:buFont typeface="Courier New" pitchFamily="49" charset="0"/>
              <a:buChar char="o"/>
              <a:tabLst>
                <a:tab pos="714375" algn="l"/>
              </a:tabLs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Insulin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 stimulates the formation of stored fat from glucose</a:t>
            </a:r>
          </a:p>
          <a:p>
            <a:pPr>
              <a:tabLst>
                <a:tab pos="714375" algn="l"/>
              </a:tabLs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Insulin and glucagon are part of a feedback system to regulate blood glucose levels </a:t>
            </a:r>
          </a:p>
          <a:p>
            <a:pPr marL="342900" lvl="1" indent="-342900">
              <a:buFont typeface="Arial" pitchFamily="34" charset="0"/>
              <a:buChar char="•"/>
              <a:tabLst>
                <a:tab pos="714375" algn="l"/>
              </a:tabLst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Leptin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production is suppressed by abdominal fat.</a:t>
            </a:r>
          </a:p>
          <a:p>
            <a:pPr>
              <a:tabLst>
                <a:tab pos="714375" algn="l"/>
              </a:tabLs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tabLst>
                <a:tab pos="714375" algn="l"/>
              </a:tabLst>
            </a:pPr>
            <a:endParaRPr lang="en-GB" sz="2400" b="1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/>
          </a:p>
        </p:txBody>
      </p:sp>
      <p:pic>
        <p:nvPicPr>
          <p:cNvPr id="4" name="Picture 3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725544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THE FATE OF FOOD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Food is digested to produce molecules that are used to support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life</a:t>
            </a:r>
          </a:p>
          <a:p>
            <a:pPr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In the context of body weight the fate of three classes of food are central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Carbohydrates (sugars)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Lipids (fats)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Amino acids (from proteins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368300"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The metabolisms of all three overlap</a:t>
            </a:r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METABOLIC CHEMISTRY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Catabolism and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Anabolism</a:t>
            </a:r>
          </a:p>
          <a:p>
            <a:pPr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Molecular constituents of food are broken down into smaller molecules (catabolism)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for reassembly into larger molecules (anabolism) such as fats or proteins</a:t>
            </a:r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for oxidation to CO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and H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O and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energy</a:t>
            </a:r>
          </a:p>
          <a:p>
            <a:pPr lvl="1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A balance is required to maintain a stable organism - homeostasis</a:t>
            </a:r>
          </a:p>
          <a:p>
            <a:pPr lvl="1"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Courier New" pitchFamily="49" charset="0"/>
              <a:buChar char="o"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ENERGY STORAGE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748464" cy="4525963"/>
          </a:xfrm>
        </p:spPr>
        <p:txBody>
          <a:bodyPr>
            <a:normAutofit/>
          </a:bodyPr>
          <a:lstStyle/>
          <a:p>
            <a:r>
              <a:rPr lang="en-GB" sz="2600" dirty="0" smtClean="0">
                <a:latin typeface="Arial" pitchFamily="34" charset="0"/>
                <a:cs typeface="Arial" pitchFamily="34" charset="0"/>
              </a:rPr>
              <a:t>Energy produced in metabolism is stored in an energy-rich molecule </a:t>
            </a:r>
            <a:r>
              <a:rPr lang="en-GB" sz="2600" dirty="0" smtClean="0">
                <a:latin typeface="Arial" pitchFamily="34" charset="0"/>
                <a:cs typeface="Arial" pitchFamily="34" charset="0"/>
              </a:rPr>
              <a:t>ATP</a:t>
            </a:r>
            <a:endParaRPr lang="en-GB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600" dirty="0" smtClean="0">
                <a:latin typeface="Arial" pitchFamily="34" charset="0"/>
                <a:cs typeface="Arial" pitchFamily="34" charset="0"/>
              </a:rPr>
              <a:t>Adenosine </a:t>
            </a:r>
            <a:r>
              <a:rPr lang="en-GB" sz="2600" dirty="0" err="1" smtClean="0">
                <a:latin typeface="Arial" pitchFamily="34" charset="0"/>
                <a:cs typeface="Arial" pitchFamily="34" charset="0"/>
              </a:rPr>
              <a:t>triphosphate</a:t>
            </a:r>
            <a:r>
              <a:rPr lang="en-GB" sz="2600" dirty="0" smtClean="0">
                <a:latin typeface="Arial" pitchFamily="34" charset="0"/>
                <a:cs typeface="Arial" pitchFamily="34" charset="0"/>
              </a:rPr>
              <a:t> ATP – the battery of life</a:t>
            </a:r>
          </a:p>
          <a:p>
            <a:r>
              <a:rPr lang="en-GB" sz="2600" dirty="0" smtClean="0">
                <a:latin typeface="Arial" pitchFamily="34" charset="0"/>
                <a:cs typeface="Arial" pitchFamily="34" charset="0"/>
              </a:rPr>
              <a:t>Biological processes requiring energy use ATP</a:t>
            </a:r>
          </a:p>
          <a:p>
            <a:r>
              <a:rPr lang="en-GB" sz="2600" dirty="0" smtClean="0">
                <a:latin typeface="Arial" pitchFamily="34" charset="0"/>
                <a:cs typeface="Arial" pitchFamily="34" charset="0"/>
              </a:rPr>
              <a:t>The accessible energy in ATP lies in the </a:t>
            </a:r>
            <a:r>
              <a:rPr lang="en-GB" sz="2600" dirty="0" err="1" smtClean="0">
                <a:latin typeface="Arial" pitchFamily="34" charset="0"/>
                <a:cs typeface="Arial" pitchFamily="34" charset="0"/>
              </a:rPr>
              <a:t>triphosphate</a:t>
            </a:r>
            <a:r>
              <a:rPr lang="en-GB" sz="2600" dirty="0" smtClean="0">
                <a:latin typeface="Arial" pitchFamily="34" charset="0"/>
                <a:cs typeface="Arial" pitchFamily="34" charset="0"/>
              </a:rPr>
              <a:t> link</a:t>
            </a:r>
          </a:p>
          <a:p>
            <a:r>
              <a:rPr lang="en-GB" sz="2600" dirty="0" smtClean="0">
                <a:latin typeface="Arial" pitchFamily="34" charset="0"/>
                <a:cs typeface="Arial" pitchFamily="34" charset="0"/>
              </a:rPr>
              <a:t>Removing one phosphate gives adenosine </a:t>
            </a:r>
            <a:r>
              <a:rPr lang="en-GB" sz="2600" dirty="0" err="1" smtClean="0">
                <a:latin typeface="Arial" pitchFamily="34" charset="0"/>
                <a:cs typeface="Arial" pitchFamily="34" charset="0"/>
              </a:rPr>
              <a:t>diphosphate</a:t>
            </a:r>
            <a:r>
              <a:rPr lang="en-GB" sz="2600" dirty="0" smtClean="0">
                <a:latin typeface="Arial" pitchFamily="34" charset="0"/>
                <a:cs typeface="Arial" pitchFamily="34" charset="0"/>
              </a:rPr>
              <a:t> (ADP) plus energy. </a:t>
            </a:r>
          </a:p>
          <a:p>
            <a:pPr lvl="1">
              <a:buFont typeface="Courier New" pitchFamily="49" charset="0"/>
              <a:buChar char="o"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Adenosintriphosphat protoniert.svg">
            <a:hlinkClick r:id="" invalidUrl="file://localhost%5C%5Cupload.wikimedia.org%5Cwikipedia%5Ccommons%5C3%5C31%5CAdenosintriphosphat_protoniert.svg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3867" y="1883270"/>
            <a:ext cx="4886325" cy="2409826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ADENOSINE TRIPHOSPHATE, 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ATP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1284" y="4149080"/>
            <a:ext cx="1846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adenosine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139952" y="1700808"/>
            <a:ext cx="0" cy="360040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15616" y="1484784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energy-storage bond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339752" y="1988840"/>
            <a:ext cx="0" cy="7920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59632" y="4149080"/>
            <a:ext cx="2165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triphosphate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3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ENERGY STORAGE IN ATP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File:Adenosintriphosphat protoniert.svg">
            <a:hlinkClick r:id="" invalidUrl="file://localhost%5C%5Cupload.wikimedia.org%5Cwikipedia%5Ccommons%5C3%5C31%5CAdenosintriphosphat_protoniert.svg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4156284" cy="2049786"/>
          </a:xfrm>
          <a:prstGeom prst="rect">
            <a:avLst/>
          </a:prstGeom>
          <a:noFill/>
        </p:spPr>
      </p:pic>
      <p:pic>
        <p:nvPicPr>
          <p:cNvPr id="6" name="Picture 2" descr="File:Adenosintriphosphat protoniert.svg">
            <a:hlinkClick r:id="" invalidUrl="file://localhost%5C%5Cupload.wikimedia.org%5Cwikipedia%5Ccommons%5C3%5C31%5CAdenosintriphosphat_protoniert.svg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4148" y="3323430"/>
            <a:ext cx="4156284" cy="204978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211960" y="3501008"/>
            <a:ext cx="936104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204104" y="4365104"/>
            <a:ext cx="1440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591129" y="4365104"/>
            <a:ext cx="1440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638801" y="2470862"/>
            <a:ext cx="1440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051720" y="2435973"/>
            <a:ext cx="1440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22473" y="2132856"/>
            <a:ext cx="1440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04755" y="1977823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-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95005" y="2575518"/>
            <a:ext cx="1440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447716" y="2445152"/>
            <a:ext cx="1440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717307" y="2287889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-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09555" y="2282623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-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39752" y="2276872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-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80496" y="3883082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-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54083" y="421179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-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72532" y="4226199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-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92080" y="5661248"/>
            <a:ext cx="3635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Adenosine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diphosphate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(ADP)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5752" y="1268760"/>
            <a:ext cx="3600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Adenosine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triphosphate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(ATP)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3563888" y="3717032"/>
            <a:ext cx="1800200" cy="1008112"/>
            <a:chOff x="3563888" y="4077072"/>
            <a:chExt cx="1800200" cy="1008112"/>
          </a:xfrm>
        </p:grpSpPr>
        <p:cxnSp>
          <p:nvCxnSpPr>
            <p:cNvPr id="25" name="Straight Connector 24"/>
            <p:cNvCxnSpPr/>
            <p:nvPr/>
          </p:nvCxnSpPr>
          <p:spPr>
            <a:xfrm flipH="1">
              <a:off x="3563888" y="5085184"/>
              <a:ext cx="1800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3563888" y="4077072"/>
              <a:ext cx="0" cy="100811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6"/>
          <p:cNvGrpSpPr/>
          <p:nvPr/>
        </p:nvGrpSpPr>
        <p:grpSpPr>
          <a:xfrm>
            <a:off x="2061095" y="3789040"/>
            <a:ext cx="1502793" cy="1017404"/>
            <a:chOff x="2061095" y="4149080"/>
            <a:chExt cx="1502793" cy="1017404"/>
          </a:xfrm>
        </p:grpSpPr>
        <p:sp>
          <p:nvSpPr>
            <p:cNvPr id="28" name="Arc 27"/>
            <p:cNvSpPr/>
            <p:nvPr/>
          </p:nvSpPr>
          <p:spPr>
            <a:xfrm flipV="1">
              <a:off x="2483768" y="4288740"/>
              <a:ext cx="1080120" cy="720080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" name="Group 31"/>
            <p:cNvGrpSpPr/>
            <p:nvPr/>
          </p:nvGrpSpPr>
          <p:grpSpPr>
            <a:xfrm>
              <a:off x="2061095" y="4149080"/>
              <a:ext cx="1502793" cy="1017404"/>
              <a:chOff x="2061095" y="4149080"/>
              <a:chExt cx="1502793" cy="1017404"/>
            </a:xfrm>
          </p:grpSpPr>
          <p:sp>
            <p:nvSpPr>
              <p:cNvPr id="30" name="Arc 29"/>
              <p:cNvSpPr/>
              <p:nvPr/>
            </p:nvSpPr>
            <p:spPr>
              <a:xfrm>
                <a:off x="2483768" y="4293096"/>
                <a:ext cx="1080120" cy="720080"/>
              </a:xfrm>
              <a:prstGeom prst="arc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061095" y="4797152"/>
                <a:ext cx="8547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GB" baseline="-25000" dirty="0" smtClean="0"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PO</a:t>
                </a:r>
                <a:r>
                  <a:rPr lang="en-GB" baseline="-250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n-GB" baseline="-25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195736" y="4149080"/>
                <a:ext cx="6158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GB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O</a:t>
                </a:r>
                <a:endParaRPr lang="en-GB" baseline="-25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7" name="Group 32"/>
          <p:cNvGrpSpPr/>
          <p:nvPr/>
        </p:nvGrpSpPr>
        <p:grpSpPr>
          <a:xfrm rot="10800000">
            <a:off x="5148064" y="2132857"/>
            <a:ext cx="1800200" cy="1008112"/>
            <a:chOff x="3563888" y="4077072"/>
            <a:chExt cx="1800200" cy="1008112"/>
          </a:xfrm>
        </p:grpSpPr>
        <p:cxnSp>
          <p:nvCxnSpPr>
            <p:cNvPr id="34" name="Straight Connector 33"/>
            <p:cNvCxnSpPr/>
            <p:nvPr/>
          </p:nvCxnSpPr>
          <p:spPr>
            <a:xfrm flipH="1">
              <a:off x="3563888" y="5085184"/>
              <a:ext cx="1800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3563888" y="4077072"/>
              <a:ext cx="0" cy="100811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Arc 35"/>
          <p:cNvSpPr/>
          <p:nvPr/>
        </p:nvSpPr>
        <p:spPr>
          <a:xfrm flipH="1">
            <a:off x="6948264" y="2204864"/>
            <a:ext cx="1080120" cy="720080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 flipH="1" flipV="1">
            <a:off x="6948264" y="2204864"/>
            <a:ext cx="1080120" cy="720080"/>
          </a:xfrm>
          <a:prstGeom prst="arc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7461695" y="2771636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PO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4</a:t>
            </a:r>
            <a:endParaRPr lang="en-GB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84518" y="197954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O</a:t>
            </a:r>
            <a:endParaRPr lang="en-GB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97535" y="2411596"/>
            <a:ext cx="1678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 released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2013334" y="4077072"/>
            <a:ext cx="1478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 stored</a:t>
            </a:r>
            <a:endParaRPr lang="en-GB" dirty="0"/>
          </a:p>
        </p:txBody>
      </p:sp>
      <p:pic>
        <p:nvPicPr>
          <p:cNvPr id="42" name="Picture 41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251520" y="5013176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The human body produces and consumes its own mass in ATP each day</a:t>
            </a:r>
            <a:endParaRPr lang="en-GB" sz="2000" baseline="30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ENERGY PRODUCTION IN THE CELL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7800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Energy is produced by oxidation of molecular fuels - small molecules derived from carbohydrates, lipids,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proteins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The oxidation uses oxidised forms of coenzymes ultimately producing CO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, H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O and stored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energy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Energy is stored directly as ATP or as reduced forms of coenzymes that ultimately reduce oxygen to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O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Reduction of oxygen to H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O yields more ATP and oxidised form of coenzymes</a:t>
            </a:r>
          </a:p>
          <a:p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315129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MOLECULES IN METABOLISM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Organic molecules from metabolised nutrients often enter metabolic pathway reactions bound to a coenzyme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Coenzyme A is an important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coenzyme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Phosphate is often bound to organic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molecules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Oxidation/reduction (electron transport) reactions use NADH        NAD</a:t>
            </a:r>
            <a:r>
              <a:rPr lang="en-GB" sz="2400" baseline="30000" dirty="0" smtClean="0">
                <a:latin typeface="Arial" pitchFamily="34" charset="0"/>
                <a:cs typeface="Arial" pitchFamily="34" charset="0"/>
              </a:rPr>
              <a:t>+ </a:t>
            </a:r>
            <a:endParaRPr lang="en-GB" sz="24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63688" y="5562952"/>
            <a:ext cx="576064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1970</TotalTime>
  <Words>1297</Words>
  <Application>Microsoft Office PowerPoint</Application>
  <PresentationFormat>On-screen Show (4:3)</PresentationFormat>
  <Paragraphs>423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MOLECULES IN METABOLISM</vt:lpstr>
      <vt:lpstr>Metabolic Chemistry Related to Overweight</vt:lpstr>
      <vt:lpstr>THE FATE OF FOOD</vt:lpstr>
      <vt:lpstr>METABOLIC CHEMISTRY</vt:lpstr>
      <vt:lpstr>ENERGY STORAGE</vt:lpstr>
      <vt:lpstr>ADENOSINE TRIPHOSPHATE, ATP</vt:lpstr>
      <vt:lpstr>ENERGY STORAGE IN ATP</vt:lpstr>
      <vt:lpstr>ENERGY PRODUCTION IN THE CELL</vt:lpstr>
      <vt:lpstr>MOLECULES IN METABOLISM</vt:lpstr>
      <vt:lpstr>COENZYME A</vt:lpstr>
      <vt:lpstr>NICOTINAMIDE ADENINE DINUCLEOTIDE (NAD)</vt:lpstr>
      <vt:lpstr>NAD+ AS AN OXIDISING AGENT</vt:lpstr>
      <vt:lpstr>ACETYL CoA – THE CROSSROADS</vt:lpstr>
      <vt:lpstr>SOURCES OF ACETYL CoA</vt:lpstr>
      <vt:lpstr>THE CITRIC ACID CYCLE</vt:lpstr>
      <vt:lpstr>Slide 16</vt:lpstr>
      <vt:lpstr>ENERGY FROM GLUCOSE OXIDATION</vt:lpstr>
      <vt:lpstr>Slide 18</vt:lpstr>
      <vt:lpstr>CONVERSION OF PYRUVATE TO ACETYL CoA</vt:lpstr>
      <vt:lpstr>ACETYL CoA FROM OXIDATION OF FATTY ACIDS</vt:lpstr>
      <vt:lpstr>ACETYL CoA FROM GLUCOSE FOR FATTY ACID SYNTHESIS</vt:lpstr>
      <vt:lpstr>ACETYL CoA FROM GLUCOSE FOR FATTY ACID SYNTHESIS</vt:lpstr>
      <vt:lpstr>AMINO ACID METABOLISM</vt:lpstr>
      <vt:lpstr>LIPID (FAT) SYNTHESIS</vt:lpstr>
      <vt:lpstr>FATTY ACID SYNTHESIS FROM ACETYL CoA</vt:lpstr>
      <vt:lpstr>CHEMICAL CONTROLS</vt:lpstr>
    </vt:vector>
  </TitlesOfParts>
  <Company>University of Hull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Central Role of Acetyl-CoA</dc:title>
  <dc:creator>John S Bradley</dc:creator>
  <cp:lastModifiedBy> </cp:lastModifiedBy>
  <cp:revision>188</cp:revision>
  <dcterms:created xsi:type="dcterms:W3CDTF">2012-08-02T13:42:49Z</dcterms:created>
  <dcterms:modified xsi:type="dcterms:W3CDTF">2012-08-08T13:27:34Z</dcterms:modified>
</cp:coreProperties>
</file>