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68826" autoAdjust="0"/>
  </p:normalViewPr>
  <p:slideViewPr>
    <p:cSldViewPr snapToGrid="0" snapToObjects="1">
      <p:cViewPr varScale="1">
        <p:scale>
          <a:sx n="46" d="100"/>
          <a:sy n="46" d="100"/>
        </p:scale>
        <p:origin x="2040" y="32"/>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01/07/2021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recycling polymers.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Image: </a:t>
            </a:r>
            <a:r>
              <a:rPr lang="en-GB" sz="1200" b="0" i="0" kern="1200" dirty="0">
                <a:solidFill>
                  <a:schemeClr val="tx1"/>
                </a:solidFill>
                <a:effectLst/>
                <a:latin typeface="+mn-lt"/>
                <a:ea typeface="+mn-ea"/>
                <a:cs typeface="+mn-cs"/>
              </a:rPr>
              <a:t>Scanning electron micrograph of </a:t>
            </a:r>
            <a:r>
              <a:rPr lang="en-GB" sz="1200" b="0" i="1" kern="1200" dirty="0">
                <a:solidFill>
                  <a:schemeClr val="tx1"/>
                </a:solidFill>
                <a:effectLst/>
                <a:latin typeface="+mn-lt"/>
                <a:ea typeface="+mn-ea"/>
                <a:cs typeface="+mn-cs"/>
              </a:rPr>
              <a:t>Escherichia coli</a:t>
            </a:r>
            <a:r>
              <a:rPr lang="en-GB" sz="1200" b="0" i="0" kern="1200" dirty="0">
                <a:solidFill>
                  <a:schemeClr val="tx1"/>
                </a:solidFill>
                <a:effectLst/>
                <a:latin typeface="+mn-lt"/>
                <a:ea typeface="+mn-ea"/>
                <a:cs typeface="+mn-cs"/>
              </a:rPr>
              <a:t>, grown in culture and adhered to a cover slip. Credit: Rocky Mountain Laboratories, NIAID, NIH.</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3417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a:t>
            </a:r>
            <a:r>
              <a:rPr lang="en-GB" sz="1200" b="0" i="0" kern="1200" dirty="0">
                <a:solidFill>
                  <a:schemeClr val="tx1"/>
                </a:solidFill>
                <a:effectLst/>
                <a:latin typeface="+mn-lt"/>
                <a:ea typeface="+mn-ea"/>
                <a:cs typeface="+mn-cs"/>
              </a:rPr>
              <a:t>Scanning electron micrograph of Escherichia coli, grown in culture and adhered to a cover slip. Credit: Rocky Mountain Laboratories, NIAID, NIH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recycling polymers.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A biological catalyst (a protein) that speeds up the rate of a reaction.</a:t>
            </a:r>
          </a:p>
          <a:p>
            <a:pPr marL="228600" indent="-228600">
              <a:buAutoNum type="arabicPeriod"/>
            </a:pPr>
            <a:r>
              <a:rPr lang="en-GB" sz="1200" baseline="0" dirty="0">
                <a:solidFill>
                  <a:schemeClr val="tx1"/>
                </a:solidFill>
                <a:latin typeface="+mn-lt"/>
              </a:rPr>
              <a:t>To avoid wasting raw materials / avoid problems with disposal of waste such as landfill.</a:t>
            </a:r>
          </a:p>
          <a:p>
            <a:pPr marL="228600" indent="-228600">
              <a:buAutoNum type="arabicPeriod"/>
            </a:pPr>
            <a:r>
              <a:rPr lang="en-GB" sz="1200" i="0" baseline="0" dirty="0">
                <a:solidFill>
                  <a:schemeClr val="tx1"/>
                </a:solidFill>
                <a:latin typeface="+mn-lt"/>
              </a:rPr>
              <a:t>The vanillin is toxic to the E coli microbe and so would kill the microbe and stop the reaction.</a:t>
            </a: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4244933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rsc.li/3dpQ13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rsc.li/3dpQ13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normAutofit/>
          </a:bodyPr>
          <a:lstStyle/>
          <a:p>
            <a:r>
              <a:rPr lang="en-US" sz="3200" dirty="0"/>
              <a:t>Using microbes to convert waste plastic</a:t>
            </a:r>
            <a:r>
              <a:rPr lang="en-GB" sz="3200" dirty="0"/>
              <a: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10" name="Content Placeholder 3">
            <a:extLst>
              <a:ext uri="{FF2B5EF4-FFF2-40B4-BE49-F238E27FC236}">
                <a16:creationId xmlns:a16="http://schemas.microsoft.com/office/drawing/2014/main" id="{C757B151-6164-411D-A008-79AC84FC188B}"/>
              </a:ext>
            </a:extLst>
          </p:cNvPr>
          <p:cNvSpPr>
            <a:spLocks noGrp="1"/>
          </p:cNvSpPr>
          <p:nvPr>
            <p:ph sz="quarter" idx="13"/>
          </p:nvPr>
        </p:nvSpPr>
        <p:spPr>
          <a:xfrm>
            <a:off x="552448" y="1437053"/>
            <a:ext cx="6513247" cy="3509520"/>
          </a:xfrm>
        </p:spPr>
        <p:txBody>
          <a:bodyPr>
            <a:noAutofit/>
          </a:bodyPr>
          <a:lstStyle/>
          <a:p>
            <a:r>
              <a:rPr lang="en-GB" sz="1800" dirty="0"/>
              <a:t>Polyethylene terephthalate (PET) is a widely used type of plastic. Most recycling technologies turn PET back into its monomers and then use them to make new plastic. Now scientists have genetically engineered bacteria to transform PET plastic waste into vanillin, which is a very valuable chemical. Vanillin is the molecule responsible for the smell </a:t>
            </a:r>
            <a:br>
              <a:rPr lang="en-GB" sz="1800" dirty="0"/>
            </a:br>
            <a:r>
              <a:rPr lang="en-GB" sz="1800" dirty="0"/>
              <a:t>and taste of vanilla. It is used in food and cosmetics. </a:t>
            </a:r>
          </a:p>
        </p:txBody>
      </p:sp>
      <p:sp>
        <p:nvSpPr>
          <p:cNvPr id="11" name="TextBox 11">
            <a:extLst>
              <a:ext uri="{FF2B5EF4-FFF2-40B4-BE49-F238E27FC236}">
                <a16:creationId xmlns:a16="http://schemas.microsoft.com/office/drawing/2014/main" id="{535FC03E-606F-49C1-B7B3-8C38797E1756}"/>
              </a:ext>
            </a:extLst>
          </p:cNvPr>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rsc.li/3dpQ13r</a:t>
            </a:r>
            <a:r>
              <a:rPr lang="en-GB" sz="1400" i="1" dirty="0">
                <a:solidFill>
                  <a:srgbClr val="004976"/>
                </a:solidFill>
              </a:rPr>
              <a:t> </a:t>
            </a:r>
          </a:p>
        </p:txBody>
      </p:sp>
      <p:pic>
        <p:nvPicPr>
          <p:cNvPr id="14" name="Picture 6">
            <a:extLst>
              <a:ext uri="{FF2B5EF4-FFF2-40B4-BE49-F238E27FC236}">
                <a16:creationId xmlns:a16="http://schemas.microsoft.com/office/drawing/2014/main" id="{922B974D-B44A-48F8-8954-888E675622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5695" y="1338079"/>
            <a:ext cx="1724913" cy="145086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0887F1B6-4368-4D62-9E3C-6E1B6EF8B880}"/>
              </a:ext>
            </a:extLst>
          </p:cNvPr>
          <p:cNvSpPr/>
          <p:nvPr/>
        </p:nvSpPr>
        <p:spPr>
          <a:xfrm>
            <a:off x="552448" y="3459114"/>
            <a:ext cx="8591551" cy="1477328"/>
          </a:xfrm>
          <a:prstGeom prst="rect">
            <a:avLst/>
          </a:prstGeom>
        </p:spPr>
        <p:txBody>
          <a:bodyPr wrap="square">
            <a:spAutoFit/>
          </a:bodyPr>
          <a:lstStyle/>
          <a:p>
            <a:r>
              <a:rPr lang="en-GB" dirty="0">
                <a:solidFill>
                  <a:srgbClr val="54585A"/>
                </a:solidFill>
              </a:rPr>
              <a:t>The researchers genetically engineered a strain of the </a:t>
            </a:r>
            <a:r>
              <a:rPr lang="en-GB" i="1" dirty="0">
                <a:solidFill>
                  <a:srgbClr val="54585A"/>
                </a:solidFill>
              </a:rPr>
              <a:t>Escherichia coli </a:t>
            </a:r>
            <a:r>
              <a:rPr lang="en-GB" dirty="0">
                <a:solidFill>
                  <a:srgbClr val="54585A"/>
                </a:solidFill>
              </a:rPr>
              <a:t>microbe to produce enzymes that convert one of the monomers of PET into vanillin. These enzymes were introduced to a biological cell to carry out the reaction. There were challenges to overcome with the process including getting the substrate into the cell and removing the vanillin, which is toxic to the new strain of E coli. </a:t>
            </a:r>
          </a:p>
        </p:txBody>
      </p:sp>
      <p:sp>
        <p:nvSpPr>
          <p:cNvPr id="17" name="Rectangle 16">
            <a:extLst>
              <a:ext uri="{FF2B5EF4-FFF2-40B4-BE49-F238E27FC236}">
                <a16:creationId xmlns:a16="http://schemas.microsoft.com/office/drawing/2014/main" id="{A7DAA326-16D8-4EFB-82CD-1E64B307C831}"/>
              </a:ext>
            </a:extLst>
          </p:cNvPr>
          <p:cNvSpPr/>
          <p:nvPr/>
        </p:nvSpPr>
        <p:spPr>
          <a:xfrm>
            <a:off x="6987658" y="2814095"/>
            <a:ext cx="2234379" cy="646331"/>
          </a:xfrm>
          <a:prstGeom prst="rect">
            <a:avLst/>
          </a:prstGeom>
        </p:spPr>
        <p:txBody>
          <a:bodyPr wrap="square">
            <a:spAutoFit/>
          </a:bodyPr>
          <a:lstStyle/>
          <a:p>
            <a:r>
              <a:rPr lang="en-GB" sz="1200" dirty="0"/>
              <a:t>Most E coli strains are harmless and live in our gut helping to produce vitamins</a:t>
            </a:r>
          </a:p>
        </p:txBody>
      </p:sp>
    </p:spTree>
    <p:extLst>
      <p:ext uri="{BB962C8B-B14F-4D97-AF65-F5344CB8AC3E}">
        <p14:creationId xmlns:p14="http://schemas.microsoft.com/office/powerpoint/2010/main" val="3559970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normAutofit/>
          </a:bodyPr>
          <a:lstStyle/>
          <a:p>
            <a:r>
              <a:rPr lang="en-US" sz="3200" dirty="0"/>
              <a:t>Using microbes to convert waste plastic</a:t>
            </a:r>
            <a:r>
              <a:rPr lang="en-GB" sz="3200" dirty="0"/>
              <a: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28649" y="4813388"/>
            <a:ext cx="8368206" cy="923330"/>
          </a:xfrm>
          <a:prstGeom prst="rect">
            <a:avLst/>
          </a:prstGeom>
          <a:noFill/>
        </p:spPr>
        <p:txBody>
          <a:bodyPr wrap="square" rtlCol="0">
            <a:spAutoFit/>
          </a:bodyPr>
          <a:lstStyle/>
          <a:p>
            <a:pPr marL="342900" indent="-342900">
              <a:buAutoNum type="arabicPeriod"/>
            </a:pPr>
            <a:r>
              <a:rPr lang="en-GB" dirty="0"/>
              <a:t>What is an enzyme?</a:t>
            </a:r>
          </a:p>
          <a:p>
            <a:pPr marL="342900" indent="-342900">
              <a:buAutoNum type="arabicPeriod"/>
            </a:pPr>
            <a:r>
              <a:rPr lang="en-GB" dirty="0"/>
              <a:t>Explain why it is important to recycle plastics.</a:t>
            </a:r>
          </a:p>
          <a:p>
            <a:pPr marL="342900" indent="-342900">
              <a:buFontTx/>
              <a:buAutoNum type="arabicPeriod"/>
            </a:pPr>
            <a:r>
              <a:rPr lang="en-GB" dirty="0"/>
              <a:t>Suggest why the vanillin was removed from the cell after it had been made.</a:t>
            </a:r>
          </a:p>
        </p:txBody>
      </p:sp>
      <p:sp>
        <p:nvSpPr>
          <p:cNvPr id="10" name="Content Placeholder 3">
            <a:extLst>
              <a:ext uri="{FF2B5EF4-FFF2-40B4-BE49-F238E27FC236}">
                <a16:creationId xmlns:a16="http://schemas.microsoft.com/office/drawing/2014/main" id="{C757B151-6164-411D-A008-79AC84FC188B}"/>
              </a:ext>
            </a:extLst>
          </p:cNvPr>
          <p:cNvSpPr>
            <a:spLocks noGrp="1"/>
          </p:cNvSpPr>
          <p:nvPr>
            <p:ph sz="quarter" idx="13"/>
          </p:nvPr>
        </p:nvSpPr>
        <p:spPr>
          <a:xfrm>
            <a:off x="552448" y="1437053"/>
            <a:ext cx="6513247" cy="3509520"/>
          </a:xfrm>
        </p:spPr>
        <p:txBody>
          <a:bodyPr>
            <a:noAutofit/>
          </a:bodyPr>
          <a:lstStyle/>
          <a:p>
            <a:r>
              <a:rPr lang="en-GB" sz="1800" dirty="0"/>
              <a:t>Polyethylene terephthalate (PET) is a widely used type of plastic. Most recycling technologies turn PET back into its monomers and then use them to make new plastic. Now scientists have genetically engineered bacteria to transform PET plastic waste into vanillin, which is a very valuable chemical. Vanillin is the molecule responsible for the smell </a:t>
            </a:r>
            <a:br>
              <a:rPr lang="en-GB" sz="1800" dirty="0"/>
            </a:br>
            <a:r>
              <a:rPr lang="en-GB" sz="1800" dirty="0"/>
              <a:t>and taste of vanilla. It is used in food and cosmetics. </a:t>
            </a:r>
          </a:p>
        </p:txBody>
      </p:sp>
      <p:sp>
        <p:nvSpPr>
          <p:cNvPr id="11" name="TextBox 11">
            <a:extLst>
              <a:ext uri="{FF2B5EF4-FFF2-40B4-BE49-F238E27FC236}">
                <a16:creationId xmlns:a16="http://schemas.microsoft.com/office/drawing/2014/main" id="{535FC03E-606F-49C1-B7B3-8C38797E1756}"/>
              </a:ext>
            </a:extLst>
          </p:cNvPr>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rsc.li/3dpQ13r</a:t>
            </a:r>
            <a:r>
              <a:rPr lang="en-GB" sz="1400" i="1" dirty="0">
                <a:solidFill>
                  <a:srgbClr val="004976"/>
                </a:solidFill>
              </a:rPr>
              <a:t> </a:t>
            </a:r>
          </a:p>
        </p:txBody>
      </p:sp>
      <p:pic>
        <p:nvPicPr>
          <p:cNvPr id="14" name="Picture 6">
            <a:extLst>
              <a:ext uri="{FF2B5EF4-FFF2-40B4-BE49-F238E27FC236}">
                <a16:creationId xmlns:a16="http://schemas.microsoft.com/office/drawing/2014/main" id="{922B974D-B44A-48F8-8954-888E675622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5695" y="1338079"/>
            <a:ext cx="1724913" cy="145086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0887F1B6-4368-4D62-9E3C-6E1B6EF8B880}"/>
              </a:ext>
            </a:extLst>
          </p:cNvPr>
          <p:cNvSpPr/>
          <p:nvPr/>
        </p:nvSpPr>
        <p:spPr>
          <a:xfrm>
            <a:off x="552448" y="3459114"/>
            <a:ext cx="8591551" cy="1477328"/>
          </a:xfrm>
          <a:prstGeom prst="rect">
            <a:avLst/>
          </a:prstGeom>
        </p:spPr>
        <p:txBody>
          <a:bodyPr wrap="square">
            <a:spAutoFit/>
          </a:bodyPr>
          <a:lstStyle/>
          <a:p>
            <a:r>
              <a:rPr lang="en-GB" dirty="0">
                <a:solidFill>
                  <a:srgbClr val="54585A"/>
                </a:solidFill>
              </a:rPr>
              <a:t>The researchers genetically engineered a strain of the </a:t>
            </a:r>
            <a:r>
              <a:rPr lang="en-GB" i="1" dirty="0">
                <a:solidFill>
                  <a:srgbClr val="54585A"/>
                </a:solidFill>
              </a:rPr>
              <a:t>Escherichia coli </a:t>
            </a:r>
            <a:r>
              <a:rPr lang="en-GB" dirty="0">
                <a:solidFill>
                  <a:srgbClr val="54585A"/>
                </a:solidFill>
              </a:rPr>
              <a:t>microbe to produce enzymes that convert one of the monomers of PET into vanillin. These enzymes were introduced to a biological cell to carry out the reaction. There were challenges to overcome with the process including getting the substrate into the cell and removing the vanillin, which is toxic to the new strain of E coli. </a:t>
            </a:r>
          </a:p>
        </p:txBody>
      </p:sp>
      <p:sp>
        <p:nvSpPr>
          <p:cNvPr id="17" name="Rectangle 16">
            <a:extLst>
              <a:ext uri="{FF2B5EF4-FFF2-40B4-BE49-F238E27FC236}">
                <a16:creationId xmlns:a16="http://schemas.microsoft.com/office/drawing/2014/main" id="{A7DAA326-16D8-4EFB-82CD-1E64B307C831}"/>
              </a:ext>
            </a:extLst>
          </p:cNvPr>
          <p:cNvSpPr/>
          <p:nvPr/>
        </p:nvSpPr>
        <p:spPr>
          <a:xfrm>
            <a:off x="6987658" y="2814095"/>
            <a:ext cx="2234379" cy="646331"/>
          </a:xfrm>
          <a:prstGeom prst="rect">
            <a:avLst/>
          </a:prstGeom>
        </p:spPr>
        <p:txBody>
          <a:bodyPr wrap="square">
            <a:spAutoFit/>
          </a:bodyPr>
          <a:lstStyle/>
          <a:p>
            <a:r>
              <a:rPr lang="en-GB" sz="1200" dirty="0"/>
              <a:t>Most E coli strains are harmless and live in our gut helping to produce vitamins</a:t>
            </a:r>
          </a:p>
        </p:txBody>
      </p:sp>
    </p:spTree>
    <p:extLst>
      <p:ext uri="{BB962C8B-B14F-4D97-AF65-F5344CB8AC3E}">
        <p14:creationId xmlns:p14="http://schemas.microsoft.com/office/powerpoint/2010/main" val="2583025"/>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7900DF-3EEF-46A5-94A9-21789EBC7165}">
  <ds:schemaRefs>
    <ds:schemaRef ds:uri="27d643f5-4560-4eff-9f48-d0fe6b2bec2d"/>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dcmitype/"/>
    <ds:schemaRef ds:uri="http://www.w3.org/XML/1998/namespace"/>
    <ds:schemaRef ds:uri="http://purl.org/dc/terms/"/>
  </ds:schemaRefs>
</ds:datastoreItem>
</file>

<file path=customXml/itemProps2.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1510</TotalTime>
  <Words>554</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Using microbes to convert waste plastic  </vt:lpstr>
      <vt:lpstr>Using microbes to convert waste plastic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microbes to convert waste plastic </dc:title>
  <dc:creator>Neil Goalby</dc:creator>
  <cp:keywords>vanillin, e coli, plastic, recycling, PET, </cp:keywords>
  <dc:description>From Education in Chemistry, How microbes convert waste plastic bottles into vanillin, Read the full article at https://rsc.li/3dpQ13r 
</dc:description>
  <cp:lastModifiedBy>Emma Molloy</cp:lastModifiedBy>
  <cp:revision>149</cp:revision>
  <dcterms:created xsi:type="dcterms:W3CDTF">2020-04-08T13:50:19Z</dcterms:created>
  <dcterms:modified xsi:type="dcterms:W3CDTF">2021-07-01T16:17:52Z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