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84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9F261C-1C22-423C-8BC2-9F345C5EE8B9}" type="datetimeFigureOut">
              <a:rPr lang="en-GB" smtClean="0"/>
              <a:t>08/03/2021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5EBF5A-51EF-4422-B7D5-5E52D6FCE8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6492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9DDEC-3585-49F5-AEAF-D74374E50FEC}" type="datetimeFigureOut">
              <a:rPr lang="en-GB" smtClean="0"/>
              <a:t>08/03/2021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1DB0C-ED91-4942-8766-8E994248C6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2200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9DDEC-3585-49F5-AEAF-D74374E50FEC}" type="datetimeFigureOut">
              <a:rPr lang="en-GB" smtClean="0"/>
              <a:t>08/03/2021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1DB0C-ED91-4942-8766-8E994248C6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19625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9DDEC-3585-49F5-AEAF-D74374E50FEC}" type="datetimeFigureOut">
              <a:rPr lang="en-GB" smtClean="0"/>
              <a:t>08/03/2021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1DB0C-ED91-4942-8766-8E994248C6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7888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9DDEC-3585-49F5-AEAF-D74374E50FEC}" type="datetimeFigureOut">
              <a:rPr lang="en-GB" smtClean="0"/>
              <a:t>08/03/2021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1DB0C-ED91-4942-8766-8E994248C6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6368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9DDEC-3585-49F5-AEAF-D74374E50FEC}" type="datetimeFigureOut">
              <a:rPr lang="en-GB" smtClean="0"/>
              <a:t>08/03/2021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1DB0C-ED91-4942-8766-8E994248C6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6076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9DDEC-3585-49F5-AEAF-D74374E50FEC}" type="datetimeFigureOut">
              <a:rPr lang="en-GB" smtClean="0"/>
              <a:t>08/03/2021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1DB0C-ED91-4942-8766-8E994248C6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130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9DDEC-3585-49F5-AEAF-D74374E50FEC}" type="datetimeFigureOut">
              <a:rPr lang="en-GB" smtClean="0"/>
              <a:t>08/03/2021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1DB0C-ED91-4942-8766-8E994248C6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6420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9DDEC-3585-49F5-AEAF-D74374E50FEC}" type="datetimeFigureOut">
              <a:rPr lang="en-GB" smtClean="0"/>
              <a:t>08/03/2021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1DB0C-ED91-4942-8766-8E994248C6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4890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9DDEC-3585-49F5-AEAF-D74374E50FEC}" type="datetimeFigureOut">
              <a:rPr lang="en-GB" smtClean="0"/>
              <a:t>08/03/2021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1DB0C-ED91-4942-8766-8E994248C6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1536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9DDEC-3585-49F5-AEAF-D74374E50FEC}" type="datetimeFigureOut">
              <a:rPr lang="en-GB" smtClean="0"/>
              <a:t>08/03/2021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1DB0C-ED91-4942-8766-8E994248C6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51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9DDEC-3585-49F5-AEAF-D74374E50FEC}" type="datetimeFigureOut">
              <a:rPr lang="en-GB" smtClean="0"/>
              <a:t>08/03/2021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1DB0C-ED91-4942-8766-8E994248C6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0398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9DDEC-3585-49F5-AEAF-D74374E50FEC}" type="datetimeFigureOut">
              <a:rPr lang="en-GB" smtClean="0"/>
              <a:t>08/03/2021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F1DB0C-ED91-4942-8766-8E994248C6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798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file:///\\rsc\data\Shares\EPP\Publishing%20and%20Schools%20Engagement\7f.%20Content%20dev&amp;planning\AA%20Resources%20projects\Practical%20video%20project\14-16%20practical%20videos\Additional%20resources\Preparing%20a%20salt\word_resources_split\rsc.li\3pmV9sw" TargetMode="External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hyperlink" Target="file:///\\rsc\data\Shares\EPP\Publishing%20and%20Schools%20Engagement\7f.%20Content%20dev&amp;planning\AA%20Resources%20projects\Practical%20video%20project\14-16%20practical%20videos\Additional%20resources\Preparing%20a%20salt\word_resources_split\rsc.li\3pmV9sw" TargetMode="Externa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hyperlink" Target="file:///\\rsc\data\Shares\EPP\Publishing%20and%20Schools%20Engagement\7f.%20Content%20dev&amp;planning\AA%20Resources%20projects\Practical%20video%20project\14-16%20practical%20videos\Additional%20resources\Preparing%20a%20salt\word_resources_split\rsc.li\3pmV9sw" TargetMode="Externa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838651" y="3499823"/>
            <a:ext cx="2929439" cy="175702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spcAft>
                <a:spcPts val="1200"/>
              </a:spcAft>
            </a:pPr>
            <a:r>
              <a:rPr lang="en-GB" sz="1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SUB-MICROSCOPIC – what we can’t see, smaller than we can observe</a:t>
            </a:r>
          </a:p>
          <a:p>
            <a:pPr>
              <a:spcAft>
                <a:spcPts val="1200"/>
              </a:spcAft>
            </a:pPr>
            <a:r>
              <a:rPr lang="en-GB" sz="1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 </a:t>
            </a:r>
          </a:p>
        </p:txBody>
      </p:sp>
      <p:pic>
        <p:nvPicPr>
          <p:cNvPr id="67" name="Picture 6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184" y="3952160"/>
            <a:ext cx="1260000" cy="12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Isosceles Triangle 4"/>
          <p:cNvSpPr/>
          <p:nvPr/>
        </p:nvSpPr>
        <p:spPr>
          <a:xfrm>
            <a:off x="3862387" y="1303973"/>
            <a:ext cx="4467225" cy="3952875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8376887" y="3829368"/>
            <a:ext cx="3504176" cy="142748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spcAft>
                <a:spcPts val="1200"/>
              </a:spcAft>
            </a:pPr>
            <a:r>
              <a:rPr lang="en-GB" sz="1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SYMBOLIC – what we use to represent what we’ve seen</a:t>
            </a:r>
          </a:p>
          <a:p>
            <a:r>
              <a:rPr lang="en-GB" sz="1400" b="1" dirty="0" err="1">
                <a:latin typeface="Bradley Hand ITC" panose="03070402050302030203" pitchFamily="66" charset="0"/>
              </a:rPr>
              <a:t>Sulfuric</a:t>
            </a:r>
            <a:r>
              <a:rPr lang="en-GB" sz="1400" b="1" dirty="0">
                <a:latin typeface="Bradley Hand ITC" panose="03070402050302030203" pitchFamily="66" charset="0"/>
              </a:rPr>
              <a:t> acid+ copper oxide </a:t>
            </a:r>
            <a:r>
              <a:rPr lang="en-GB" sz="1400" b="1" dirty="0">
                <a:latin typeface="Bradley Hand ITC" panose="03070402050302030203" pitchFamily="66" charset="0"/>
                <a:sym typeface="Wingdings" panose="05000000000000000000" pitchFamily="2" charset="2"/>
              </a:rPr>
              <a:t></a:t>
            </a:r>
            <a:r>
              <a:rPr lang="en-GB" sz="1400" b="1" dirty="0">
                <a:latin typeface="Bradley Hand ITC" panose="03070402050302030203" pitchFamily="66" charset="0"/>
              </a:rPr>
              <a:t> copper </a:t>
            </a:r>
            <a:r>
              <a:rPr lang="en-GB" sz="1400" b="1" dirty="0" err="1">
                <a:latin typeface="Bradley Hand ITC" panose="03070402050302030203" pitchFamily="66" charset="0"/>
              </a:rPr>
              <a:t>sulfate</a:t>
            </a:r>
            <a:r>
              <a:rPr lang="en-GB" sz="1400" b="1" dirty="0">
                <a:latin typeface="Bradley Hand ITC" panose="03070402050302030203" pitchFamily="66" charset="0"/>
              </a:rPr>
              <a:t>+ water</a:t>
            </a:r>
          </a:p>
          <a:p>
            <a:r>
              <a:rPr lang="en-GB" sz="1400" b="1" dirty="0" smtClean="0">
                <a:latin typeface="Bradley Hand ITC" panose="03070402050302030203" pitchFamily="66" charset="0"/>
              </a:rPr>
              <a:t>H</a:t>
            </a:r>
            <a:r>
              <a:rPr lang="en-GB" sz="1400" b="1" baseline="-25000" dirty="0" smtClean="0">
                <a:latin typeface="Bradley Hand ITC" panose="03070402050302030203" pitchFamily="66" charset="0"/>
              </a:rPr>
              <a:t>2</a:t>
            </a:r>
            <a:r>
              <a:rPr lang="en-GB" sz="1400" b="1" dirty="0" smtClean="0">
                <a:latin typeface="Bradley Hand ITC" panose="03070402050302030203" pitchFamily="66" charset="0"/>
              </a:rPr>
              <a:t>SO</a:t>
            </a:r>
            <a:r>
              <a:rPr lang="en-GB" sz="1400" b="1" baseline="-25000" dirty="0" smtClean="0">
                <a:latin typeface="Bradley Hand ITC" panose="03070402050302030203" pitchFamily="66" charset="0"/>
              </a:rPr>
              <a:t>4</a:t>
            </a:r>
            <a:r>
              <a:rPr lang="en-GB" sz="1400" b="1" dirty="0" smtClean="0">
                <a:latin typeface="Bradley Hand ITC" panose="03070402050302030203" pitchFamily="66" charset="0"/>
              </a:rPr>
              <a:t>(</a:t>
            </a:r>
            <a:r>
              <a:rPr lang="en-GB" sz="1400" b="1" dirty="0" err="1" smtClean="0">
                <a:latin typeface="Bradley Hand ITC" panose="03070402050302030203" pitchFamily="66" charset="0"/>
              </a:rPr>
              <a:t>aq</a:t>
            </a:r>
            <a:r>
              <a:rPr lang="en-GB" sz="1400" b="1" dirty="0">
                <a:latin typeface="Bradley Hand ITC" panose="03070402050302030203" pitchFamily="66" charset="0"/>
              </a:rPr>
              <a:t>) + </a:t>
            </a:r>
            <a:r>
              <a:rPr lang="en-GB" sz="1400" b="1" dirty="0" err="1">
                <a:latin typeface="Bradley Hand ITC" panose="03070402050302030203" pitchFamily="66" charset="0"/>
              </a:rPr>
              <a:t>CuO</a:t>
            </a:r>
            <a:r>
              <a:rPr lang="en-GB" sz="1400" b="1" dirty="0">
                <a:latin typeface="Bradley Hand ITC" panose="03070402050302030203" pitchFamily="66" charset="0"/>
              </a:rPr>
              <a:t>(s) </a:t>
            </a:r>
            <a:r>
              <a:rPr lang="en-GB" sz="1400" b="1" dirty="0">
                <a:latin typeface="Bradley Hand ITC" panose="03070402050302030203" pitchFamily="66" charset="0"/>
                <a:sym typeface="Wingdings" panose="05000000000000000000" pitchFamily="2" charset="2"/>
              </a:rPr>
              <a:t></a:t>
            </a:r>
            <a:r>
              <a:rPr lang="en-GB" sz="1400" b="1" dirty="0">
                <a:latin typeface="Bradley Hand ITC" panose="03070402050302030203" pitchFamily="66" charset="0"/>
              </a:rPr>
              <a:t> </a:t>
            </a:r>
            <a:r>
              <a:rPr lang="en-GB" sz="1400" b="1" dirty="0" smtClean="0">
                <a:latin typeface="Bradley Hand ITC" panose="03070402050302030203" pitchFamily="66" charset="0"/>
              </a:rPr>
              <a:t>CuSO</a:t>
            </a:r>
            <a:r>
              <a:rPr lang="en-GB" sz="1400" b="1" baseline="-25000" dirty="0" smtClean="0">
                <a:latin typeface="Bradley Hand ITC" panose="03070402050302030203" pitchFamily="66" charset="0"/>
              </a:rPr>
              <a:t>4</a:t>
            </a:r>
            <a:r>
              <a:rPr lang="en-GB" sz="1400" b="1" dirty="0" smtClean="0">
                <a:latin typeface="Bradley Hand ITC" panose="03070402050302030203" pitchFamily="66" charset="0"/>
              </a:rPr>
              <a:t>(</a:t>
            </a:r>
            <a:r>
              <a:rPr lang="en-GB" sz="1400" b="1" dirty="0" err="1" smtClean="0">
                <a:latin typeface="Bradley Hand ITC" panose="03070402050302030203" pitchFamily="66" charset="0"/>
              </a:rPr>
              <a:t>aq</a:t>
            </a:r>
            <a:r>
              <a:rPr lang="en-GB" sz="1400" b="1" dirty="0">
                <a:latin typeface="Bradley Hand ITC" panose="03070402050302030203" pitchFamily="66" charset="0"/>
              </a:rPr>
              <a:t>)+ H</a:t>
            </a:r>
            <a:r>
              <a:rPr lang="en-GB" sz="1400" b="1" baseline="-25000" dirty="0">
                <a:latin typeface="Bradley Hand ITC" panose="03070402050302030203" pitchFamily="66" charset="0"/>
              </a:rPr>
              <a:t>2</a:t>
            </a:r>
            <a:r>
              <a:rPr lang="en-GB" sz="1400" b="1" dirty="0">
                <a:latin typeface="Bradley Hand ITC" panose="03070402050302030203" pitchFamily="66" charset="0"/>
              </a:rPr>
              <a:t>O(l)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113590" y="4539801"/>
            <a:ext cx="35306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2811197" y="478795"/>
            <a:ext cx="166667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b="1" u="sng" dirty="0">
                <a:hlinkClick r:id="rId3"/>
              </a:rPr>
              <a:t>rsc.li/3pmV9sw</a:t>
            </a:r>
            <a:endParaRPr lang="en-GB" dirty="0"/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152400" y="478795"/>
            <a:ext cx="441146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       </a:t>
            </a: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91962" y="5326193"/>
            <a:ext cx="1055477" cy="810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</a:t>
            </a:r>
            <a:endParaRPr kumimoji="0" lang="en-GB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GB" sz="1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2- 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ion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GB" sz="10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GB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molecule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GB" altLang="en-US" sz="1000" b="0" i="0" u="none" strike="noStrike" cap="none" normalizeH="0" baseline="3000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Picture 2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9547" y="3945001"/>
            <a:ext cx="1260000" cy="12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1743" y="7430"/>
            <a:ext cx="3096768" cy="1368552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29" y="9321"/>
            <a:ext cx="2663952" cy="1368552"/>
          </a:xfrm>
          <a:prstGeom prst="rect">
            <a:avLst/>
          </a:prstGeom>
        </p:spPr>
      </p:pic>
      <p:sp>
        <p:nvSpPr>
          <p:cNvPr id="26" name="Footer Placeholder 25"/>
          <p:cNvSpPr>
            <a:spLocks noGrp="1"/>
          </p:cNvSpPr>
          <p:nvPr>
            <p:ph type="ftr" sz="quarter" idx="11"/>
          </p:nvPr>
        </p:nvSpPr>
        <p:spPr>
          <a:xfrm>
            <a:off x="102801" y="6356350"/>
            <a:ext cx="12022467" cy="365125"/>
          </a:xfrm>
        </p:spPr>
        <p:txBody>
          <a:bodyPr/>
          <a:lstStyle/>
          <a:p>
            <a:pPr algn="l"/>
            <a:r>
              <a:rPr lang="en-GB" dirty="0" smtClean="0"/>
              <a:t>© Royal Society of Chemistry									               Registered charity number 207890</a:t>
            </a:r>
            <a:endParaRPr lang="en-GB" dirty="0"/>
          </a:p>
        </p:txBody>
      </p:sp>
      <p:sp>
        <p:nvSpPr>
          <p:cNvPr id="28" name="Oval 27"/>
          <p:cNvSpPr/>
          <p:nvPr/>
        </p:nvSpPr>
        <p:spPr>
          <a:xfrm>
            <a:off x="1192989" y="4252681"/>
            <a:ext cx="146050" cy="14605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29" name="Oval 28"/>
          <p:cNvSpPr/>
          <p:nvPr/>
        </p:nvSpPr>
        <p:spPr>
          <a:xfrm>
            <a:off x="1669820" y="4212803"/>
            <a:ext cx="146050" cy="14605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30" name="Oval 29"/>
          <p:cNvSpPr/>
          <p:nvPr/>
        </p:nvSpPr>
        <p:spPr>
          <a:xfrm>
            <a:off x="1415416" y="4495076"/>
            <a:ext cx="146050" cy="14605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31" name="Oval 30"/>
          <p:cNvSpPr/>
          <p:nvPr/>
        </p:nvSpPr>
        <p:spPr>
          <a:xfrm>
            <a:off x="998571" y="4464538"/>
            <a:ext cx="146050" cy="14605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37" name="Oval 36"/>
          <p:cNvSpPr/>
          <p:nvPr/>
        </p:nvSpPr>
        <p:spPr>
          <a:xfrm>
            <a:off x="1142498" y="5008628"/>
            <a:ext cx="146050" cy="146050"/>
          </a:xfrm>
          <a:prstGeom prst="ellipse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38" name="Oval 37"/>
          <p:cNvSpPr/>
          <p:nvPr/>
        </p:nvSpPr>
        <p:spPr>
          <a:xfrm>
            <a:off x="1423903" y="4873232"/>
            <a:ext cx="146050" cy="146050"/>
          </a:xfrm>
          <a:prstGeom prst="ellipse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40" name="Oval 39"/>
          <p:cNvSpPr/>
          <p:nvPr/>
        </p:nvSpPr>
        <p:spPr>
          <a:xfrm>
            <a:off x="1027212" y="4872013"/>
            <a:ext cx="146050" cy="146050"/>
          </a:xfrm>
          <a:prstGeom prst="ellipse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41" name="Oval 40"/>
          <p:cNvSpPr/>
          <p:nvPr/>
        </p:nvSpPr>
        <p:spPr>
          <a:xfrm>
            <a:off x="1292975" y="4885848"/>
            <a:ext cx="146050" cy="146050"/>
          </a:xfrm>
          <a:prstGeom prst="ellipse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43" name="Oval 42"/>
          <p:cNvSpPr/>
          <p:nvPr/>
        </p:nvSpPr>
        <p:spPr>
          <a:xfrm>
            <a:off x="1567925" y="5025129"/>
            <a:ext cx="146050" cy="146050"/>
          </a:xfrm>
          <a:prstGeom prst="ellipse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44" name="Oval 43"/>
          <p:cNvSpPr/>
          <p:nvPr/>
        </p:nvSpPr>
        <p:spPr>
          <a:xfrm>
            <a:off x="2752133" y="4840850"/>
            <a:ext cx="146050" cy="14605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45" name="Oval 44"/>
          <p:cNvSpPr/>
          <p:nvPr/>
        </p:nvSpPr>
        <p:spPr>
          <a:xfrm>
            <a:off x="2604937" y="4995210"/>
            <a:ext cx="146050" cy="14605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46" name="Oval 45"/>
          <p:cNvSpPr/>
          <p:nvPr/>
        </p:nvSpPr>
        <p:spPr>
          <a:xfrm>
            <a:off x="2897274" y="4979007"/>
            <a:ext cx="146050" cy="14605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47" name="Oval 46"/>
          <p:cNvSpPr/>
          <p:nvPr/>
        </p:nvSpPr>
        <p:spPr>
          <a:xfrm>
            <a:off x="3054928" y="4848713"/>
            <a:ext cx="146050" cy="14605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48" name="Oval 47"/>
          <p:cNvSpPr/>
          <p:nvPr/>
        </p:nvSpPr>
        <p:spPr>
          <a:xfrm>
            <a:off x="2666614" y="4522870"/>
            <a:ext cx="146050" cy="146050"/>
          </a:xfrm>
          <a:prstGeom prst="ellipse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49" name="Oval 48"/>
          <p:cNvSpPr/>
          <p:nvPr/>
        </p:nvSpPr>
        <p:spPr>
          <a:xfrm>
            <a:off x="3214686" y="4177542"/>
            <a:ext cx="146050" cy="146050"/>
          </a:xfrm>
          <a:prstGeom prst="ellipse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50" name="Oval 49"/>
          <p:cNvSpPr/>
          <p:nvPr/>
        </p:nvSpPr>
        <p:spPr>
          <a:xfrm>
            <a:off x="3014668" y="4420325"/>
            <a:ext cx="146050" cy="146050"/>
          </a:xfrm>
          <a:prstGeom prst="ellipse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53" name="Oval 52"/>
          <p:cNvSpPr/>
          <p:nvPr/>
        </p:nvSpPr>
        <p:spPr>
          <a:xfrm>
            <a:off x="2659625" y="4193145"/>
            <a:ext cx="146050" cy="146050"/>
          </a:xfrm>
          <a:prstGeom prst="ellipse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59" name="Oval 58"/>
          <p:cNvSpPr/>
          <p:nvPr/>
        </p:nvSpPr>
        <p:spPr>
          <a:xfrm>
            <a:off x="3401390" y="4370063"/>
            <a:ext cx="146050" cy="146050"/>
          </a:xfrm>
          <a:prstGeom prst="ellipse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60" name="Text Box 2"/>
          <p:cNvSpPr txBox="1">
            <a:spLocks noChangeArrowheads="1"/>
          </p:cNvSpPr>
          <p:nvPr/>
        </p:nvSpPr>
        <p:spPr bwMode="auto">
          <a:xfrm>
            <a:off x="1836042" y="1183432"/>
            <a:ext cx="3531870" cy="132343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1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MACROSCOPIC – what we can see</a:t>
            </a:r>
          </a:p>
          <a:p>
            <a:pPr>
              <a:spcAft>
                <a:spcPts val="1200"/>
              </a:spcAft>
            </a:pPr>
            <a:r>
              <a:rPr lang="en-GB" sz="1200" b="1" dirty="0">
                <a:effectLst/>
                <a:latin typeface="Bradley Hand ITC" panose="03070402050302030203" pitchFamily="66" charset="0"/>
                <a:ea typeface="Calibri" panose="020F0502020204030204" pitchFamily="34" charset="0"/>
              </a:rPr>
              <a:t>When black copper oxide is added to colourless </a:t>
            </a:r>
            <a:r>
              <a:rPr lang="en-GB" sz="1200" b="1" dirty="0" err="1">
                <a:effectLst/>
                <a:latin typeface="Bradley Hand ITC" panose="03070402050302030203" pitchFamily="66" charset="0"/>
                <a:ea typeface="Calibri" panose="020F0502020204030204" pitchFamily="34" charset="0"/>
              </a:rPr>
              <a:t>sulfuric</a:t>
            </a:r>
            <a:r>
              <a:rPr lang="en-GB" sz="1200" b="1" dirty="0">
                <a:effectLst/>
                <a:latin typeface="Bradley Hand ITC" panose="03070402050302030203" pitchFamily="66" charset="0"/>
                <a:ea typeface="Calibri" panose="020F0502020204030204" pitchFamily="34" charset="0"/>
              </a:rPr>
              <a:t> acid, and warmed a clear blue solution appears. After the </a:t>
            </a:r>
            <a:r>
              <a:rPr lang="en-GB" sz="1200" b="1" dirty="0" smtClean="0">
                <a:effectLst/>
                <a:latin typeface="Bradley Hand ITC" panose="03070402050302030203" pitchFamily="66" charset="0"/>
                <a:ea typeface="Calibri" panose="020F0502020204030204" pitchFamily="34" charset="0"/>
              </a:rPr>
              <a:t>blue </a:t>
            </a:r>
            <a:r>
              <a:rPr lang="en-GB" sz="1200" b="1" dirty="0">
                <a:effectLst/>
                <a:latin typeface="Bradley Hand ITC" panose="03070402050302030203" pitchFamily="66" charset="0"/>
                <a:ea typeface="Calibri" panose="020F0502020204030204" pitchFamily="34" charset="0"/>
              </a:rPr>
              <a:t>solution is filtered and the water is evaporated off, blue copper </a:t>
            </a:r>
            <a:r>
              <a:rPr lang="en-GB" sz="1200" b="1" dirty="0" err="1">
                <a:effectLst/>
                <a:latin typeface="Bradley Hand ITC" panose="03070402050302030203" pitchFamily="66" charset="0"/>
                <a:ea typeface="Calibri" panose="020F0502020204030204" pitchFamily="34" charset="0"/>
              </a:rPr>
              <a:t>sulfate</a:t>
            </a:r>
            <a:r>
              <a:rPr lang="en-GB" sz="1200" b="1" dirty="0">
                <a:effectLst/>
                <a:latin typeface="Bradley Hand ITC" panose="03070402050302030203" pitchFamily="66" charset="0"/>
                <a:ea typeface="Calibri" panose="020F0502020204030204" pitchFamily="34" charset="0"/>
              </a:rPr>
              <a:t> crystals appear.</a:t>
            </a:r>
            <a:endParaRPr lang="en-GB" sz="1000" b="1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61" name="Text Box 6"/>
          <p:cNvSpPr txBox="1"/>
          <p:nvPr/>
        </p:nvSpPr>
        <p:spPr>
          <a:xfrm>
            <a:off x="5091111" y="3704590"/>
            <a:ext cx="2009775" cy="1189236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1200"/>
              </a:spcAft>
            </a:pPr>
            <a:r>
              <a:rPr lang="en-GB" sz="12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Making a soluble </a:t>
            </a:r>
            <a:r>
              <a:rPr lang="en-GB" sz="1200" b="1" dirty="0" smtClean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salt</a:t>
            </a:r>
          </a:p>
          <a:p>
            <a:pPr algn="ctr">
              <a:spcAft>
                <a:spcPts val="1200"/>
              </a:spcAft>
            </a:pPr>
            <a:r>
              <a:rPr lang="en-GB" sz="1200" dirty="0" smtClean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The </a:t>
            </a:r>
            <a:r>
              <a:rPr lang="en-GB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reaction of </a:t>
            </a:r>
            <a:r>
              <a:rPr lang="en-GB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sulfuric</a:t>
            </a:r>
            <a:r>
              <a:rPr lang="en-GB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acid and copper oxide to make copper </a:t>
            </a:r>
            <a:r>
              <a:rPr lang="en-GB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sulfate</a:t>
            </a:r>
            <a:r>
              <a:rPr lang="en-GB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crystals.</a:t>
            </a:r>
            <a:endParaRPr lang="en-GB" sz="10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62" name="Oval 61"/>
          <p:cNvSpPr/>
          <p:nvPr/>
        </p:nvSpPr>
        <p:spPr>
          <a:xfrm>
            <a:off x="1421875" y="5011795"/>
            <a:ext cx="146050" cy="146050"/>
          </a:xfrm>
          <a:prstGeom prst="ellipse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63" name="Oval 62"/>
          <p:cNvSpPr/>
          <p:nvPr/>
        </p:nvSpPr>
        <p:spPr>
          <a:xfrm>
            <a:off x="1277537" y="5013081"/>
            <a:ext cx="146050" cy="146050"/>
          </a:xfrm>
          <a:prstGeom prst="ellipse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64" name="Oval 63"/>
          <p:cNvSpPr/>
          <p:nvPr/>
        </p:nvSpPr>
        <p:spPr>
          <a:xfrm>
            <a:off x="1143421" y="4877049"/>
            <a:ext cx="146050" cy="146050"/>
          </a:xfrm>
          <a:prstGeom prst="ellipse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65" name="Oval 64"/>
          <p:cNvSpPr/>
          <p:nvPr/>
        </p:nvSpPr>
        <p:spPr>
          <a:xfrm>
            <a:off x="1007547" y="4994763"/>
            <a:ext cx="146050" cy="146050"/>
          </a:xfrm>
          <a:prstGeom prst="ellipse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66" name="Oval 65"/>
          <p:cNvSpPr/>
          <p:nvPr/>
        </p:nvSpPr>
        <p:spPr>
          <a:xfrm>
            <a:off x="881162" y="6133711"/>
            <a:ext cx="146050" cy="146050"/>
          </a:xfrm>
          <a:prstGeom prst="ellipse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68" name="TextBox 67"/>
          <p:cNvSpPr txBox="1"/>
          <p:nvPr/>
        </p:nvSpPr>
        <p:spPr>
          <a:xfrm>
            <a:off x="1142498" y="5477412"/>
            <a:ext cx="875675" cy="1272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</a:t>
            </a:r>
            <a:r>
              <a:rPr lang="en-GB" altLang="en-US" sz="1000" baseline="30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+ </a:t>
            </a:r>
            <a:r>
              <a:rPr lang="en-GB" altLang="en-US" sz="1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ion  </a:t>
            </a:r>
            <a:endParaRPr lang="en-GB" altLang="en-US" sz="1000" dirty="0" smtClean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altLang="en-US" sz="1000" dirty="0" smtClean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</a:t>
            </a:r>
            <a:r>
              <a:rPr lang="en-GB" altLang="en-US" sz="1000" baseline="-25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</a:t>
            </a:r>
            <a:r>
              <a:rPr lang="en-GB" altLang="en-US" sz="1000" baseline="30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2- </a:t>
            </a:r>
            <a:r>
              <a:rPr lang="en-GB" altLang="en-US" sz="1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ion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Cu</a:t>
            </a:r>
            <a:r>
              <a:rPr lang="en-GB" altLang="en-US" sz="1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altLang="en-US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+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ion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</a:t>
            </a:r>
            <a:endParaRPr kumimoji="0" lang="en-GB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GB" altLang="en-US" sz="1000" b="0" i="0" u="none" strike="noStrike" cap="none" normalizeH="0" baseline="3000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Oval 68"/>
          <p:cNvSpPr/>
          <p:nvPr/>
        </p:nvSpPr>
        <p:spPr>
          <a:xfrm>
            <a:off x="965660" y="4689818"/>
            <a:ext cx="108000" cy="108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70" name="Oval 69"/>
          <p:cNvSpPr/>
          <p:nvPr/>
        </p:nvSpPr>
        <p:spPr>
          <a:xfrm>
            <a:off x="1868376" y="4683491"/>
            <a:ext cx="108000" cy="108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71" name="Oval 70"/>
          <p:cNvSpPr/>
          <p:nvPr/>
        </p:nvSpPr>
        <p:spPr>
          <a:xfrm>
            <a:off x="1366333" y="4344731"/>
            <a:ext cx="108000" cy="108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72" name="Oval 71"/>
          <p:cNvSpPr/>
          <p:nvPr/>
        </p:nvSpPr>
        <p:spPr>
          <a:xfrm>
            <a:off x="1180964" y="4541880"/>
            <a:ext cx="108000" cy="108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73" name="Oval 72"/>
          <p:cNvSpPr/>
          <p:nvPr/>
        </p:nvSpPr>
        <p:spPr>
          <a:xfrm>
            <a:off x="1507434" y="4295943"/>
            <a:ext cx="108000" cy="108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74" name="Oval 73"/>
          <p:cNvSpPr/>
          <p:nvPr/>
        </p:nvSpPr>
        <p:spPr>
          <a:xfrm>
            <a:off x="1870257" y="4262822"/>
            <a:ext cx="108000" cy="108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75" name="Oval 74"/>
          <p:cNvSpPr/>
          <p:nvPr/>
        </p:nvSpPr>
        <p:spPr>
          <a:xfrm>
            <a:off x="1601195" y="4661147"/>
            <a:ext cx="108000" cy="108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76" name="Oval 75"/>
          <p:cNvSpPr/>
          <p:nvPr/>
        </p:nvSpPr>
        <p:spPr>
          <a:xfrm>
            <a:off x="1331358" y="4645252"/>
            <a:ext cx="108000" cy="108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77" name="Oval 76"/>
          <p:cNvSpPr/>
          <p:nvPr/>
        </p:nvSpPr>
        <p:spPr>
          <a:xfrm>
            <a:off x="1361392" y="4147064"/>
            <a:ext cx="108000" cy="108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78" name="Oval 77"/>
          <p:cNvSpPr/>
          <p:nvPr/>
        </p:nvSpPr>
        <p:spPr>
          <a:xfrm>
            <a:off x="899547" y="5552689"/>
            <a:ext cx="108000" cy="108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79" name="Oval 78"/>
          <p:cNvSpPr/>
          <p:nvPr/>
        </p:nvSpPr>
        <p:spPr>
          <a:xfrm>
            <a:off x="1579239" y="4893826"/>
            <a:ext cx="146050" cy="146050"/>
          </a:xfrm>
          <a:prstGeom prst="ellipse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80" name="Oval 79"/>
          <p:cNvSpPr/>
          <p:nvPr/>
        </p:nvSpPr>
        <p:spPr>
          <a:xfrm>
            <a:off x="1727079" y="4511996"/>
            <a:ext cx="146050" cy="14605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82" name="Oval 81"/>
          <p:cNvSpPr/>
          <p:nvPr/>
        </p:nvSpPr>
        <p:spPr>
          <a:xfrm>
            <a:off x="1002616" y="4282344"/>
            <a:ext cx="108000" cy="108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83" name="Oval 82"/>
          <p:cNvSpPr/>
          <p:nvPr/>
        </p:nvSpPr>
        <p:spPr>
          <a:xfrm>
            <a:off x="2599180" y="4844039"/>
            <a:ext cx="146050" cy="146050"/>
          </a:xfrm>
          <a:prstGeom prst="ellipse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84" name="Oval 83"/>
          <p:cNvSpPr/>
          <p:nvPr/>
        </p:nvSpPr>
        <p:spPr>
          <a:xfrm>
            <a:off x="3051202" y="4983806"/>
            <a:ext cx="146050" cy="146050"/>
          </a:xfrm>
          <a:prstGeom prst="ellipse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85" name="Oval 84"/>
          <p:cNvSpPr/>
          <p:nvPr/>
        </p:nvSpPr>
        <p:spPr>
          <a:xfrm>
            <a:off x="2754489" y="4975474"/>
            <a:ext cx="146050" cy="146050"/>
          </a:xfrm>
          <a:prstGeom prst="ellipse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86" name="Oval 85"/>
          <p:cNvSpPr/>
          <p:nvPr/>
        </p:nvSpPr>
        <p:spPr>
          <a:xfrm>
            <a:off x="3193987" y="4847727"/>
            <a:ext cx="146050" cy="146050"/>
          </a:xfrm>
          <a:prstGeom prst="ellipse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87" name="Oval 86"/>
          <p:cNvSpPr/>
          <p:nvPr/>
        </p:nvSpPr>
        <p:spPr>
          <a:xfrm>
            <a:off x="2901150" y="4829424"/>
            <a:ext cx="146050" cy="146050"/>
          </a:xfrm>
          <a:prstGeom prst="ellipse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88" name="Oval 87"/>
          <p:cNvSpPr/>
          <p:nvPr/>
        </p:nvSpPr>
        <p:spPr>
          <a:xfrm>
            <a:off x="3202687" y="4976871"/>
            <a:ext cx="146050" cy="14605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89" name="Oval 88"/>
          <p:cNvSpPr/>
          <p:nvPr/>
        </p:nvSpPr>
        <p:spPr>
          <a:xfrm>
            <a:off x="2574547" y="4222998"/>
            <a:ext cx="108000" cy="108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90" name="Oval 89"/>
          <p:cNvSpPr/>
          <p:nvPr/>
        </p:nvSpPr>
        <p:spPr>
          <a:xfrm>
            <a:off x="3131121" y="4159473"/>
            <a:ext cx="108000" cy="108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91" name="Oval 90"/>
          <p:cNvSpPr/>
          <p:nvPr/>
        </p:nvSpPr>
        <p:spPr>
          <a:xfrm>
            <a:off x="2782753" y="4168998"/>
            <a:ext cx="108000" cy="108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92" name="Oval 91"/>
          <p:cNvSpPr/>
          <p:nvPr/>
        </p:nvSpPr>
        <p:spPr>
          <a:xfrm>
            <a:off x="3350908" y="4201064"/>
            <a:ext cx="108000" cy="108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93" name="Oval 92"/>
          <p:cNvSpPr/>
          <p:nvPr/>
        </p:nvSpPr>
        <p:spPr>
          <a:xfrm>
            <a:off x="2595719" y="4570479"/>
            <a:ext cx="108000" cy="108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94" name="Oval 93"/>
          <p:cNvSpPr/>
          <p:nvPr/>
        </p:nvSpPr>
        <p:spPr>
          <a:xfrm>
            <a:off x="2786332" y="4507148"/>
            <a:ext cx="108000" cy="108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95" name="Oval 94"/>
          <p:cNvSpPr/>
          <p:nvPr/>
        </p:nvSpPr>
        <p:spPr>
          <a:xfrm>
            <a:off x="2948123" y="4359194"/>
            <a:ext cx="108000" cy="108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96" name="Oval 95"/>
          <p:cNvSpPr/>
          <p:nvPr/>
        </p:nvSpPr>
        <p:spPr>
          <a:xfrm>
            <a:off x="3108410" y="4518955"/>
            <a:ext cx="108000" cy="108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97" name="Oval 96"/>
          <p:cNvSpPr/>
          <p:nvPr/>
        </p:nvSpPr>
        <p:spPr>
          <a:xfrm>
            <a:off x="3315309" y="4443088"/>
            <a:ext cx="108000" cy="108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98" name="Oval 97"/>
          <p:cNvSpPr/>
          <p:nvPr/>
        </p:nvSpPr>
        <p:spPr>
          <a:xfrm>
            <a:off x="3523509" y="4344731"/>
            <a:ext cx="108000" cy="108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grpSp>
        <p:nvGrpSpPr>
          <p:cNvPr id="3" name="Group 2"/>
          <p:cNvGrpSpPr/>
          <p:nvPr/>
        </p:nvGrpSpPr>
        <p:grpSpPr>
          <a:xfrm>
            <a:off x="2059931" y="5832936"/>
            <a:ext cx="368530" cy="146050"/>
            <a:chOff x="2323423" y="5763360"/>
            <a:chExt cx="368530" cy="146050"/>
          </a:xfrm>
        </p:grpSpPr>
        <p:sp>
          <p:nvSpPr>
            <p:cNvPr id="99" name="Oval 98"/>
            <p:cNvSpPr/>
            <p:nvPr/>
          </p:nvSpPr>
          <p:spPr>
            <a:xfrm>
              <a:off x="2437903" y="5763360"/>
              <a:ext cx="146050" cy="146050"/>
            </a:xfrm>
            <a:prstGeom prst="ellipse">
              <a:avLst/>
            </a:prstGeom>
            <a:ln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00" name="Oval 99"/>
            <p:cNvSpPr/>
            <p:nvPr/>
          </p:nvSpPr>
          <p:spPr>
            <a:xfrm>
              <a:off x="2323423" y="5776156"/>
              <a:ext cx="108000" cy="108000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01" name="Oval 100"/>
            <p:cNvSpPr/>
            <p:nvPr/>
          </p:nvSpPr>
          <p:spPr>
            <a:xfrm>
              <a:off x="2583953" y="5782474"/>
              <a:ext cx="108000" cy="108000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753741" y="5265345"/>
            <a:ext cx="4896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KEY</a:t>
            </a:r>
            <a:endParaRPr lang="en-GB" sz="1200" b="1" dirty="0"/>
          </a:p>
        </p:txBody>
      </p:sp>
      <p:sp>
        <p:nvSpPr>
          <p:cNvPr id="104" name="Oval 103"/>
          <p:cNvSpPr/>
          <p:nvPr/>
        </p:nvSpPr>
        <p:spPr>
          <a:xfrm>
            <a:off x="881162" y="5837837"/>
            <a:ext cx="146050" cy="14605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105" name="Oval 104"/>
          <p:cNvSpPr/>
          <p:nvPr/>
        </p:nvSpPr>
        <p:spPr>
          <a:xfrm>
            <a:off x="2155619" y="5524613"/>
            <a:ext cx="146050" cy="146050"/>
          </a:xfrm>
          <a:prstGeom prst="ellipse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3472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sosceles Triangle 4"/>
          <p:cNvSpPr/>
          <p:nvPr/>
        </p:nvSpPr>
        <p:spPr>
          <a:xfrm>
            <a:off x="3862387" y="1303973"/>
            <a:ext cx="4467225" cy="3952875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8423910" y="3533155"/>
            <a:ext cx="3376720" cy="172369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spcAft>
                <a:spcPts val="1200"/>
              </a:spcAft>
            </a:pPr>
            <a:r>
              <a:rPr lang="en-GB" sz="1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SYMBOLIC – what we use to represent what we’ve </a:t>
            </a:r>
            <a:r>
              <a:rPr lang="en-GB" sz="1000" dirty="0" smtClean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seen</a:t>
            </a:r>
            <a:endParaRPr lang="en-GB" sz="10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871116" y="3625137"/>
            <a:ext cx="2896974" cy="163171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spcAft>
                <a:spcPts val="1200"/>
              </a:spcAft>
            </a:pPr>
            <a:r>
              <a:rPr lang="en-GB" sz="1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SUB-MICROSCOPIC – what we can’t see, smaller than we can observe</a:t>
            </a:r>
          </a:p>
          <a:p>
            <a:pPr>
              <a:spcAft>
                <a:spcPts val="1200"/>
              </a:spcAft>
            </a:pPr>
            <a:r>
              <a:rPr lang="en-GB" sz="1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 </a:t>
            </a: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1103440" y="1410349"/>
            <a:ext cx="3939129" cy="14773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1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MACROSCOPIC – what we can </a:t>
            </a:r>
            <a:r>
              <a:rPr lang="en-GB" sz="1000" dirty="0" smtClean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see</a:t>
            </a:r>
          </a:p>
          <a:p>
            <a:pPr>
              <a:spcAft>
                <a:spcPts val="1200"/>
              </a:spcAft>
            </a:pPr>
            <a:endParaRPr lang="en-GB" sz="1000" dirty="0" smtClean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>
              <a:spcAft>
                <a:spcPts val="1200"/>
              </a:spcAft>
            </a:pPr>
            <a:endParaRPr lang="en-GB" sz="1000" dirty="0" smtClean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>
              <a:spcAft>
                <a:spcPts val="1200"/>
              </a:spcAft>
            </a:pPr>
            <a:endParaRPr lang="en-GB" sz="1000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>
              <a:spcAft>
                <a:spcPts val="1200"/>
              </a:spcAft>
            </a:pPr>
            <a:endParaRPr lang="en-GB" sz="1000" dirty="0" smtClean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Text Box 252"/>
          <p:cNvSpPr txBox="1"/>
          <p:nvPr/>
        </p:nvSpPr>
        <p:spPr>
          <a:xfrm>
            <a:off x="5042569" y="3701906"/>
            <a:ext cx="2142929" cy="101917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b="1" dirty="0"/>
              <a:t>Making a soluble </a:t>
            </a:r>
            <a:r>
              <a:rPr lang="en-GB" sz="1200" b="1" dirty="0" smtClean="0"/>
              <a:t>salt</a:t>
            </a:r>
            <a:endParaRPr lang="en-GB" sz="1200" dirty="0"/>
          </a:p>
          <a:p>
            <a:pPr algn="ctr"/>
            <a:r>
              <a:rPr lang="en-GB" sz="1200" dirty="0"/>
              <a:t>The reaction of hydrochloric acid and copper oxide to make copper chloride crystals.</a:t>
            </a:r>
          </a:p>
        </p:txBody>
      </p:sp>
      <p:pic>
        <p:nvPicPr>
          <p:cNvPr id="14" name="Picture 1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553" y="4031182"/>
            <a:ext cx="1188000" cy="118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29" y="9321"/>
            <a:ext cx="2663952" cy="136855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1743" y="7430"/>
            <a:ext cx="3096768" cy="1368552"/>
          </a:xfrm>
          <a:prstGeom prst="rect">
            <a:avLst/>
          </a:prstGeom>
        </p:spPr>
      </p:pic>
      <p:sp>
        <p:nvSpPr>
          <p:cNvPr id="17" name="Footer Placeholder 25"/>
          <p:cNvSpPr>
            <a:spLocks noGrp="1"/>
          </p:cNvSpPr>
          <p:nvPr>
            <p:ph type="ftr" sz="quarter" idx="11"/>
          </p:nvPr>
        </p:nvSpPr>
        <p:spPr>
          <a:xfrm>
            <a:off x="102801" y="6356350"/>
            <a:ext cx="12022467" cy="365125"/>
          </a:xfrm>
        </p:spPr>
        <p:txBody>
          <a:bodyPr/>
          <a:lstStyle/>
          <a:p>
            <a:pPr algn="l"/>
            <a:r>
              <a:rPr lang="en-GB" dirty="0" smtClean="0"/>
              <a:t>© Royal Society of Chemistry									               Registered charity number 207890</a:t>
            </a:r>
            <a:endParaRPr lang="en-GB" dirty="0"/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2811197" y="478795"/>
            <a:ext cx="166667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b="1" u="sng" dirty="0">
                <a:hlinkClick r:id="rId5"/>
              </a:rPr>
              <a:t>rsc.li/3pmV9sw</a:t>
            </a:r>
            <a:endParaRPr lang="en-GB" dirty="0"/>
          </a:p>
        </p:txBody>
      </p:sp>
      <p:pic>
        <p:nvPicPr>
          <p:cNvPr id="19" name="Picture 1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4265" y="4031182"/>
            <a:ext cx="1188000" cy="118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0" name="Straight Arrow Connector 19"/>
          <p:cNvCxnSpPr/>
          <p:nvPr/>
        </p:nvCxnSpPr>
        <p:spPr>
          <a:xfrm>
            <a:off x="2156657" y="4637991"/>
            <a:ext cx="35306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8976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sosceles Triangle 4"/>
          <p:cNvSpPr/>
          <p:nvPr/>
        </p:nvSpPr>
        <p:spPr>
          <a:xfrm>
            <a:off x="3862387" y="1303973"/>
            <a:ext cx="4467225" cy="3952875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8423910" y="3533155"/>
            <a:ext cx="3376720" cy="172369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spcAft>
                <a:spcPts val="1200"/>
              </a:spcAft>
            </a:pPr>
            <a:r>
              <a:rPr lang="en-GB" sz="1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SYMBOLIC – what we use to represent what we’ve </a:t>
            </a:r>
            <a:r>
              <a:rPr lang="en-GB" sz="1000" dirty="0" smtClean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seen</a:t>
            </a:r>
            <a:endParaRPr lang="en-GB" sz="10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871116" y="3625137"/>
            <a:ext cx="2896974" cy="163171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spcAft>
                <a:spcPts val="1200"/>
              </a:spcAft>
            </a:pPr>
            <a:r>
              <a:rPr lang="en-GB" sz="1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SUB-MICROSCOPIC – what we can’t see, smaller than we can observe</a:t>
            </a:r>
          </a:p>
          <a:p>
            <a:pPr>
              <a:spcAft>
                <a:spcPts val="1200"/>
              </a:spcAft>
            </a:pPr>
            <a:r>
              <a:rPr lang="en-GB" sz="1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 </a:t>
            </a: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1103440" y="1410349"/>
            <a:ext cx="3939129" cy="14773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1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MACROSCOPIC – what we can </a:t>
            </a:r>
            <a:r>
              <a:rPr lang="en-GB" sz="1000" dirty="0" smtClean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see</a:t>
            </a:r>
          </a:p>
          <a:p>
            <a:pPr>
              <a:spcAft>
                <a:spcPts val="1200"/>
              </a:spcAft>
            </a:pPr>
            <a:endParaRPr lang="en-GB" sz="1000" dirty="0" smtClean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>
              <a:spcAft>
                <a:spcPts val="1200"/>
              </a:spcAft>
            </a:pPr>
            <a:endParaRPr lang="en-GB" sz="1000" dirty="0" smtClean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>
              <a:spcAft>
                <a:spcPts val="1200"/>
              </a:spcAft>
            </a:pPr>
            <a:endParaRPr lang="en-GB" sz="1000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>
              <a:spcAft>
                <a:spcPts val="1200"/>
              </a:spcAft>
            </a:pPr>
            <a:endParaRPr lang="en-GB" sz="1000" dirty="0" smtClean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Text Box 252"/>
          <p:cNvSpPr txBox="1"/>
          <p:nvPr/>
        </p:nvSpPr>
        <p:spPr>
          <a:xfrm>
            <a:off x="5042569" y="3701906"/>
            <a:ext cx="2142929" cy="101917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b="1" dirty="0"/>
              <a:t>Making a soluble </a:t>
            </a:r>
            <a:r>
              <a:rPr lang="en-GB" sz="1200" b="1" dirty="0" smtClean="0"/>
              <a:t>salt</a:t>
            </a:r>
            <a:endParaRPr lang="en-GB" sz="1200" dirty="0"/>
          </a:p>
        </p:txBody>
      </p:sp>
      <p:pic>
        <p:nvPicPr>
          <p:cNvPr id="14" name="Picture 1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553" y="4031182"/>
            <a:ext cx="1188000" cy="118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29" y="9321"/>
            <a:ext cx="2663952" cy="136855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1743" y="7430"/>
            <a:ext cx="3096768" cy="1368552"/>
          </a:xfrm>
          <a:prstGeom prst="rect">
            <a:avLst/>
          </a:prstGeom>
        </p:spPr>
      </p:pic>
      <p:sp>
        <p:nvSpPr>
          <p:cNvPr id="17" name="Footer Placeholder 25"/>
          <p:cNvSpPr>
            <a:spLocks noGrp="1"/>
          </p:cNvSpPr>
          <p:nvPr>
            <p:ph type="ftr" sz="quarter" idx="11"/>
          </p:nvPr>
        </p:nvSpPr>
        <p:spPr>
          <a:xfrm>
            <a:off x="102801" y="6356350"/>
            <a:ext cx="12022467" cy="365125"/>
          </a:xfrm>
        </p:spPr>
        <p:txBody>
          <a:bodyPr/>
          <a:lstStyle/>
          <a:p>
            <a:pPr algn="l"/>
            <a:r>
              <a:rPr lang="en-GB" dirty="0" smtClean="0"/>
              <a:t>© Royal Society of Chemistry									               Registered charity number 207890</a:t>
            </a:r>
            <a:endParaRPr lang="en-GB" dirty="0"/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2811197" y="478795"/>
            <a:ext cx="166667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b="1" u="sng" dirty="0">
                <a:hlinkClick r:id="rId5"/>
              </a:rPr>
              <a:t>rsc.li/3pmV9sw</a:t>
            </a:r>
            <a:endParaRPr lang="en-GB" dirty="0"/>
          </a:p>
        </p:txBody>
      </p:sp>
      <p:pic>
        <p:nvPicPr>
          <p:cNvPr id="19" name="Picture 1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4265" y="4031182"/>
            <a:ext cx="1188000" cy="118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0" name="Straight Arrow Connector 19"/>
          <p:cNvCxnSpPr/>
          <p:nvPr/>
        </p:nvCxnSpPr>
        <p:spPr>
          <a:xfrm>
            <a:off x="2156657" y="4637991"/>
            <a:ext cx="35306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87237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261</Words>
  <Application>Microsoft Office PowerPoint</Application>
  <PresentationFormat>Widescreen</PresentationFormat>
  <Paragraphs>42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Bradley Hand ITC</vt:lpstr>
      <vt:lpstr>Calibri</vt:lpstr>
      <vt:lpstr>Calibri Light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</vt:vector>
  </TitlesOfParts>
  <Company>Royal Society of Chemistry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Identifying ions Johnstone's triangle</dc:title>
  <dc:creator>Juliet Kennard</dc:creator>
  <cp:keywords>Identifying ions</cp:keywords>
  <cp:lastModifiedBy>Juliet Kennard</cp:lastModifiedBy>
  <cp:revision>12</cp:revision>
  <dcterms:created xsi:type="dcterms:W3CDTF">2021-02-18T08:27:35Z</dcterms:created>
  <dcterms:modified xsi:type="dcterms:W3CDTF">2021-03-08T14:27:29Z</dcterms:modified>
  <cp:category>Supports the RSC practical video Identifying ions</cp:category>
</cp:coreProperties>
</file>