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4"/>
  </p:sldMasterIdLst>
  <p:notesMasterIdLst>
    <p:notesMasterId r:id="rId7"/>
  </p:notesMasterIdLst>
  <p:sldIdLst>
    <p:sldId id="273" r:id="rId5"/>
    <p:sldId id="274"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82"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4585A"/>
    <a:srgbClr val="DA1883"/>
    <a:srgbClr val="FF9E1B"/>
    <a:srgbClr val="E7E6E6"/>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10" autoAdjust="0"/>
    <p:restoredTop sz="81374" autoAdjust="0"/>
  </p:normalViewPr>
  <p:slideViewPr>
    <p:cSldViewPr snapToGrid="0" snapToObjects="1">
      <p:cViewPr varScale="1">
        <p:scale>
          <a:sx n="77" d="100"/>
          <a:sy n="77" d="100"/>
        </p:scale>
        <p:origin x="714" y="78"/>
      </p:cViewPr>
      <p:guideLst>
        <p:guide orient="horz" pos="2682"/>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154ED3-4554-2847-B655-88FA98F1AC0A}" type="datetimeFigureOut">
              <a:rPr lang="en-GB" smtClean="0"/>
              <a:t>21/05/2020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E44EFE-404B-D849-BE65-BA999C857125}" type="slidenum">
              <a:rPr lang="en-GB" smtClean="0"/>
              <a:t>‹#›</a:t>
            </a:fld>
            <a:endParaRPr lang="en-GB"/>
          </a:p>
        </p:txBody>
      </p:sp>
    </p:spTree>
    <p:extLst>
      <p:ext uri="{BB962C8B-B14F-4D97-AF65-F5344CB8AC3E}">
        <p14:creationId xmlns:p14="http://schemas.microsoft.com/office/powerpoint/2010/main" val="187973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a:t>
            </a:r>
            <a:r>
              <a:rPr lang="en-GB" sz="1200" kern="1200" baseline="0" dirty="0" smtClean="0">
                <a:solidFill>
                  <a:schemeClr val="tx1"/>
                </a:solidFill>
                <a:latin typeface="+mn-lt"/>
                <a:ea typeface="+mn-ea"/>
                <a:cs typeface="+mn-cs"/>
              </a:rPr>
              <a:t>published</a:t>
            </a:r>
            <a:r>
              <a:rPr lang="en-GB" baseline="0" dirty="0" smtClean="0"/>
              <a:t> by </a:t>
            </a:r>
            <a:r>
              <a:rPr lang="en-GB" i="1" baseline="0" dirty="0" smtClean="0"/>
              <a:t>Chemistry World</a:t>
            </a:r>
            <a:r>
              <a:rPr lang="en-GB" baseline="0" dirty="0" smtClean="0"/>
              <a:t>. Use this slide as a lesson starter for a lesson on different organic functional groups.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rgbClr val="222222"/>
                </a:solidFill>
                <a:latin typeface="Arial" panose="020B0604020202020204" pitchFamily="34" charset="0"/>
              </a:rPr>
              <a:t>Image credit: </a:t>
            </a:r>
            <a:r>
              <a:rPr lang="en-US" baseline="0" dirty="0" smtClean="0"/>
              <a:t>Benjamint444, edited by Fir0002 / CC BY-SA (http://creativecommons.org/licenses/by-sa/3.0/)</a:t>
            </a:r>
            <a:endParaRPr lang="en-GB"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47E44EFE-404B-D849-BE65-BA999C857125}" type="slidenum">
              <a:rPr lang="en-GB" smtClean="0"/>
              <a:t>1</a:t>
            </a:fld>
            <a:endParaRPr lang="en-GB"/>
          </a:p>
        </p:txBody>
      </p:sp>
    </p:spTree>
    <p:extLst>
      <p:ext uri="{BB962C8B-B14F-4D97-AF65-F5344CB8AC3E}">
        <p14:creationId xmlns:p14="http://schemas.microsoft.com/office/powerpoint/2010/main" val="3151469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a:t>
            </a:r>
            <a:r>
              <a:rPr lang="en-GB" sz="1200" kern="1200" baseline="0" dirty="0" smtClean="0">
                <a:solidFill>
                  <a:schemeClr val="tx1"/>
                </a:solidFill>
                <a:latin typeface="+mn-lt"/>
                <a:ea typeface="+mn-ea"/>
                <a:cs typeface="+mn-cs"/>
              </a:rPr>
              <a:t>published</a:t>
            </a:r>
            <a:r>
              <a:rPr lang="en-GB" baseline="0" dirty="0" smtClean="0"/>
              <a:t> by </a:t>
            </a:r>
            <a:r>
              <a:rPr lang="en-GB" i="1" baseline="0" dirty="0" smtClean="0"/>
              <a:t>Chemistry World</a:t>
            </a:r>
            <a:r>
              <a:rPr lang="en-GB" baseline="0" dirty="0" smtClean="0"/>
              <a:t>. Use this slide as a lesson starter for a lesson on different organic functional groups.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rgbClr val="222222"/>
                </a:solidFill>
                <a:latin typeface="Arial" panose="020B0604020202020204" pitchFamily="34" charset="0"/>
              </a:rPr>
              <a:t>Answers </a:t>
            </a:r>
          </a:p>
          <a:p>
            <a:pPr marL="228600" indent="-228600">
              <a:buAutoNum type="arabicPeriod"/>
            </a:pPr>
            <a:r>
              <a:rPr lang="en-GB" sz="1200" dirty="0" smtClean="0">
                <a:solidFill>
                  <a:srgbClr val="222222"/>
                </a:solidFill>
                <a:latin typeface="Arial" panose="020B0604020202020204" pitchFamily="34" charset="0"/>
              </a:rPr>
              <a:t>Benzene</a:t>
            </a:r>
            <a:r>
              <a:rPr lang="en-GB" sz="1200" baseline="0" dirty="0" smtClean="0">
                <a:solidFill>
                  <a:srgbClr val="222222"/>
                </a:solidFill>
                <a:latin typeface="Arial" panose="020B0604020202020204" pitchFamily="34" charset="0"/>
              </a:rPr>
              <a:t> only contains hydrogen and carbon</a:t>
            </a:r>
          </a:p>
          <a:p>
            <a:pPr marL="228600" indent="-228600">
              <a:buAutoNum type="arabicPeriod"/>
            </a:pPr>
            <a:r>
              <a:rPr lang="en-GB" sz="1200" baseline="0" dirty="0" smtClean="0">
                <a:solidFill>
                  <a:srgbClr val="222222"/>
                </a:solidFill>
                <a:latin typeface="Arial" panose="020B0604020202020204" pitchFamily="34" charset="0"/>
              </a:rPr>
              <a:t>4.6 x 10</a:t>
            </a:r>
            <a:r>
              <a:rPr lang="en-GB" sz="1200" baseline="30000" dirty="0" smtClean="0">
                <a:solidFill>
                  <a:srgbClr val="222222"/>
                </a:solidFill>
                <a:latin typeface="Arial" panose="020B0604020202020204" pitchFamily="34" charset="0"/>
              </a:rPr>
              <a:t>-6 </a:t>
            </a:r>
            <a:r>
              <a:rPr lang="en-GB" sz="1200" baseline="0" dirty="0" smtClean="0">
                <a:solidFill>
                  <a:srgbClr val="222222"/>
                </a:solidFill>
                <a:latin typeface="Arial" panose="020B0604020202020204" pitchFamily="34" charset="0"/>
              </a:rPr>
              <a:t>g/dm</a:t>
            </a:r>
            <a:r>
              <a:rPr lang="en-GB" sz="1200" baseline="30000" dirty="0" smtClean="0">
                <a:solidFill>
                  <a:srgbClr val="222222"/>
                </a:solidFill>
                <a:latin typeface="Arial" panose="020B0604020202020204" pitchFamily="34" charset="0"/>
              </a:rPr>
              <a:t>3</a:t>
            </a:r>
            <a:endParaRPr lang="en-GB" sz="1200" baseline="0" dirty="0" smtClean="0">
              <a:solidFill>
                <a:srgbClr val="222222"/>
              </a:solidFill>
              <a:latin typeface="Arial" panose="020B0604020202020204" pitchFamily="34" charset="0"/>
            </a:endParaRPr>
          </a:p>
          <a:p>
            <a:pPr marL="228600" indent="-228600">
              <a:buAutoNum type="arabicPeriod"/>
            </a:pPr>
            <a:r>
              <a:rPr lang="en-GB" sz="1200" baseline="0" dirty="0" smtClean="0">
                <a:solidFill>
                  <a:srgbClr val="222222"/>
                </a:solidFill>
                <a:latin typeface="Arial" panose="020B0604020202020204" pitchFamily="34" charset="0"/>
              </a:rPr>
              <a:t>Correct structures for extension question C</a:t>
            </a:r>
            <a:r>
              <a:rPr lang="en-GB" sz="1200" baseline="-25000" dirty="0" smtClean="0">
                <a:solidFill>
                  <a:srgbClr val="222222"/>
                </a:solidFill>
                <a:latin typeface="Arial" panose="020B0604020202020204" pitchFamily="34" charset="0"/>
              </a:rPr>
              <a:t>6</a:t>
            </a:r>
            <a:r>
              <a:rPr lang="en-GB" sz="1200" baseline="0" dirty="0" smtClean="0">
                <a:solidFill>
                  <a:srgbClr val="222222"/>
                </a:solidFill>
                <a:latin typeface="Arial" panose="020B0604020202020204" pitchFamily="34" charset="0"/>
              </a:rPr>
              <a:t>H</a:t>
            </a:r>
            <a:r>
              <a:rPr lang="en-GB" sz="1200" baseline="-25000" dirty="0" smtClean="0">
                <a:solidFill>
                  <a:srgbClr val="222222"/>
                </a:solidFill>
                <a:latin typeface="Arial" panose="020B0604020202020204" pitchFamily="34" charset="0"/>
              </a:rPr>
              <a:t>6</a:t>
            </a:r>
            <a:r>
              <a:rPr lang="en-GB" sz="1200" baseline="0" dirty="0" smtClean="0">
                <a:solidFill>
                  <a:srgbClr val="222222"/>
                </a:solidFill>
                <a:latin typeface="Arial" panose="020B0604020202020204" pitchFamily="34" charset="0"/>
              </a:rPr>
              <a:t> and C</a:t>
            </a:r>
            <a:r>
              <a:rPr lang="en-GB" sz="1200" baseline="-25000" dirty="0" smtClean="0">
                <a:solidFill>
                  <a:srgbClr val="222222"/>
                </a:solidFill>
                <a:latin typeface="Arial" panose="020B0604020202020204" pitchFamily="34" charset="0"/>
              </a:rPr>
              <a:t>6</a:t>
            </a:r>
            <a:r>
              <a:rPr lang="en-GB" sz="1200" baseline="0" dirty="0" smtClean="0">
                <a:solidFill>
                  <a:srgbClr val="222222"/>
                </a:solidFill>
                <a:latin typeface="Arial" panose="020B0604020202020204" pitchFamily="34" charset="0"/>
              </a:rPr>
              <a:t>H</a:t>
            </a:r>
            <a:r>
              <a:rPr lang="en-GB" sz="1200" baseline="-25000" dirty="0" smtClean="0">
                <a:solidFill>
                  <a:srgbClr val="222222"/>
                </a:solidFill>
                <a:latin typeface="Arial" panose="020B0604020202020204" pitchFamily="34" charset="0"/>
              </a:rPr>
              <a:t>5</a:t>
            </a:r>
            <a:r>
              <a:rPr lang="en-GB" sz="1200" baseline="0" dirty="0" smtClean="0">
                <a:solidFill>
                  <a:srgbClr val="222222"/>
                </a:solidFill>
                <a:latin typeface="Arial" panose="020B0604020202020204" pitchFamily="34" charset="0"/>
              </a:rPr>
              <a:t>CHO.</a:t>
            </a:r>
            <a:endParaRPr lang="en-GB" dirty="0"/>
          </a:p>
        </p:txBody>
      </p:sp>
      <p:sp>
        <p:nvSpPr>
          <p:cNvPr id="4" name="Slide Number Placeholder 3"/>
          <p:cNvSpPr>
            <a:spLocks noGrp="1"/>
          </p:cNvSpPr>
          <p:nvPr>
            <p:ph type="sldNum" sz="quarter" idx="5"/>
          </p:nvPr>
        </p:nvSpPr>
        <p:spPr/>
        <p:txBody>
          <a:bodyPr/>
          <a:lstStyle/>
          <a:p>
            <a:fld id="{47E44EFE-404B-D849-BE65-BA999C857125}" type="slidenum">
              <a:rPr lang="en-GB" smtClean="0"/>
              <a:t>2</a:t>
            </a:fld>
            <a:endParaRPr lang="en-GB"/>
          </a:p>
        </p:txBody>
      </p:sp>
    </p:spTree>
    <p:extLst>
      <p:ext uri="{BB962C8B-B14F-4D97-AF65-F5344CB8AC3E}">
        <p14:creationId xmlns:p14="http://schemas.microsoft.com/office/powerpoint/2010/main" val="8354170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2" name="Title 1">
            <a:extLst>
              <a:ext uri="{FF2B5EF4-FFF2-40B4-BE49-F238E27FC236}">
                <a16:creationId xmlns:a16="http://schemas.microsoft.com/office/drawing/2014/main" id="{56F06E72-FD10-384B-917A-421C42C98846}"/>
              </a:ext>
            </a:extLst>
          </p:cNvPr>
          <p:cNvSpPr>
            <a:spLocks noGrp="1"/>
          </p:cNvSpPr>
          <p:nvPr>
            <p:ph type="title"/>
          </p:nvPr>
        </p:nvSpPr>
        <p:spPr/>
        <p:txBody>
          <a:bodyPr/>
          <a:lstStyle/>
          <a:p>
            <a:r>
              <a:rPr lang="en-US" smtClean="0"/>
              <a:t>Click to edit Master title style</a:t>
            </a:r>
            <a:endParaRPr lang="en-GB"/>
          </a:p>
        </p:txBody>
      </p:sp>
      <p:sp>
        <p:nvSpPr>
          <p:cNvPr id="6" name="Content Placeholder 5">
            <a:extLst>
              <a:ext uri="{FF2B5EF4-FFF2-40B4-BE49-F238E27FC236}">
                <a16:creationId xmlns:a16="http://schemas.microsoft.com/office/drawing/2014/main" id="{4D49FB06-ED83-EA45-AEBD-3751AE6255D1}"/>
              </a:ext>
            </a:extLst>
          </p:cNvPr>
          <p:cNvSpPr>
            <a:spLocks noGrp="1"/>
          </p:cNvSpPr>
          <p:nvPr>
            <p:ph sz="quarter" idx="13"/>
          </p:nvPr>
        </p:nvSpPr>
        <p:spPr>
          <a:xfrm>
            <a:off x="628650" y="1825625"/>
            <a:ext cx="7886700" cy="3408363"/>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478420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10" name="Content Placeholder 2">
            <a:extLst>
              <a:ext uri="{FF2B5EF4-FFF2-40B4-BE49-F238E27FC236}">
                <a16:creationId xmlns:a16="http://schemas.microsoft.com/office/drawing/2014/main" id="{2C8ADCB8-941A-2E48-A25E-6D520F812004}"/>
              </a:ext>
            </a:extLst>
          </p:cNvPr>
          <p:cNvSpPr>
            <a:spLocks noGrp="1"/>
          </p:cNvSpPr>
          <p:nvPr>
            <p:ph idx="13"/>
          </p:nvPr>
        </p:nvSpPr>
        <p:spPr>
          <a:xfrm>
            <a:off x="4776580" y="1815548"/>
            <a:ext cx="3744568" cy="3645848"/>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48288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Two Content_text and pictur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3" name="Picture Placeholder 2">
            <a:extLst>
              <a:ext uri="{FF2B5EF4-FFF2-40B4-BE49-F238E27FC236}">
                <a16:creationId xmlns:a16="http://schemas.microsoft.com/office/drawing/2014/main" id="{92C4AF84-80AB-C24E-A255-17AE1204EC6D}"/>
              </a:ext>
            </a:extLst>
          </p:cNvPr>
          <p:cNvSpPr>
            <a:spLocks noGrp="1"/>
          </p:cNvSpPr>
          <p:nvPr>
            <p:ph type="pic" sz="quarter" idx="13"/>
          </p:nvPr>
        </p:nvSpPr>
        <p:spPr>
          <a:xfrm>
            <a:off x="4572000" y="1816100"/>
            <a:ext cx="3943350" cy="3644900"/>
          </a:xfrm>
        </p:spPr>
        <p:txBody>
          <a:bodyPr/>
          <a:lstStyle/>
          <a:p>
            <a:r>
              <a:rPr lang="en-US" smtClean="0"/>
              <a:t>Click icon to add picture</a:t>
            </a:r>
            <a:endParaRPr lang="en-GB"/>
          </a:p>
        </p:txBody>
      </p:sp>
    </p:spTree>
    <p:extLst>
      <p:ext uri="{BB962C8B-B14F-4D97-AF65-F5344CB8AC3E}">
        <p14:creationId xmlns:p14="http://schemas.microsoft.com/office/powerpoint/2010/main" val="2559002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Two Content Text and tabl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4" name="Table Placeholder 3">
            <a:extLst>
              <a:ext uri="{FF2B5EF4-FFF2-40B4-BE49-F238E27FC236}">
                <a16:creationId xmlns:a16="http://schemas.microsoft.com/office/drawing/2014/main" id="{2D47F291-18EF-E34E-8DD6-E5E40C8FD305}"/>
              </a:ext>
            </a:extLst>
          </p:cNvPr>
          <p:cNvSpPr>
            <a:spLocks noGrp="1"/>
          </p:cNvSpPr>
          <p:nvPr>
            <p:ph type="tbl" sz="quarter" idx="13"/>
          </p:nvPr>
        </p:nvSpPr>
        <p:spPr>
          <a:xfrm>
            <a:off x="4572000" y="1816100"/>
            <a:ext cx="3943350" cy="3644900"/>
          </a:xfrm>
        </p:spPr>
        <p:txBody>
          <a:bodyPr/>
          <a:lstStyle/>
          <a:p>
            <a:r>
              <a:rPr lang="en-US" smtClean="0"/>
              <a:t>Click icon to add table</a:t>
            </a:r>
            <a:endParaRPr lang="en-GB"/>
          </a:p>
        </p:txBody>
      </p:sp>
    </p:spTree>
    <p:extLst>
      <p:ext uri="{BB962C8B-B14F-4D97-AF65-F5344CB8AC3E}">
        <p14:creationId xmlns:p14="http://schemas.microsoft.com/office/powerpoint/2010/main" val="10673735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254110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6785941" y="6300000"/>
            <a:ext cx="2057400" cy="365125"/>
          </a:xfrm>
          <a:prstGeom prst="rect">
            <a:avLst/>
          </a:prstGeom>
        </p:spPr>
        <p:txBody>
          <a:bodyPr vert="horz" lIns="91440" tIns="45720" rIns="91440" bIns="45720" rtlCol="0" anchor="ctr"/>
          <a:lstStyle>
            <a:lvl1pPr algn="r">
              <a:defRPr sz="1200">
                <a:solidFill>
                  <a:srgbClr val="004976"/>
                </a:solidFill>
              </a:defRPr>
            </a:lvl1pPr>
          </a:lstStyle>
          <a:p>
            <a:fld id="{D993BE9A-2295-974E-B063-F12D5C0A2200}" type="slidenum">
              <a:rPr lang="en-GB" smtClean="0"/>
              <a:pPr/>
              <a:t>‹#›</a:t>
            </a:fld>
            <a:endParaRPr lang="en-GB" dirty="0"/>
          </a:p>
        </p:txBody>
      </p:sp>
      <p:pic>
        <p:nvPicPr>
          <p:cNvPr id="9" name="Picture 8">
            <a:extLst>
              <a:ext uri="{FF2B5EF4-FFF2-40B4-BE49-F238E27FC236}">
                <a16:creationId xmlns:a16="http://schemas.microsoft.com/office/drawing/2014/main" id="{B6D10051-213D-F54D-BD3C-B61FA29442AB}"/>
              </a:ext>
            </a:extLst>
          </p:cNvPr>
          <p:cNvPicPr>
            <a:picLocks noChangeAspect="1"/>
          </p:cNvPicPr>
          <p:nvPr userDrawn="1"/>
        </p:nvPicPr>
        <p:blipFill>
          <a:blip r:embed="rId6"/>
          <a:stretch>
            <a:fillRect/>
          </a:stretch>
        </p:blipFill>
        <p:spPr>
          <a:xfrm>
            <a:off x="0" y="5720631"/>
            <a:ext cx="2615950" cy="1137369"/>
          </a:xfrm>
          <a:prstGeom prst="rect">
            <a:avLst/>
          </a:prstGeom>
        </p:spPr>
      </p:pic>
      <p:cxnSp>
        <p:nvCxnSpPr>
          <p:cNvPr id="10" name="Straight Connector 9">
            <a:extLst>
              <a:ext uri="{FF2B5EF4-FFF2-40B4-BE49-F238E27FC236}">
                <a16:creationId xmlns:a16="http://schemas.microsoft.com/office/drawing/2014/main" id="{A30C2941-B443-B742-A370-CFF703CA1858}"/>
              </a:ext>
            </a:extLst>
          </p:cNvPr>
          <p:cNvCxnSpPr>
            <a:cxnSpLocks/>
          </p:cNvCxnSpPr>
          <p:nvPr userDrawn="1"/>
        </p:nvCxnSpPr>
        <p:spPr>
          <a:xfrm>
            <a:off x="318000" y="5720598"/>
            <a:ext cx="852534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5976898"/>
      </p:ext>
    </p:extLst>
  </p:cSld>
  <p:clrMap bg1="lt1" tx1="dk1" bg2="lt2" tx2="dk2" accent1="accent1" accent2="accent2" accent3="accent3" accent4="accent4" accent5="accent5" accent6="accent6" hlink="hlink" folHlink="folHlink"/>
  <p:sldLayoutIdLst>
    <p:sldLayoutId id="2147483683" r:id="rId1"/>
    <p:sldLayoutId id="2147483729" r:id="rId2"/>
    <p:sldLayoutId id="2147483731" r:id="rId3"/>
    <p:sldLayoutId id="2147483732" r:id="rId4"/>
  </p:sldLayoutIdLst>
  <p:hf hdr="0" ftr="0" dt="0"/>
  <p:txStyles>
    <p:title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r="8932"/>
          <a:stretch/>
        </p:blipFill>
        <p:spPr>
          <a:xfrm>
            <a:off x="5250145" y="1056904"/>
            <a:ext cx="3881329" cy="4261989"/>
          </a:xfrm>
          <a:prstGeom prst="rect">
            <a:avLst/>
          </a:prstGeom>
        </p:spPr>
      </p:pic>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1</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18140" y="203931"/>
            <a:ext cx="7886700" cy="1325563"/>
          </a:xfrm>
        </p:spPr>
        <p:txBody>
          <a:bodyPr/>
          <a:lstStyle/>
          <a:p>
            <a:r>
              <a:rPr lang="en-GB" dirty="0"/>
              <a:t>Why benzene forms in soft drinks</a:t>
            </a:r>
          </a:p>
        </p:txBody>
      </p:sp>
      <p:sp>
        <p:nvSpPr>
          <p:cNvPr id="4" name="Content Placeholder 3">
            <a:extLst>
              <a:ext uri="{FF2B5EF4-FFF2-40B4-BE49-F238E27FC236}">
                <a16:creationId xmlns:a16="http://schemas.microsoft.com/office/drawing/2014/main" id="{46D93CE8-DF7B-584A-90B2-D75DC0F3F499}"/>
              </a:ext>
            </a:extLst>
          </p:cNvPr>
          <p:cNvSpPr>
            <a:spLocks noGrp="1"/>
          </p:cNvSpPr>
          <p:nvPr>
            <p:ph sz="quarter" idx="13"/>
          </p:nvPr>
        </p:nvSpPr>
        <p:spPr>
          <a:xfrm>
            <a:off x="552451" y="1659914"/>
            <a:ext cx="5658344" cy="4261155"/>
          </a:xfrm>
        </p:spPr>
        <p:txBody>
          <a:bodyPr>
            <a:normAutofit lnSpcReduction="10000"/>
          </a:bodyPr>
          <a:lstStyle/>
          <a:p>
            <a:r>
              <a:rPr lang="en-GB" sz="1800" dirty="0"/>
              <a:t>Small amounts (</a:t>
            </a:r>
            <a:r>
              <a:rPr lang="en-GB" sz="1800" dirty="0" smtClean="0"/>
              <a:t>4.6 µg/dm</a:t>
            </a:r>
            <a:r>
              <a:rPr lang="en-GB" sz="1800" baseline="30000" dirty="0" smtClean="0"/>
              <a:t>3</a:t>
            </a:r>
            <a:r>
              <a:rPr lang="en-GB" sz="1800" dirty="0"/>
              <a:t>) of toxic benzene (C</a:t>
            </a:r>
            <a:r>
              <a:rPr lang="en-GB" sz="1800" baseline="-25000" dirty="0"/>
              <a:t>6</a:t>
            </a:r>
            <a:r>
              <a:rPr lang="en-GB" sz="1800" dirty="0"/>
              <a:t>H</a:t>
            </a:r>
            <a:r>
              <a:rPr lang="en-GB" sz="1800" baseline="-25000" dirty="0"/>
              <a:t>6</a:t>
            </a:r>
            <a:r>
              <a:rPr lang="en-GB" sz="1800" dirty="0"/>
              <a:t>) were found in some cherry-flavoured </a:t>
            </a:r>
            <a:r>
              <a:rPr lang="en-GB" sz="1800" dirty="0" smtClean="0"/>
              <a:t>soft </a:t>
            </a:r>
            <a:r>
              <a:rPr lang="en-GB" sz="1800" dirty="0"/>
              <a:t>drinks in 2013. New research shows the benzene may have come from a reaction of the benzaldehyde flavouring with light. </a:t>
            </a:r>
            <a:r>
              <a:rPr lang="en-GB" sz="1800" dirty="0" smtClean="0"/>
              <a:t>Benzaldehyde</a:t>
            </a:r>
            <a:r>
              <a:rPr lang="en-GB" sz="1800" dirty="0"/>
              <a:t> is a common food flavouring used to give both almond and cherry flavours and odours. It occurs naturally in many fruit extracts.</a:t>
            </a:r>
          </a:p>
          <a:p>
            <a:r>
              <a:rPr lang="en-GB" sz="1800" dirty="0"/>
              <a:t>Experiments with a variety of lamps found that the longer benzaldehyde was exposed to light, and the more intense the light, the greater the levels of benzene were formed. The researchers also found the reaction didn’t occur in dark red cherry juice because the colour acts as a light filter. The reaction could therefore be prevented by storing benzaldehyde flavouring in amber-coloured containers.</a:t>
            </a:r>
          </a:p>
        </p:txBody>
      </p:sp>
      <p:sp>
        <p:nvSpPr>
          <p:cNvPr id="6" name="TextBox 5"/>
          <p:cNvSpPr txBox="1"/>
          <p:nvPr/>
        </p:nvSpPr>
        <p:spPr>
          <a:xfrm>
            <a:off x="731520" y="1219862"/>
            <a:ext cx="6989893" cy="307777"/>
          </a:xfrm>
          <a:prstGeom prst="rect">
            <a:avLst/>
          </a:prstGeom>
          <a:noFill/>
        </p:spPr>
        <p:txBody>
          <a:bodyPr wrap="square" rtlCol="0">
            <a:spAutoFit/>
          </a:bodyPr>
          <a:lstStyle/>
          <a:p>
            <a:r>
              <a:rPr lang="en-GB" sz="1400" i="1" dirty="0" smtClean="0">
                <a:solidFill>
                  <a:srgbClr val="004976"/>
                </a:solidFill>
              </a:rPr>
              <a:t>Read the full article at </a:t>
            </a:r>
            <a:r>
              <a:rPr lang="en-GB" sz="1400" b="1" i="1" dirty="0" smtClean="0">
                <a:solidFill>
                  <a:srgbClr val="004976"/>
                </a:solidFill>
              </a:rPr>
              <a:t>rsc.li/2LZMTgV</a:t>
            </a:r>
            <a:endParaRPr lang="en-GB" sz="1400" b="1" i="1" dirty="0">
              <a:solidFill>
                <a:srgbClr val="004976"/>
              </a:solidFill>
            </a:endParaRP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Tree>
    <p:extLst>
      <p:ext uri="{BB962C8B-B14F-4D97-AF65-F5344CB8AC3E}">
        <p14:creationId xmlns:p14="http://schemas.microsoft.com/office/powerpoint/2010/main" val="23953604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2</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18140" y="203931"/>
            <a:ext cx="7886700" cy="1325563"/>
          </a:xfrm>
        </p:spPr>
        <p:txBody>
          <a:bodyPr/>
          <a:lstStyle/>
          <a:p>
            <a:r>
              <a:rPr lang="en-GB" dirty="0"/>
              <a:t>Why benzene forms in soft drinks</a:t>
            </a:r>
          </a:p>
        </p:txBody>
      </p:sp>
      <p:sp>
        <p:nvSpPr>
          <p:cNvPr id="4" name="Content Placeholder 3">
            <a:extLst>
              <a:ext uri="{FF2B5EF4-FFF2-40B4-BE49-F238E27FC236}">
                <a16:creationId xmlns:a16="http://schemas.microsoft.com/office/drawing/2014/main" id="{46D93CE8-DF7B-584A-90B2-D75DC0F3F499}"/>
              </a:ext>
            </a:extLst>
          </p:cNvPr>
          <p:cNvSpPr>
            <a:spLocks noGrp="1"/>
          </p:cNvSpPr>
          <p:nvPr>
            <p:ph sz="quarter" idx="13"/>
          </p:nvPr>
        </p:nvSpPr>
        <p:spPr>
          <a:xfrm>
            <a:off x="552451" y="1659914"/>
            <a:ext cx="5658344" cy="4261155"/>
          </a:xfrm>
        </p:spPr>
        <p:txBody>
          <a:bodyPr>
            <a:normAutofit lnSpcReduction="10000"/>
          </a:bodyPr>
          <a:lstStyle/>
          <a:p>
            <a:r>
              <a:rPr lang="en-GB" sz="1800" dirty="0"/>
              <a:t>Small amounts (</a:t>
            </a:r>
            <a:r>
              <a:rPr lang="en-GB" sz="1800" dirty="0" smtClean="0"/>
              <a:t>4.6 µg/dm</a:t>
            </a:r>
            <a:r>
              <a:rPr lang="en-GB" sz="1800" baseline="30000" dirty="0" smtClean="0"/>
              <a:t>3</a:t>
            </a:r>
            <a:r>
              <a:rPr lang="en-GB" sz="1800" dirty="0"/>
              <a:t>) of toxic benzene (C</a:t>
            </a:r>
            <a:r>
              <a:rPr lang="en-GB" sz="1800" baseline="-25000" dirty="0"/>
              <a:t>6</a:t>
            </a:r>
            <a:r>
              <a:rPr lang="en-GB" sz="1800" dirty="0"/>
              <a:t>H</a:t>
            </a:r>
            <a:r>
              <a:rPr lang="en-GB" sz="1800" baseline="-25000" dirty="0"/>
              <a:t>6</a:t>
            </a:r>
            <a:r>
              <a:rPr lang="en-GB" sz="1800" dirty="0"/>
              <a:t>) were found in some cherry-flavoured </a:t>
            </a:r>
            <a:r>
              <a:rPr lang="en-GB" sz="1800" dirty="0" smtClean="0"/>
              <a:t>soft </a:t>
            </a:r>
            <a:r>
              <a:rPr lang="en-GB" sz="1800" dirty="0"/>
              <a:t>drinks in 2013. New research shows the benzene may have come from a reaction of the benzaldehyde flavouring with light. </a:t>
            </a:r>
            <a:r>
              <a:rPr lang="en-GB" sz="1800" dirty="0" smtClean="0"/>
              <a:t>Benzaldehyde</a:t>
            </a:r>
            <a:r>
              <a:rPr lang="en-GB" sz="1800" dirty="0"/>
              <a:t> is a common food flavouring used to give both almond and cherry flavours and odours. It occurs naturally in many fruit extracts.</a:t>
            </a:r>
          </a:p>
          <a:p>
            <a:r>
              <a:rPr lang="en-GB" sz="1800" dirty="0"/>
              <a:t>Experiments with a variety of lamps found that the longer benzaldehyde was exposed to light, and the more intense the light, the greater the levels of benzene were formed. The researchers also found the reaction didn’t occur in dark red cherry juice because the colour acts as a light filter. The reaction could therefore be prevented by storing benzaldehyde flavouring in amber-coloured containers.</a:t>
            </a:r>
          </a:p>
        </p:txBody>
      </p:sp>
      <p:sp>
        <p:nvSpPr>
          <p:cNvPr id="6" name="TextBox 5"/>
          <p:cNvSpPr txBox="1"/>
          <p:nvPr/>
        </p:nvSpPr>
        <p:spPr>
          <a:xfrm>
            <a:off x="731520" y="1219862"/>
            <a:ext cx="6989893" cy="307777"/>
          </a:xfrm>
          <a:prstGeom prst="rect">
            <a:avLst/>
          </a:prstGeom>
          <a:noFill/>
        </p:spPr>
        <p:txBody>
          <a:bodyPr wrap="square" rtlCol="0">
            <a:spAutoFit/>
          </a:bodyPr>
          <a:lstStyle/>
          <a:p>
            <a:r>
              <a:rPr lang="en-GB" sz="1400" i="1" dirty="0" smtClean="0">
                <a:solidFill>
                  <a:srgbClr val="004976"/>
                </a:solidFill>
              </a:rPr>
              <a:t>Read the full article </a:t>
            </a:r>
            <a:r>
              <a:rPr lang="en-GB" sz="1400" i="1" smtClean="0">
                <a:solidFill>
                  <a:srgbClr val="004976"/>
                </a:solidFill>
              </a:rPr>
              <a:t>at </a:t>
            </a:r>
            <a:r>
              <a:rPr lang="en-GB" sz="1400" b="1" i="1">
                <a:solidFill>
                  <a:srgbClr val="004976"/>
                </a:solidFill>
              </a:rPr>
              <a:t>rsc.li/2LZMTgV</a:t>
            </a:r>
            <a:endParaRPr lang="en-GB" sz="1400" b="1" i="1" dirty="0">
              <a:solidFill>
                <a:srgbClr val="004976"/>
              </a:solidFill>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5" name="TextBox 4"/>
          <p:cNvSpPr txBox="1"/>
          <p:nvPr/>
        </p:nvSpPr>
        <p:spPr>
          <a:xfrm>
            <a:off x="6058642" y="2043177"/>
            <a:ext cx="2954729" cy="2862322"/>
          </a:xfrm>
          <a:prstGeom prst="rect">
            <a:avLst/>
          </a:prstGeom>
          <a:noFill/>
        </p:spPr>
        <p:txBody>
          <a:bodyPr wrap="square" rtlCol="0">
            <a:spAutoFit/>
          </a:bodyPr>
          <a:lstStyle/>
          <a:p>
            <a:pPr marL="342900" indent="-342900">
              <a:buAutoNum type="arabicPeriod"/>
            </a:pPr>
            <a:r>
              <a:rPr lang="en-GB" b="1" dirty="0" smtClean="0">
                <a:solidFill>
                  <a:srgbClr val="54585A"/>
                </a:solidFill>
              </a:rPr>
              <a:t>Explain why </a:t>
            </a:r>
            <a:r>
              <a:rPr lang="en-GB" b="1" dirty="0">
                <a:solidFill>
                  <a:srgbClr val="54585A"/>
                </a:solidFill>
              </a:rPr>
              <a:t>benzene (C</a:t>
            </a:r>
            <a:r>
              <a:rPr lang="en-GB" b="1" baseline="-25000" dirty="0">
                <a:solidFill>
                  <a:srgbClr val="54585A"/>
                </a:solidFill>
              </a:rPr>
              <a:t>6</a:t>
            </a:r>
            <a:r>
              <a:rPr lang="en-GB" b="1" dirty="0">
                <a:solidFill>
                  <a:srgbClr val="54585A"/>
                </a:solidFill>
              </a:rPr>
              <a:t>H</a:t>
            </a:r>
            <a:r>
              <a:rPr lang="en-GB" b="1" baseline="-25000" dirty="0">
                <a:solidFill>
                  <a:srgbClr val="54585A"/>
                </a:solidFill>
              </a:rPr>
              <a:t>6</a:t>
            </a:r>
            <a:r>
              <a:rPr lang="en-GB" b="1" dirty="0">
                <a:solidFill>
                  <a:srgbClr val="54585A"/>
                </a:solidFill>
              </a:rPr>
              <a:t>) </a:t>
            </a:r>
            <a:r>
              <a:rPr lang="en-GB" b="1" dirty="0" smtClean="0">
                <a:solidFill>
                  <a:srgbClr val="54585A"/>
                </a:solidFill>
              </a:rPr>
              <a:t>is a hydrocarbon.</a:t>
            </a:r>
          </a:p>
          <a:p>
            <a:pPr marL="342900" indent="-342900">
              <a:buAutoNum type="arabicPeriod"/>
            </a:pPr>
            <a:r>
              <a:rPr lang="en-GB" b="1" dirty="0" smtClean="0">
                <a:solidFill>
                  <a:srgbClr val="54585A"/>
                </a:solidFill>
              </a:rPr>
              <a:t>Convert 4.6 µg/dm</a:t>
            </a:r>
            <a:r>
              <a:rPr lang="en-GB" b="1" baseline="30000" dirty="0" smtClean="0">
                <a:solidFill>
                  <a:srgbClr val="54585A"/>
                </a:solidFill>
              </a:rPr>
              <a:t>3</a:t>
            </a:r>
            <a:r>
              <a:rPr lang="en-GB" b="1" dirty="0" smtClean="0">
                <a:solidFill>
                  <a:srgbClr val="54585A"/>
                </a:solidFill>
              </a:rPr>
              <a:t> into g/dm</a:t>
            </a:r>
            <a:r>
              <a:rPr lang="en-GB" b="1" baseline="30000" dirty="0" smtClean="0">
                <a:solidFill>
                  <a:srgbClr val="54585A"/>
                </a:solidFill>
              </a:rPr>
              <a:t>3</a:t>
            </a:r>
            <a:r>
              <a:rPr lang="en-GB" b="1" dirty="0" smtClean="0">
                <a:solidFill>
                  <a:srgbClr val="54585A"/>
                </a:solidFill>
              </a:rPr>
              <a:t>. Give your answer in standard form.</a:t>
            </a:r>
          </a:p>
          <a:p>
            <a:pPr marL="342900" indent="-342900">
              <a:buAutoNum type="arabicPeriod"/>
            </a:pPr>
            <a:r>
              <a:rPr lang="en-GB" b="1" dirty="0" smtClean="0">
                <a:solidFill>
                  <a:srgbClr val="54585A"/>
                </a:solidFill>
              </a:rPr>
              <a:t>Look up and </a:t>
            </a:r>
            <a:r>
              <a:rPr lang="en-GB" b="1" dirty="0">
                <a:solidFill>
                  <a:srgbClr val="54585A"/>
                </a:solidFill>
              </a:rPr>
              <a:t>d</a:t>
            </a:r>
            <a:r>
              <a:rPr lang="en-GB" b="1" dirty="0" smtClean="0">
                <a:solidFill>
                  <a:srgbClr val="54585A"/>
                </a:solidFill>
              </a:rPr>
              <a:t>raw the structures of benzene and benzaldehyde.</a:t>
            </a:r>
            <a:endParaRPr lang="en-GB" b="1" dirty="0"/>
          </a:p>
        </p:txBody>
      </p:sp>
    </p:spTree>
    <p:extLst>
      <p:ext uri="{BB962C8B-B14F-4D97-AF65-F5344CB8AC3E}">
        <p14:creationId xmlns:p14="http://schemas.microsoft.com/office/powerpoint/2010/main" val="3350462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1_RSC_Plain_no footer">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W EIC starter slide template.pptx" id="{8C227671-679E-4005-AE38-7E4654D46299}" vid="{3A4C9E2F-8493-4A3B-ACEE-3D5EC76FA45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593B7E4512BB9469461FF4FD5770B2F" ma:contentTypeVersion="2" ma:contentTypeDescription="Create a new document." ma:contentTypeScope="" ma:versionID="5486c3611d7f33a3c06049c215fb4c92">
  <xsd:schema xmlns:xsd="http://www.w3.org/2001/XMLSchema" xmlns:p="http://schemas.microsoft.com/office/2006/metadata/properties" xmlns:ns2="27d643f5-4560-4eff-9f48-d0fe6b2bec2d" targetNamespace="http://schemas.microsoft.com/office/2006/metadata/properties" ma:root="true" ma:fieldsID="7079d9acee7d610bba9b6271d294110d"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enumeration value="RSC Branding"/>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Template xmlns="27d643f5-4560-4eff-9f48-d0fe6b2bec2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CC2B75D-225E-421C-86E0-971E0BD3046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507900DF-3EEF-46A5-94A9-21789EBC7165}">
  <ds:schemaRefs>
    <ds:schemaRef ds:uri="http://purl.org/dc/terms/"/>
    <ds:schemaRef ds:uri="http://schemas.openxmlformats.org/package/2006/metadata/core-properties"/>
    <ds:schemaRef ds:uri="http://purl.org/dc/dcmitype/"/>
    <ds:schemaRef ds:uri="http://schemas.microsoft.com/office/2006/documentManagement/types"/>
    <ds:schemaRef ds:uri="http://purl.org/dc/elements/1.1/"/>
    <ds:schemaRef ds:uri="http://schemas.microsoft.com/office/2006/metadata/properties"/>
    <ds:schemaRef ds:uri="27d643f5-4560-4eff-9f48-d0fe6b2bec2d"/>
    <ds:schemaRef ds:uri="http://www.w3.org/XML/1998/namespace"/>
  </ds:schemaRefs>
</ds:datastoreItem>
</file>

<file path=customXml/itemProps3.xml><?xml version="1.0" encoding="utf-8"?>
<ds:datastoreItem xmlns:ds="http://schemas.openxmlformats.org/officeDocument/2006/customXml" ds:itemID="{7D9B7705-6E4A-433D-914A-8894B6FAEAC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NEW EIC starter slide template (1)</Template>
  <TotalTime>144</TotalTime>
  <Words>420</Words>
  <Application>Microsoft Office PowerPoint</Application>
  <PresentationFormat>On-screen Show (4:3)</PresentationFormat>
  <Paragraphs>22</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1_RSC_Plain_no footer</vt:lpstr>
      <vt:lpstr>Why benzene forms in soft drinks</vt:lpstr>
      <vt:lpstr>Why benzene forms in soft drinks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From Education in Chemistry Why does benzene form in soft drinks? rsc.li/3e1zG2M</dc:title>
  <dc:creator>Neil Goalby</dc:creator>
  <cp:lastModifiedBy>Katherine Hartop</cp:lastModifiedBy>
  <cp:revision>23</cp:revision>
  <dcterms:created xsi:type="dcterms:W3CDTF">2020-04-08T13:50:19Z</dcterms:created>
  <dcterms:modified xsi:type="dcterms:W3CDTF">2020-05-21T15:40:18Z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0x0101003593B7E4512BB9469461FF4FD5770B2F</vt:lpwstr>
  </property>
</Properties>
</file>