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8" r:id="rId4"/>
  </p:sldMasterIdLst>
  <p:notesMasterIdLst>
    <p:notesMasterId r:id="rId7"/>
  </p:notesMasterIdLst>
  <p:sldIdLst>
    <p:sldId id="273" r:id="rId5"/>
    <p:sldId id="274"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82"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585A"/>
    <a:srgbClr val="DA1883"/>
    <a:srgbClr val="FF9E1B"/>
    <a:srgbClr val="E7E6E6"/>
    <a:srgbClr val="0049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94" autoAdjust="0"/>
    <p:restoredTop sz="78955" autoAdjust="0"/>
  </p:normalViewPr>
  <p:slideViewPr>
    <p:cSldViewPr snapToGrid="0" snapToObjects="1">
      <p:cViewPr varScale="1">
        <p:scale>
          <a:sx n="74" d="100"/>
          <a:sy n="74" d="100"/>
        </p:scale>
        <p:origin x="642" y="72"/>
      </p:cViewPr>
      <p:guideLst>
        <p:guide orient="horz" pos="2682"/>
        <p:guide pos="2880"/>
      </p:guideLst>
    </p:cSldViewPr>
  </p:slideViewPr>
  <p:notesTextViewPr>
    <p:cViewPr>
      <p:scale>
        <a:sx n="1" d="1"/>
        <a:sy n="1" d="1"/>
      </p:scale>
      <p:origin x="0" y="-168"/>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notesMaster" Target="notesMasters/notesMaster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154ED3-4554-2847-B655-88FA98F1AC0A}" type="datetimeFigureOut">
              <a:rPr lang="en-GB" smtClean="0"/>
              <a:t>17/03/2022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E44EFE-404B-D849-BE65-BA999C857125}" type="slidenum">
              <a:rPr lang="en-GB" smtClean="0"/>
              <a:t>‹#›</a:t>
            </a:fld>
            <a:endParaRPr lang="en-GB"/>
          </a:p>
        </p:txBody>
      </p:sp>
    </p:spTree>
    <p:extLst>
      <p:ext uri="{BB962C8B-B14F-4D97-AF65-F5344CB8AC3E}">
        <p14:creationId xmlns:p14="http://schemas.microsoft.com/office/powerpoint/2010/main" val="18797301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a:t>
            </a:r>
            <a:r>
              <a:rPr lang="en-GB" baseline="0" dirty="0"/>
              <a:t> slide summarises a recent article </a:t>
            </a:r>
            <a:r>
              <a:rPr lang="en-GB" sz="1200" kern="1200" baseline="0" dirty="0">
                <a:solidFill>
                  <a:schemeClr val="tx1"/>
                </a:solidFill>
                <a:latin typeface="+mn-lt"/>
                <a:ea typeface="+mn-ea"/>
                <a:cs typeface="+mn-cs"/>
              </a:rPr>
              <a:t>published</a:t>
            </a:r>
            <a:r>
              <a:rPr lang="en-GB" baseline="0" dirty="0"/>
              <a:t> by </a:t>
            </a:r>
            <a:r>
              <a:rPr lang="en-GB" i="1" baseline="0" dirty="0"/>
              <a:t>Chemistry World</a:t>
            </a:r>
            <a:r>
              <a:rPr lang="en-GB" baseline="0" dirty="0"/>
              <a:t>. Use this slide as a lesson starter for a lesson (14</a:t>
            </a:r>
            <a:r>
              <a:rPr lang="en-US" dirty="0"/>
              <a:t>–</a:t>
            </a:r>
            <a:r>
              <a:rPr lang="en-GB" baseline="0" dirty="0"/>
              <a:t>16) on treatment of wastewater.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i="1" baseline="0" dirty="0"/>
              <a:t>Image credit: </a:t>
            </a:r>
            <a:r>
              <a:rPr lang="en-GB" b="0" i="1" dirty="0">
                <a:solidFill>
                  <a:srgbClr val="FFFFFF"/>
                </a:solidFill>
                <a:effectLst/>
                <a:latin typeface="Avenir"/>
              </a:rPr>
              <a:t>© Getty Images</a:t>
            </a:r>
            <a:endParaRPr lang="en-GB"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7E44EFE-404B-D849-BE65-BA999C857125}" type="slidenum">
              <a:rPr lang="en-GB" smtClean="0"/>
              <a:t>1</a:t>
            </a:fld>
            <a:endParaRPr lang="en-GB"/>
          </a:p>
        </p:txBody>
      </p:sp>
    </p:spTree>
    <p:extLst>
      <p:ext uri="{BB962C8B-B14F-4D97-AF65-F5344CB8AC3E}">
        <p14:creationId xmlns:p14="http://schemas.microsoft.com/office/powerpoint/2010/main" val="434170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a:t>
            </a:r>
            <a:r>
              <a:rPr lang="en-GB" baseline="0" dirty="0"/>
              <a:t> slide summarises a recent article </a:t>
            </a:r>
            <a:r>
              <a:rPr lang="en-GB" sz="1200" kern="1200" baseline="0" dirty="0">
                <a:solidFill>
                  <a:schemeClr val="tx1"/>
                </a:solidFill>
                <a:latin typeface="+mn-lt"/>
                <a:ea typeface="+mn-ea"/>
                <a:cs typeface="+mn-cs"/>
              </a:rPr>
              <a:t>published</a:t>
            </a:r>
            <a:r>
              <a:rPr lang="en-GB" baseline="0" dirty="0"/>
              <a:t> by </a:t>
            </a:r>
            <a:r>
              <a:rPr lang="en-GB" i="1" baseline="0" dirty="0"/>
              <a:t>Chemistry World</a:t>
            </a:r>
            <a:r>
              <a:rPr lang="en-GB" baseline="0" dirty="0"/>
              <a:t>. Use this slide as a lesson starter for a lesson (14</a:t>
            </a:r>
            <a:r>
              <a:rPr lang="en-US" dirty="0"/>
              <a:t>–</a:t>
            </a:r>
            <a:r>
              <a:rPr lang="en-GB" baseline="0" dirty="0"/>
              <a:t>16) on treatment of wastewater.</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Answers:</a:t>
            </a:r>
          </a:p>
          <a:p>
            <a:pPr marL="228600" indent="-228600">
              <a:buAutoNum type="arabicPeriod"/>
            </a:pPr>
            <a:r>
              <a:rPr lang="en-GB" sz="1200" baseline="0" dirty="0">
                <a:solidFill>
                  <a:schemeClr val="tx1"/>
                </a:solidFill>
                <a:latin typeface="+mn-lt"/>
              </a:rPr>
              <a:t>To ensure a fair test or comparison.</a:t>
            </a:r>
          </a:p>
          <a:p>
            <a:pPr marL="228600" indent="-228600">
              <a:buAutoNum type="arabicPeriod"/>
            </a:pPr>
            <a:r>
              <a:rPr lang="en-GB" sz="1200" baseline="0">
                <a:solidFill>
                  <a:schemeClr val="tx1"/>
                </a:solidFill>
                <a:latin typeface="+mn-lt"/>
              </a:rPr>
              <a:t>Any two of the following: </a:t>
            </a:r>
            <a:r>
              <a:rPr lang="en-GB" sz="1200" baseline="0" dirty="0">
                <a:solidFill>
                  <a:schemeClr val="tx1"/>
                </a:solidFill>
                <a:latin typeface="+mn-lt"/>
              </a:rPr>
              <a:t>organic matter, harmful microbes, harmful chemicals.</a:t>
            </a:r>
          </a:p>
          <a:p>
            <a:pPr marL="228600" indent="-228600">
              <a:buAutoNum type="arabicPeriod" startAt="3"/>
            </a:pPr>
            <a:r>
              <a:rPr lang="en-US" dirty="0"/>
              <a:t>First</a:t>
            </a:r>
            <a:r>
              <a:rPr lang="en-US" baseline="0" dirty="0"/>
              <a:t> </a:t>
            </a:r>
            <a:r>
              <a:rPr lang="en-US" dirty="0"/>
              <a:t>screening and grit removal, then sedimentation to produce sewage sludge and effluent. Sewage sludge treated by anaerobic digestion and effluent treated</a:t>
            </a:r>
            <a:r>
              <a:rPr lang="en-US" baseline="0" dirty="0"/>
              <a:t> by </a:t>
            </a:r>
            <a:r>
              <a:rPr lang="en-US" dirty="0"/>
              <a:t>aerobic biological treatments.</a:t>
            </a:r>
          </a:p>
          <a:p>
            <a:pPr marL="228600" indent="-228600">
              <a:buAutoNum type="arabicPeriod" startAt="3"/>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i="1" baseline="0" dirty="0"/>
              <a:t>Image credit: </a:t>
            </a:r>
            <a:r>
              <a:rPr lang="en-GB" b="0" i="1" dirty="0">
                <a:solidFill>
                  <a:srgbClr val="FFFFFF"/>
                </a:solidFill>
                <a:effectLst/>
                <a:latin typeface="Avenir"/>
              </a:rPr>
              <a:t>© Getty Images</a:t>
            </a:r>
            <a:endParaRPr lang="en-GB" i="1" dirty="0"/>
          </a:p>
          <a:p>
            <a:pPr marL="228600" indent="-228600">
              <a:buAutoNum type="arabicPeriod" startAt="3"/>
            </a:pPr>
            <a:endParaRPr lang="en-US" dirty="0"/>
          </a:p>
        </p:txBody>
      </p:sp>
      <p:sp>
        <p:nvSpPr>
          <p:cNvPr id="4" name="Slide Number Placeholder 3"/>
          <p:cNvSpPr>
            <a:spLocks noGrp="1"/>
          </p:cNvSpPr>
          <p:nvPr>
            <p:ph type="sldNum" sz="quarter" idx="5"/>
          </p:nvPr>
        </p:nvSpPr>
        <p:spPr/>
        <p:txBody>
          <a:bodyPr/>
          <a:lstStyle/>
          <a:p>
            <a:fld id="{47E44EFE-404B-D849-BE65-BA999C857125}" type="slidenum">
              <a:rPr lang="en-GB" smtClean="0"/>
              <a:t>2</a:t>
            </a:fld>
            <a:endParaRPr lang="en-GB"/>
          </a:p>
        </p:txBody>
      </p:sp>
    </p:spTree>
    <p:extLst>
      <p:ext uri="{BB962C8B-B14F-4D97-AF65-F5344CB8AC3E}">
        <p14:creationId xmlns:p14="http://schemas.microsoft.com/office/powerpoint/2010/main" val="2176241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2" name="Title 1">
            <a:extLst>
              <a:ext uri="{FF2B5EF4-FFF2-40B4-BE49-F238E27FC236}">
                <a16:creationId xmlns:a16="http://schemas.microsoft.com/office/drawing/2014/main" id="{56F06E72-FD10-384B-917A-421C42C98846}"/>
              </a:ext>
            </a:extLst>
          </p:cNvPr>
          <p:cNvSpPr>
            <a:spLocks noGrp="1"/>
          </p:cNvSpPr>
          <p:nvPr>
            <p:ph type="title"/>
          </p:nvPr>
        </p:nvSpPr>
        <p:spPr/>
        <p:txBody>
          <a:bodyPr/>
          <a:lstStyle/>
          <a:p>
            <a:r>
              <a:rPr lang="en-US"/>
              <a:t>Click to edit Master title style</a:t>
            </a:r>
            <a:endParaRPr lang="en-GB"/>
          </a:p>
        </p:txBody>
      </p:sp>
      <p:sp>
        <p:nvSpPr>
          <p:cNvPr id="6" name="Content Placeholder 5">
            <a:extLst>
              <a:ext uri="{FF2B5EF4-FFF2-40B4-BE49-F238E27FC236}">
                <a16:creationId xmlns:a16="http://schemas.microsoft.com/office/drawing/2014/main" id="{4D49FB06-ED83-EA45-AEBD-3751AE6255D1}"/>
              </a:ext>
            </a:extLst>
          </p:cNvPr>
          <p:cNvSpPr>
            <a:spLocks noGrp="1"/>
          </p:cNvSpPr>
          <p:nvPr>
            <p:ph sz="quarter" idx="13"/>
          </p:nvPr>
        </p:nvSpPr>
        <p:spPr>
          <a:xfrm>
            <a:off x="628650" y="1825625"/>
            <a:ext cx="7886700" cy="3408363"/>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784208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8" name="Content Placeholder 2">
            <a:extLst>
              <a:ext uri="{FF2B5EF4-FFF2-40B4-BE49-F238E27FC236}">
                <a16:creationId xmlns:a16="http://schemas.microsoft.com/office/drawing/2014/main" id="{7F062252-0813-314C-AFFB-A2A147BBFFB8}"/>
              </a:ext>
            </a:extLst>
          </p:cNvPr>
          <p:cNvSpPr>
            <a:spLocks noGrp="1"/>
          </p:cNvSpPr>
          <p:nvPr>
            <p:ph idx="1"/>
          </p:nvPr>
        </p:nvSpPr>
        <p:spPr>
          <a:xfrm>
            <a:off x="62865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a:extLst>
              <a:ext uri="{FF2B5EF4-FFF2-40B4-BE49-F238E27FC236}">
                <a16:creationId xmlns:a16="http://schemas.microsoft.com/office/drawing/2014/main" id="{8A7A4E21-F83C-754F-841F-835C3F504772}"/>
              </a:ext>
            </a:extLst>
          </p:cNvPr>
          <p:cNvSpPr>
            <a:spLocks noGrp="1"/>
          </p:cNvSpPr>
          <p:nvPr>
            <p:ph type="title"/>
          </p:nvPr>
        </p:nvSpPr>
        <p:spPr>
          <a:xfrm>
            <a:off x="628650" y="365126"/>
            <a:ext cx="7886700" cy="1325563"/>
          </a:xfrm>
        </p:spPr>
        <p:txBody>
          <a:bodyPr/>
          <a:lstStyle/>
          <a:p>
            <a:r>
              <a:rPr lang="en-US"/>
              <a:t>Click to edit Master title style</a:t>
            </a:r>
            <a:endParaRPr lang="en-GB"/>
          </a:p>
        </p:txBody>
      </p:sp>
      <p:sp>
        <p:nvSpPr>
          <p:cNvPr id="10" name="Content Placeholder 2">
            <a:extLst>
              <a:ext uri="{FF2B5EF4-FFF2-40B4-BE49-F238E27FC236}">
                <a16:creationId xmlns:a16="http://schemas.microsoft.com/office/drawing/2014/main" id="{2C8ADCB8-941A-2E48-A25E-6D520F812004}"/>
              </a:ext>
            </a:extLst>
          </p:cNvPr>
          <p:cNvSpPr>
            <a:spLocks noGrp="1"/>
          </p:cNvSpPr>
          <p:nvPr>
            <p:ph idx="13"/>
          </p:nvPr>
        </p:nvSpPr>
        <p:spPr>
          <a:xfrm>
            <a:off x="477658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48288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Two Content_text and pictur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8" name="Content Placeholder 2">
            <a:extLst>
              <a:ext uri="{FF2B5EF4-FFF2-40B4-BE49-F238E27FC236}">
                <a16:creationId xmlns:a16="http://schemas.microsoft.com/office/drawing/2014/main" id="{7F062252-0813-314C-AFFB-A2A147BBFFB8}"/>
              </a:ext>
            </a:extLst>
          </p:cNvPr>
          <p:cNvSpPr>
            <a:spLocks noGrp="1"/>
          </p:cNvSpPr>
          <p:nvPr>
            <p:ph idx="1"/>
          </p:nvPr>
        </p:nvSpPr>
        <p:spPr>
          <a:xfrm>
            <a:off x="62865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a:extLst>
              <a:ext uri="{FF2B5EF4-FFF2-40B4-BE49-F238E27FC236}">
                <a16:creationId xmlns:a16="http://schemas.microsoft.com/office/drawing/2014/main" id="{8A7A4E21-F83C-754F-841F-835C3F504772}"/>
              </a:ext>
            </a:extLst>
          </p:cNvPr>
          <p:cNvSpPr>
            <a:spLocks noGrp="1"/>
          </p:cNvSpPr>
          <p:nvPr>
            <p:ph type="title"/>
          </p:nvPr>
        </p:nvSpPr>
        <p:spPr>
          <a:xfrm>
            <a:off x="628650" y="365126"/>
            <a:ext cx="7886700" cy="1325563"/>
          </a:xfrm>
        </p:spPr>
        <p:txBody>
          <a:bodyPr/>
          <a:lstStyle/>
          <a:p>
            <a:r>
              <a:rPr lang="en-US"/>
              <a:t>Click to edit Master title style</a:t>
            </a:r>
            <a:endParaRPr lang="en-GB"/>
          </a:p>
        </p:txBody>
      </p:sp>
      <p:sp>
        <p:nvSpPr>
          <p:cNvPr id="3" name="Picture Placeholder 2">
            <a:extLst>
              <a:ext uri="{FF2B5EF4-FFF2-40B4-BE49-F238E27FC236}">
                <a16:creationId xmlns:a16="http://schemas.microsoft.com/office/drawing/2014/main" id="{92C4AF84-80AB-C24E-A255-17AE1204EC6D}"/>
              </a:ext>
            </a:extLst>
          </p:cNvPr>
          <p:cNvSpPr>
            <a:spLocks noGrp="1"/>
          </p:cNvSpPr>
          <p:nvPr>
            <p:ph type="pic" sz="quarter" idx="13"/>
          </p:nvPr>
        </p:nvSpPr>
        <p:spPr>
          <a:xfrm>
            <a:off x="4572000" y="1816100"/>
            <a:ext cx="3943350" cy="3644900"/>
          </a:xfrm>
        </p:spPr>
        <p:txBody>
          <a:bodyPr/>
          <a:lstStyle/>
          <a:p>
            <a:r>
              <a:rPr lang="en-US"/>
              <a:t>Click icon to add picture</a:t>
            </a:r>
            <a:endParaRPr lang="en-GB"/>
          </a:p>
        </p:txBody>
      </p:sp>
    </p:spTree>
    <p:extLst>
      <p:ext uri="{BB962C8B-B14F-4D97-AF65-F5344CB8AC3E}">
        <p14:creationId xmlns:p14="http://schemas.microsoft.com/office/powerpoint/2010/main" val="2559002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Two Content Text and tabl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8" name="Content Placeholder 2">
            <a:extLst>
              <a:ext uri="{FF2B5EF4-FFF2-40B4-BE49-F238E27FC236}">
                <a16:creationId xmlns:a16="http://schemas.microsoft.com/office/drawing/2014/main" id="{7F062252-0813-314C-AFFB-A2A147BBFFB8}"/>
              </a:ext>
            </a:extLst>
          </p:cNvPr>
          <p:cNvSpPr>
            <a:spLocks noGrp="1"/>
          </p:cNvSpPr>
          <p:nvPr>
            <p:ph idx="1"/>
          </p:nvPr>
        </p:nvSpPr>
        <p:spPr>
          <a:xfrm>
            <a:off x="62865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a:extLst>
              <a:ext uri="{FF2B5EF4-FFF2-40B4-BE49-F238E27FC236}">
                <a16:creationId xmlns:a16="http://schemas.microsoft.com/office/drawing/2014/main" id="{8A7A4E21-F83C-754F-841F-835C3F504772}"/>
              </a:ext>
            </a:extLst>
          </p:cNvPr>
          <p:cNvSpPr>
            <a:spLocks noGrp="1"/>
          </p:cNvSpPr>
          <p:nvPr>
            <p:ph type="title"/>
          </p:nvPr>
        </p:nvSpPr>
        <p:spPr>
          <a:xfrm>
            <a:off x="628650" y="365126"/>
            <a:ext cx="7886700" cy="1325563"/>
          </a:xfrm>
        </p:spPr>
        <p:txBody>
          <a:bodyPr/>
          <a:lstStyle/>
          <a:p>
            <a:r>
              <a:rPr lang="en-US"/>
              <a:t>Click to edit Master title style</a:t>
            </a:r>
            <a:endParaRPr lang="en-GB"/>
          </a:p>
        </p:txBody>
      </p:sp>
      <p:sp>
        <p:nvSpPr>
          <p:cNvPr id="4" name="Table Placeholder 3">
            <a:extLst>
              <a:ext uri="{FF2B5EF4-FFF2-40B4-BE49-F238E27FC236}">
                <a16:creationId xmlns:a16="http://schemas.microsoft.com/office/drawing/2014/main" id="{2D47F291-18EF-E34E-8DD6-E5E40C8FD305}"/>
              </a:ext>
            </a:extLst>
          </p:cNvPr>
          <p:cNvSpPr>
            <a:spLocks noGrp="1"/>
          </p:cNvSpPr>
          <p:nvPr>
            <p:ph type="tbl" sz="quarter" idx="13"/>
          </p:nvPr>
        </p:nvSpPr>
        <p:spPr>
          <a:xfrm>
            <a:off x="4572000" y="1816100"/>
            <a:ext cx="3943350" cy="3644900"/>
          </a:xfrm>
        </p:spPr>
        <p:txBody>
          <a:bodyPr/>
          <a:lstStyle/>
          <a:p>
            <a:r>
              <a:rPr lang="en-US"/>
              <a:t>Click icon to add table</a:t>
            </a:r>
            <a:endParaRPr lang="en-GB"/>
          </a:p>
        </p:txBody>
      </p:sp>
    </p:spTree>
    <p:extLst>
      <p:ext uri="{BB962C8B-B14F-4D97-AF65-F5344CB8AC3E}">
        <p14:creationId xmlns:p14="http://schemas.microsoft.com/office/powerpoint/2010/main" val="10673735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254110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785941" y="6300000"/>
            <a:ext cx="2057400" cy="365125"/>
          </a:xfrm>
          <a:prstGeom prst="rect">
            <a:avLst/>
          </a:prstGeom>
        </p:spPr>
        <p:txBody>
          <a:bodyPr vert="horz" lIns="91440" tIns="45720" rIns="91440" bIns="45720" rtlCol="0" anchor="ctr"/>
          <a:lstStyle>
            <a:lvl1pPr algn="r">
              <a:defRPr sz="1200">
                <a:solidFill>
                  <a:srgbClr val="004976"/>
                </a:solidFill>
              </a:defRPr>
            </a:lvl1pPr>
          </a:lstStyle>
          <a:p>
            <a:fld id="{D993BE9A-2295-974E-B063-F12D5C0A2200}" type="slidenum">
              <a:rPr lang="en-GB" smtClean="0"/>
              <a:pPr/>
              <a:t>‹#›</a:t>
            </a:fld>
            <a:endParaRPr lang="en-GB" dirty="0"/>
          </a:p>
        </p:txBody>
      </p:sp>
      <p:pic>
        <p:nvPicPr>
          <p:cNvPr id="9" name="Picture 8">
            <a:extLst>
              <a:ext uri="{FF2B5EF4-FFF2-40B4-BE49-F238E27FC236}">
                <a16:creationId xmlns:a16="http://schemas.microsoft.com/office/drawing/2014/main" id="{B6D10051-213D-F54D-BD3C-B61FA29442AB}"/>
              </a:ext>
            </a:extLst>
          </p:cNvPr>
          <p:cNvPicPr>
            <a:picLocks noChangeAspect="1"/>
          </p:cNvPicPr>
          <p:nvPr userDrawn="1"/>
        </p:nvPicPr>
        <p:blipFill>
          <a:blip r:embed="rId6"/>
          <a:stretch>
            <a:fillRect/>
          </a:stretch>
        </p:blipFill>
        <p:spPr>
          <a:xfrm>
            <a:off x="0" y="5720631"/>
            <a:ext cx="2615950" cy="1137369"/>
          </a:xfrm>
          <a:prstGeom prst="rect">
            <a:avLst/>
          </a:prstGeom>
        </p:spPr>
      </p:pic>
      <p:cxnSp>
        <p:nvCxnSpPr>
          <p:cNvPr id="10" name="Straight Connector 9">
            <a:extLst>
              <a:ext uri="{FF2B5EF4-FFF2-40B4-BE49-F238E27FC236}">
                <a16:creationId xmlns:a16="http://schemas.microsoft.com/office/drawing/2014/main" id="{A30C2941-B443-B742-A370-CFF703CA1858}"/>
              </a:ext>
            </a:extLst>
          </p:cNvPr>
          <p:cNvCxnSpPr>
            <a:cxnSpLocks/>
          </p:cNvCxnSpPr>
          <p:nvPr userDrawn="1"/>
        </p:nvCxnSpPr>
        <p:spPr>
          <a:xfrm>
            <a:off x="318000" y="5720598"/>
            <a:ext cx="8525341"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5976898"/>
      </p:ext>
    </p:extLst>
  </p:cSld>
  <p:clrMap bg1="lt1" tx1="dk1" bg2="lt2" tx2="dk2" accent1="accent1" accent2="accent2" accent3="accent3" accent4="accent4" accent5="accent5" accent6="accent6" hlink="hlink" folHlink="folHlink"/>
  <p:sldLayoutIdLst>
    <p:sldLayoutId id="2147483683" r:id="rId1"/>
    <p:sldLayoutId id="2147483729" r:id="rId2"/>
    <p:sldLayoutId id="2147483731" r:id="rId3"/>
    <p:sldLayoutId id="2147483732" r:id="rId4"/>
  </p:sldLayoutIdLst>
  <p:hf hdr="0" ftr="0" dt="0"/>
  <p:txStyles>
    <p:titleStyle>
      <a:lvl1pPr algn="l" defTabSz="914400" rtl="0" eaLnBrk="1" latinLnBrk="0" hangingPunct="1">
        <a:lnSpc>
          <a:spcPct val="90000"/>
        </a:lnSpc>
        <a:spcBef>
          <a:spcPct val="0"/>
        </a:spcBef>
        <a:buNone/>
        <a:defRPr sz="4000" kern="1200">
          <a:solidFill>
            <a:srgbClr val="004976"/>
          </a:solidFill>
          <a:latin typeface="+mj-lt"/>
          <a:ea typeface="+mj-ea"/>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sz="2800" kern="1200">
          <a:solidFill>
            <a:srgbClr val="54585A"/>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4585A"/>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4585A"/>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hyperlink" Target="https://rsc.li/3pVMbF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hyperlink" Target="https://rsc.li/3pVMbF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8BABC9-3627-194B-8675-4E9513869B0C}"/>
              </a:ext>
            </a:extLst>
          </p:cNvPr>
          <p:cNvSpPr>
            <a:spLocks noGrp="1"/>
          </p:cNvSpPr>
          <p:nvPr>
            <p:ph type="sldNum" sz="quarter" idx="12"/>
          </p:nvPr>
        </p:nvSpPr>
        <p:spPr/>
        <p:txBody>
          <a:bodyPr/>
          <a:lstStyle/>
          <a:p>
            <a:fld id="{D993BE9A-2295-974E-B063-F12D5C0A2200}" type="slidenum">
              <a:rPr lang="en-GB" smtClean="0"/>
              <a:t>1</a:t>
            </a:fld>
            <a:endParaRPr lang="en-GB"/>
          </a:p>
        </p:txBody>
      </p:sp>
      <p:sp>
        <p:nvSpPr>
          <p:cNvPr id="3" name="Title 2">
            <a:extLst>
              <a:ext uri="{FF2B5EF4-FFF2-40B4-BE49-F238E27FC236}">
                <a16:creationId xmlns:a16="http://schemas.microsoft.com/office/drawing/2014/main" id="{E1FB8C7A-6F1E-6C4F-84AA-61CCD4C8EAC2}"/>
              </a:ext>
            </a:extLst>
          </p:cNvPr>
          <p:cNvSpPr>
            <a:spLocks noGrp="1"/>
          </p:cNvSpPr>
          <p:nvPr>
            <p:ph type="title"/>
          </p:nvPr>
        </p:nvSpPr>
        <p:spPr>
          <a:xfrm>
            <a:off x="618140" y="203931"/>
            <a:ext cx="7886700" cy="1325563"/>
          </a:xfrm>
        </p:spPr>
        <p:txBody>
          <a:bodyPr>
            <a:normAutofit/>
          </a:bodyPr>
          <a:lstStyle/>
          <a:p>
            <a:r>
              <a:rPr lang="en-GB" sz="3200" dirty="0"/>
              <a:t>Pharmaceuticals in wastewater</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2695" y="5816049"/>
            <a:ext cx="967901" cy="967901"/>
          </a:xfrm>
          <a:prstGeom prst="rect">
            <a:avLst/>
          </a:prstGeom>
        </p:spPr>
      </p:pic>
      <p:sp>
        <p:nvSpPr>
          <p:cNvPr id="7" name="TextBox 11"/>
          <p:cNvSpPr txBox="1"/>
          <p:nvPr/>
        </p:nvSpPr>
        <p:spPr>
          <a:xfrm>
            <a:off x="824748" y="1142115"/>
            <a:ext cx="6989893"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i="1" dirty="0">
                <a:solidFill>
                  <a:srgbClr val="004976"/>
                </a:solidFill>
              </a:rPr>
              <a:t>Read the full article at </a:t>
            </a:r>
            <a:r>
              <a:rPr lang="en-GB" sz="1400" i="1" dirty="0">
                <a:solidFill>
                  <a:srgbClr val="004976"/>
                </a:solidFill>
                <a:hlinkClick r:id="rId4"/>
              </a:rPr>
              <a:t>rsc.li/3pVMbFM  </a:t>
            </a:r>
            <a:endParaRPr lang="en-GB" sz="1400" i="1" dirty="0">
              <a:solidFill>
                <a:srgbClr val="004976"/>
              </a:solidFill>
            </a:endParaRPr>
          </a:p>
        </p:txBody>
      </p:sp>
      <p:sp>
        <p:nvSpPr>
          <p:cNvPr id="10" name="TextBox 9">
            <a:extLst>
              <a:ext uri="{FF2B5EF4-FFF2-40B4-BE49-F238E27FC236}">
                <a16:creationId xmlns:a16="http://schemas.microsoft.com/office/drawing/2014/main" id="{7AC8B1D1-5DFE-4B2C-81C0-23613DBB54D0}"/>
              </a:ext>
            </a:extLst>
          </p:cNvPr>
          <p:cNvSpPr txBox="1"/>
          <p:nvPr/>
        </p:nvSpPr>
        <p:spPr>
          <a:xfrm>
            <a:off x="353923" y="1433163"/>
            <a:ext cx="5390054" cy="1661993"/>
          </a:xfrm>
          <a:prstGeom prst="rect">
            <a:avLst/>
          </a:prstGeom>
          <a:noFill/>
        </p:spPr>
        <p:txBody>
          <a:bodyPr wrap="square">
            <a:spAutoFit/>
          </a:bodyPr>
          <a:lstStyle/>
          <a:p>
            <a:r>
              <a:rPr lang="en-GB" sz="1700" dirty="0">
                <a:solidFill>
                  <a:srgbClr val="54585A"/>
                </a:solidFill>
              </a:rPr>
              <a:t>The global extent of pharmaceutical pollution has been revealed in a new study. Pollution in rivers, resulting from the production, disposal or human use of pharmaceuticals, can influence the sexual development and behaviour of fish. It's thought that this pollution is stoking the rise of antibiotic resistance.</a:t>
            </a:r>
          </a:p>
        </p:txBody>
      </p:sp>
      <p:grpSp>
        <p:nvGrpSpPr>
          <p:cNvPr id="12" name="Group 11">
            <a:extLst>
              <a:ext uri="{FF2B5EF4-FFF2-40B4-BE49-F238E27FC236}">
                <a16:creationId xmlns:a16="http://schemas.microsoft.com/office/drawing/2014/main" id="{AB95D130-CE28-48AC-A115-F1B97E543AD1}"/>
              </a:ext>
            </a:extLst>
          </p:cNvPr>
          <p:cNvGrpSpPr/>
          <p:nvPr/>
        </p:nvGrpSpPr>
        <p:grpSpPr>
          <a:xfrm>
            <a:off x="5860858" y="50592"/>
            <a:ext cx="2975811" cy="3097537"/>
            <a:chOff x="5860858" y="50592"/>
            <a:chExt cx="2975811" cy="3097537"/>
          </a:xfrm>
        </p:grpSpPr>
        <p:pic>
          <p:nvPicPr>
            <p:cNvPr id="6" name="Picture 5">
              <a:extLst>
                <a:ext uri="{FF2B5EF4-FFF2-40B4-BE49-F238E27FC236}">
                  <a16:creationId xmlns:a16="http://schemas.microsoft.com/office/drawing/2014/main" id="{0210D380-D3AB-4C18-86E0-57E686115F17}"/>
                </a:ext>
              </a:extLst>
            </p:cNvPr>
            <p:cNvPicPr>
              <a:picLocks noChangeAspect="1"/>
            </p:cNvPicPr>
            <p:nvPr/>
          </p:nvPicPr>
          <p:blipFill>
            <a:blip r:embed="rId5"/>
            <a:stretch>
              <a:fillRect/>
            </a:stretch>
          </p:blipFill>
          <p:spPr>
            <a:xfrm>
              <a:off x="6779269" y="50592"/>
              <a:ext cx="2057400" cy="3097537"/>
            </a:xfrm>
            <a:prstGeom prst="rect">
              <a:avLst/>
            </a:prstGeom>
          </p:spPr>
        </p:pic>
        <p:sp>
          <p:nvSpPr>
            <p:cNvPr id="11" name="TextBox 10">
              <a:extLst>
                <a:ext uri="{FF2B5EF4-FFF2-40B4-BE49-F238E27FC236}">
                  <a16:creationId xmlns:a16="http://schemas.microsoft.com/office/drawing/2014/main" id="{EDB549D8-19EA-4865-8FFE-4DF4415077A3}"/>
                </a:ext>
              </a:extLst>
            </p:cNvPr>
            <p:cNvSpPr txBox="1"/>
            <p:nvPr/>
          </p:nvSpPr>
          <p:spPr>
            <a:xfrm>
              <a:off x="5860858" y="2494992"/>
              <a:ext cx="935652" cy="600164"/>
            </a:xfrm>
            <a:prstGeom prst="rect">
              <a:avLst/>
            </a:prstGeom>
            <a:noFill/>
          </p:spPr>
          <p:txBody>
            <a:bodyPr wrap="square" rtlCol="0">
              <a:spAutoFit/>
            </a:bodyPr>
            <a:lstStyle/>
            <a:p>
              <a:pPr algn="r"/>
              <a:r>
                <a:rPr lang="en-GB" sz="1100" dirty="0"/>
                <a:t>What’s lurking in our water?</a:t>
              </a:r>
            </a:p>
          </p:txBody>
        </p:sp>
      </p:grpSp>
      <p:sp>
        <p:nvSpPr>
          <p:cNvPr id="14" name="Content Placeholder 3">
            <a:extLst>
              <a:ext uri="{FF2B5EF4-FFF2-40B4-BE49-F238E27FC236}">
                <a16:creationId xmlns:a16="http://schemas.microsoft.com/office/drawing/2014/main" id="{B65A8465-9CB5-4E63-A08C-8792E5979BA1}"/>
              </a:ext>
            </a:extLst>
          </p:cNvPr>
          <p:cNvSpPr txBox="1">
            <a:spLocks/>
          </p:cNvSpPr>
          <p:nvPr/>
        </p:nvSpPr>
        <p:spPr>
          <a:xfrm>
            <a:off x="353923" y="3112491"/>
            <a:ext cx="8368206" cy="209737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rgbClr val="54585A"/>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4585A"/>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4585A"/>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700" dirty="0"/>
              <a:t>Samples were collected at 1052 locations and, in each case, the same techniques were used to detect pharmaceuticals. Very low-income countries had the lowest concentrations of pharmaceuticals, likely due to limited access to medicines. Lower- to middle-income countries had the highest concentrations, attributed to a lack of wastewater infrastructure. Regions with looser regulations on access to medicines, such as easy availability of antibiotics, showed a greater range of contaminants.</a:t>
            </a:r>
          </a:p>
        </p:txBody>
      </p:sp>
    </p:spTree>
    <p:extLst>
      <p:ext uri="{BB962C8B-B14F-4D97-AF65-F5344CB8AC3E}">
        <p14:creationId xmlns:p14="http://schemas.microsoft.com/office/powerpoint/2010/main" val="35599706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8BABC9-3627-194B-8675-4E9513869B0C}"/>
              </a:ext>
            </a:extLst>
          </p:cNvPr>
          <p:cNvSpPr>
            <a:spLocks noGrp="1"/>
          </p:cNvSpPr>
          <p:nvPr>
            <p:ph type="sldNum" sz="quarter" idx="12"/>
          </p:nvPr>
        </p:nvSpPr>
        <p:spPr/>
        <p:txBody>
          <a:bodyPr/>
          <a:lstStyle/>
          <a:p>
            <a:fld id="{D993BE9A-2295-974E-B063-F12D5C0A2200}" type="slidenum">
              <a:rPr lang="en-GB" smtClean="0"/>
              <a:t>2</a:t>
            </a:fld>
            <a:endParaRPr lang="en-GB"/>
          </a:p>
        </p:txBody>
      </p:sp>
      <p:sp>
        <p:nvSpPr>
          <p:cNvPr id="3" name="Title 2">
            <a:extLst>
              <a:ext uri="{FF2B5EF4-FFF2-40B4-BE49-F238E27FC236}">
                <a16:creationId xmlns:a16="http://schemas.microsoft.com/office/drawing/2014/main" id="{E1FB8C7A-6F1E-6C4F-84AA-61CCD4C8EAC2}"/>
              </a:ext>
            </a:extLst>
          </p:cNvPr>
          <p:cNvSpPr>
            <a:spLocks noGrp="1"/>
          </p:cNvSpPr>
          <p:nvPr>
            <p:ph type="title"/>
          </p:nvPr>
        </p:nvSpPr>
        <p:spPr>
          <a:xfrm>
            <a:off x="618140" y="203931"/>
            <a:ext cx="7886700" cy="1325563"/>
          </a:xfrm>
        </p:spPr>
        <p:txBody>
          <a:bodyPr>
            <a:normAutofit/>
          </a:bodyPr>
          <a:lstStyle/>
          <a:p>
            <a:r>
              <a:rPr lang="en-GB" sz="3200" dirty="0"/>
              <a:t>Pharmaceuticals in wastewater</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2695" y="5816049"/>
            <a:ext cx="967901" cy="967901"/>
          </a:xfrm>
          <a:prstGeom prst="rect">
            <a:avLst/>
          </a:prstGeom>
        </p:spPr>
      </p:pic>
      <p:sp>
        <p:nvSpPr>
          <p:cNvPr id="5" name="TextBox 4"/>
          <p:cNvSpPr txBox="1"/>
          <p:nvPr/>
        </p:nvSpPr>
        <p:spPr>
          <a:xfrm>
            <a:off x="628649" y="4752975"/>
            <a:ext cx="8368206" cy="923330"/>
          </a:xfrm>
          <a:prstGeom prst="rect">
            <a:avLst/>
          </a:prstGeom>
          <a:noFill/>
        </p:spPr>
        <p:txBody>
          <a:bodyPr wrap="square" rtlCol="0">
            <a:spAutoFit/>
          </a:bodyPr>
          <a:lstStyle/>
          <a:p>
            <a:pPr marL="342900" indent="-342900">
              <a:buAutoNum type="arabicPeriod"/>
            </a:pPr>
            <a:r>
              <a:rPr lang="en-GB" dirty="0"/>
              <a:t>Why were all samples tested using the same techniques?</a:t>
            </a:r>
          </a:p>
          <a:p>
            <a:pPr marL="342900" indent="-342900">
              <a:buAutoNum type="arabicPeriod"/>
            </a:pPr>
            <a:r>
              <a:rPr lang="en-GB" dirty="0"/>
              <a:t>Name two other types of substance commonly removed from wastewater.</a:t>
            </a:r>
          </a:p>
          <a:p>
            <a:pPr marL="342900" indent="-342900">
              <a:buFontTx/>
              <a:buAutoNum type="arabicPeriod"/>
            </a:pPr>
            <a:r>
              <a:rPr lang="en-GB" dirty="0"/>
              <a:t>Describe how wastewater is treated in the United Kingdom.</a:t>
            </a:r>
          </a:p>
        </p:txBody>
      </p:sp>
      <p:sp>
        <p:nvSpPr>
          <p:cNvPr id="7" name="TextBox 11"/>
          <p:cNvSpPr txBox="1"/>
          <p:nvPr/>
        </p:nvSpPr>
        <p:spPr>
          <a:xfrm>
            <a:off x="824748" y="1142115"/>
            <a:ext cx="6989893"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i="1" dirty="0">
                <a:solidFill>
                  <a:srgbClr val="004976"/>
                </a:solidFill>
              </a:rPr>
              <a:t>Read the full article at </a:t>
            </a:r>
            <a:r>
              <a:rPr lang="en-GB" sz="1400" i="1" dirty="0">
                <a:solidFill>
                  <a:srgbClr val="004976"/>
                </a:solidFill>
                <a:hlinkClick r:id="rId4"/>
              </a:rPr>
              <a:t>rsc.li/3pVMbFM  </a:t>
            </a:r>
            <a:endParaRPr lang="en-GB" sz="1400" i="1" dirty="0">
              <a:solidFill>
                <a:srgbClr val="004976"/>
              </a:solidFill>
            </a:endParaRPr>
          </a:p>
        </p:txBody>
      </p:sp>
      <p:sp>
        <p:nvSpPr>
          <p:cNvPr id="9" name="Content Placeholder 3">
            <a:extLst>
              <a:ext uri="{FF2B5EF4-FFF2-40B4-BE49-F238E27FC236}">
                <a16:creationId xmlns:a16="http://schemas.microsoft.com/office/drawing/2014/main" id="{46D93CE8-DF7B-584A-90B2-D75DC0F3F499}"/>
              </a:ext>
            </a:extLst>
          </p:cNvPr>
          <p:cNvSpPr txBox="1">
            <a:spLocks/>
          </p:cNvSpPr>
          <p:nvPr/>
        </p:nvSpPr>
        <p:spPr>
          <a:xfrm>
            <a:off x="353923" y="3112491"/>
            <a:ext cx="8368206" cy="209737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rgbClr val="54585A"/>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4585A"/>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4585A"/>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700" dirty="0"/>
              <a:t>Samples were collected at 1052 locations and, in each case, the same techniques were used to detect pharmaceuticals. Very low-income countries had the lowest concentrations of pharmaceuticals, likely due to limited access to medicines. Lower- to middle-income countries had the highest concentrations, attributed to a lack of wastewater infrastructure. Regions with looser regulations on access to medicines, such as easy availability of antibiotics, showed a greater range of contaminants.</a:t>
            </a:r>
          </a:p>
        </p:txBody>
      </p:sp>
      <p:grpSp>
        <p:nvGrpSpPr>
          <p:cNvPr id="13" name="Group 12">
            <a:extLst>
              <a:ext uri="{FF2B5EF4-FFF2-40B4-BE49-F238E27FC236}">
                <a16:creationId xmlns:a16="http://schemas.microsoft.com/office/drawing/2014/main" id="{530655B9-126B-4248-919E-FD9B20604647}"/>
              </a:ext>
            </a:extLst>
          </p:cNvPr>
          <p:cNvGrpSpPr/>
          <p:nvPr/>
        </p:nvGrpSpPr>
        <p:grpSpPr>
          <a:xfrm>
            <a:off x="5860858" y="50592"/>
            <a:ext cx="2975811" cy="3097537"/>
            <a:chOff x="5860858" y="50592"/>
            <a:chExt cx="2975811" cy="3097537"/>
          </a:xfrm>
        </p:grpSpPr>
        <p:pic>
          <p:nvPicPr>
            <p:cNvPr id="14" name="Picture 13">
              <a:extLst>
                <a:ext uri="{FF2B5EF4-FFF2-40B4-BE49-F238E27FC236}">
                  <a16:creationId xmlns:a16="http://schemas.microsoft.com/office/drawing/2014/main" id="{60CCC0A9-ED4B-4E1F-92FF-95A98351F872}"/>
                </a:ext>
              </a:extLst>
            </p:cNvPr>
            <p:cNvPicPr>
              <a:picLocks noChangeAspect="1"/>
            </p:cNvPicPr>
            <p:nvPr/>
          </p:nvPicPr>
          <p:blipFill>
            <a:blip r:embed="rId5"/>
            <a:stretch>
              <a:fillRect/>
            </a:stretch>
          </p:blipFill>
          <p:spPr>
            <a:xfrm>
              <a:off x="6779269" y="50592"/>
              <a:ext cx="2057400" cy="3097537"/>
            </a:xfrm>
            <a:prstGeom prst="rect">
              <a:avLst/>
            </a:prstGeom>
          </p:spPr>
        </p:pic>
        <p:sp>
          <p:nvSpPr>
            <p:cNvPr id="15" name="TextBox 14">
              <a:extLst>
                <a:ext uri="{FF2B5EF4-FFF2-40B4-BE49-F238E27FC236}">
                  <a16:creationId xmlns:a16="http://schemas.microsoft.com/office/drawing/2014/main" id="{6AF29ECC-643A-475C-A68D-046FB57F3418}"/>
                </a:ext>
              </a:extLst>
            </p:cNvPr>
            <p:cNvSpPr txBox="1"/>
            <p:nvPr/>
          </p:nvSpPr>
          <p:spPr>
            <a:xfrm>
              <a:off x="5860858" y="2494992"/>
              <a:ext cx="935652" cy="600164"/>
            </a:xfrm>
            <a:prstGeom prst="rect">
              <a:avLst/>
            </a:prstGeom>
            <a:noFill/>
          </p:spPr>
          <p:txBody>
            <a:bodyPr wrap="square" rtlCol="0">
              <a:spAutoFit/>
            </a:bodyPr>
            <a:lstStyle/>
            <a:p>
              <a:pPr algn="r"/>
              <a:r>
                <a:rPr lang="en-GB" sz="1100" dirty="0"/>
                <a:t>What’s lurking in our water?</a:t>
              </a:r>
            </a:p>
          </p:txBody>
        </p:sp>
      </p:grpSp>
      <p:sp>
        <p:nvSpPr>
          <p:cNvPr id="12" name="TextBox 11">
            <a:extLst>
              <a:ext uri="{FF2B5EF4-FFF2-40B4-BE49-F238E27FC236}">
                <a16:creationId xmlns:a16="http://schemas.microsoft.com/office/drawing/2014/main" id="{98E56000-2F9F-459F-9F27-204F2FB72769}"/>
              </a:ext>
            </a:extLst>
          </p:cNvPr>
          <p:cNvSpPr txBox="1"/>
          <p:nvPr/>
        </p:nvSpPr>
        <p:spPr>
          <a:xfrm>
            <a:off x="353923" y="1433163"/>
            <a:ext cx="5390054" cy="1661993"/>
          </a:xfrm>
          <a:prstGeom prst="rect">
            <a:avLst/>
          </a:prstGeom>
          <a:noFill/>
        </p:spPr>
        <p:txBody>
          <a:bodyPr wrap="square">
            <a:spAutoFit/>
          </a:bodyPr>
          <a:lstStyle/>
          <a:p>
            <a:r>
              <a:rPr lang="en-GB" sz="1700" dirty="0">
                <a:solidFill>
                  <a:srgbClr val="54585A"/>
                </a:solidFill>
              </a:rPr>
              <a:t>The global extent of pharmaceutical pollution has been revealed in a new study. Pollution in rivers, resulting from the production, disposal or human use of pharmaceuticals, can influence the sexual development and behaviour of fish. It's thought that this pollution is stoking the rise of antibiotic resistance.</a:t>
            </a:r>
          </a:p>
        </p:txBody>
      </p:sp>
    </p:spTree>
    <p:extLst>
      <p:ext uri="{BB962C8B-B14F-4D97-AF65-F5344CB8AC3E}">
        <p14:creationId xmlns:p14="http://schemas.microsoft.com/office/powerpoint/2010/main" val="1246313494"/>
      </p:ext>
    </p:extLst>
  </p:cSld>
  <p:clrMapOvr>
    <a:masterClrMapping/>
  </p:clrMapOvr>
</p:sld>
</file>

<file path=ppt/theme/theme1.xml><?xml version="1.0" encoding="utf-8"?>
<a:theme xmlns:a="http://schemas.openxmlformats.org/drawingml/2006/main" name="1_RSC_Plain_no footer">
  <a:themeElements>
    <a:clrScheme name="Custom 1">
      <a:dk1>
        <a:srgbClr val="004976"/>
      </a:dk1>
      <a:lt1>
        <a:srgbClr val="FFFFFF"/>
      </a:lt1>
      <a:dk2>
        <a:srgbClr val="004976"/>
      </a:dk2>
      <a:lt2>
        <a:srgbClr val="E7E6E6"/>
      </a:lt2>
      <a:accent1>
        <a:srgbClr val="004976"/>
      </a:accent1>
      <a:accent2>
        <a:srgbClr val="48A9C5"/>
      </a:accent2>
      <a:accent3>
        <a:srgbClr val="EEDC00"/>
      </a:accent3>
      <a:accent4>
        <a:srgbClr val="97D700"/>
      </a:accent4>
      <a:accent5>
        <a:srgbClr val="DA1883"/>
      </a:accent5>
      <a:accent6>
        <a:srgbClr val="991E66"/>
      </a:accent6>
      <a:hlink>
        <a:srgbClr val="FF9E1B"/>
      </a:hlink>
      <a:folHlink>
        <a:srgbClr val="5458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EIC starter slide template.pptx" id="{8C227671-679E-4005-AE38-7E4654D46299}" vid="{3A4C9E2F-8493-4A3B-ACEE-3D5EC76FA45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593B7E4512BB9469461FF4FD5770B2F" ma:contentTypeVersion="2" ma:contentTypeDescription="Create a new document." ma:contentTypeScope="" ma:versionID="5486c3611d7f33a3c06049c215fb4c92">
  <xsd:schema xmlns:xsd="http://www.w3.org/2001/XMLSchema" xmlns:p="http://schemas.microsoft.com/office/2006/metadata/properties" xmlns:ns2="27d643f5-4560-4eff-9f48-d0fe6b2bec2d" targetNamespace="http://schemas.microsoft.com/office/2006/metadata/properties" ma:root="true" ma:fieldsID="7079d9acee7d610bba9b6271d294110d" ns2:_="">
    <xsd:import namespace="27d643f5-4560-4eff-9f48-d0fe6b2bec2d"/>
    <xsd:element name="properties">
      <xsd:complexType>
        <xsd:sequence>
          <xsd:element name="documentManagement">
            <xsd:complexType>
              <xsd:all>
                <xsd:element ref="ns2:Template" minOccurs="0"/>
              </xsd:all>
            </xsd:complexType>
          </xsd:element>
        </xsd:sequence>
      </xsd:complexType>
    </xsd:element>
  </xsd:schema>
  <xsd:schema xmlns:xsd="http://www.w3.org/2001/XMLSchema" xmlns:dms="http://schemas.microsoft.com/office/2006/documentManagement/types" targetNamespace="27d643f5-4560-4eff-9f48-d0fe6b2bec2d" elementFormDefault="qualified">
    <xsd:import namespace="http://schemas.microsoft.com/office/2006/documentManagement/types"/>
    <xsd:element name="Template" ma:index="8" nillable="true" ma:displayName="Template" ma:format="Dropdown" ma:internalName="Template">
      <xsd:simpleType>
        <xsd:restriction base="dms:Choice">
          <xsd:enumeration value="Stationery"/>
          <xsd:enumeration value="Purchase order forms"/>
          <xsd:enumeration value="Powerpoint presentations"/>
          <xsd:enumeration value="Meetings"/>
          <xsd:enumeration value="Legal"/>
          <xsd:enumeration value="RSC Branding"/>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Template xmlns="27d643f5-4560-4eff-9f48-d0fe6b2bec2d"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CC2B75D-225E-421C-86E0-971E0BD304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7d643f5-4560-4eff-9f48-d0fe6b2bec2d"/>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507900DF-3EEF-46A5-94A9-21789EBC7165}">
  <ds:schemaRefs>
    <ds:schemaRef ds:uri="http://schemas.microsoft.com/office/2006/documentManagement/types"/>
    <ds:schemaRef ds:uri="http://schemas.microsoft.com/office/2006/metadata/properties"/>
    <ds:schemaRef ds:uri="27d643f5-4560-4eff-9f48-d0fe6b2bec2d"/>
    <ds:schemaRef ds:uri="http://purl.org/dc/dcmitype/"/>
    <ds:schemaRef ds:uri="http://www.w3.org/XML/1998/namespace"/>
    <ds:schemaRef ds:uri="http://purl.org/dc/elements/1.1/"/>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7D9B7705-6E4A-433D-914A-8894B6FAEAC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NEW EIC starter slide template (1)</Template>
  <TotalTime>1683</TotalTime>
  <Words>463</Words>
  <Application>Microsoft Office PowerPoint</Application>
  <PresentationFormat>On-screen Show (4:3)</PresentationFormat>
  <Paragraphs>28</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Avenir</vt:lpstr>
      <vt:lpstr>Calibri</vt:lpstr>
      <vt:lpstr>1_RSC_Plain_no footer</vt:lpstr>
      <vt:lpstr>Pharmaceuticals in wastewater</vt:lpstr>
      <vt:lpstr>Pharmaceuticals in wastewater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Pharmaceutical pollution in wastewater</dc:title>
  <dc:creator>Neil Goalby</dc:creator>
  <cp:keywords>wastewater; pollution; pharma; pharmaceuticals; antibiotic; antibiotic resistance; pollution</cp:keywords>
  <dc:description>From Education in Chemistry Drug pollution in wastewater https://rsc.li/3pVMbFM</dc:description>
  <cp:lastModifiedBy>Katherine Hartop</cp:lastModifiedBy>
  <cp:revision>173</cp:revision>
  <dcterms:created xsi:type="dcterms:W3CDTF">2020-04-08T13:50:19Z</dcterms:created>
  <dcterms:modified xsi:type="dcterms:W3CDTF">2022-03-17T10:45:00Z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0x0101003593B7E4512BB9469461FF4FD5770B2F</vt:lpwstr>
  </property>
</Properties>
</file>