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0" autoAdjust="0"/>
    <p:restoredTop sz="81374" autoAdjust="0"/>
  </p:normalViewPr>
  <p:slideViewPr>
    <p:cSldViewPr snapToGrid="0" snapToObjects="1">
      <p:cViewPr varScale="1">
        <p:scale>
          <a:sx n="96" d="100"/>
          <a:sy n="96" d="100"/>
        </p:scale>
        <p:origin x="1960" y="52"/>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02/10/2020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Image credit: KDS4444 / CC BY-SA (https://creativecommons.org/licenses/by-sa/4.0)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(14</a:t>
            </a:r>
            <a:r>
              <a:rPr lang="en-GB" sz="1200" dirty="0" smtClean="0"/>
              <a:t>–</a:t>
            </a:r>
            <a:r>
              <a:rPr lang="en-GB" baseline="0" dirty="0" smtClean="0"/>
              <a:t>16) on nanotechnology. </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Image credit: KDS4444 / CC BY-SA (https://creativecommons.org/licenses/by-sa/4.0)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(14</a:t>
            </a:r>
            <a:r>
              <a:rPr lang="en-GB" sz="1200" dirty="0" smtClean="0"/>
              <a:t>–</a:t>
            </a:r>
            <a:r>
              <a:rPr lang="en-GB" baseline="0" dirty="0" smtClean="0"/>
              <a:t>16) on nanotechnology.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a:t>
            </a:r>
          </a:p>
          <a:p>
            <a:pPr marL="228600" indent="-228600">
              <a:buAutoNum type="arabicPeriod"/>
            </a:pPr>
            <a:r>
              <a:rPr lang="en-US" dirty="0" smtClean="0"/>
              <a:t>1 to 100 nm.</a:t>
            </a:r>
          </a:p>
          <a:p>
            <a:pPr marL="228600" indent="-228600">
              <a:buAutoNum type="arabicPeriod"/>
            </a:pPr>
            <a:r>
              <a:rPr lang="en-US" dirty="0" smtClean="0"/>
              <a:t>Many</a:t>
            </a:r>
            <a:r>
              <a:rPr lang="en-US" baseline="0" dirty="0" smtClean="0"/>
              <a:t> uses including: s</a:t>
            </a:r>
            <a:r>
              <a:rPr lang="en-US" dirty="0" smtClean="0"/>
              <a:t>un</a:t>
            </a:r>
            <a:r>
              <a:rPr lang="en-US" baseline="0" dirty="0" smtClean="0"/>
              <a:t> creams, cosmetics, drug delivery, electronics.</a:t>
            </a:r>
          </a:p>
          <a:p>
            <a:pPr marL="228600" indent="-228600">
              <a:buAutoNum type="arabicPeriod"/>
            </a:pPr>
            <a:r>
              <a:rPr lang="en-US" dirty="0" smtClean="0"/>
              <a:t>Potential toxicity or cell damage in the body.</a:t>
            </a:r>
            <a:r>
              <a:rPr lang="en-US" baseline="0" dirty="0" smtClean="0"/>
              <a:t> A</a:t>
            </a:r>
            <a:r>
              <a:rPr lang="en-US" dirty="0" smtClean="0"/>
              <a:t>lso potential environmental</a:t>
            </a:r>
            <a:r>
              <a:rPr lang="en-US" baseline="0" dirty="0" smtClean="0"/>
              <a:t> problems when washed away.</a:t>
            </a:r>
            <a:endParaRPr lang="en-GB" sz="1200" baseline="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4274709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rsc.li/34xyCAX" TargetMode="Externa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rsc.li/34xyCAX" TargetMode="Externa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c/ce/Blausen_0864_ToothDecay.svg/512px-Blausen_0864_ToothDecay.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7253" y="1580701"/>
            <a:ext cx="3243831" cy="259126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a:t>Nanoparticles stop tooth </a:t>
            </a:r>
            <a:r>
              <a:rPr lang="en-GB" dirty="0" smtClean="0"/>
              <a:t>decay</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596887"/>
            <a:ext cx="5427564" cy="3248529"/>
          </a:xfrm>
        </p:spPr>
        <p:txBody>
          <a:bodyPr>
            <a:normAutofit fontScale="85000" lnSpcReduction="10000"/>
          </a:bodyPr>
          <a:lstStyle/>
          <a:p>
            <a:r>
              <a:rPr lang="en-GB" sz="1800" dirty="0"/>
              <a:t>Tooth decay happens as a result of bacteria in the mouth metabolising food sugars to produce acidic by-products. These acids can corrode tooth enamel. During this process the bacteria create a tough biofilm, known as plaque. This film sticks to the enamel and keeps the bacteria in close contact with teeth.</a:t>
            </a:r>
          </a:p>
          <a:p>
            <a:r>
              <a:rPr lang="en-GB" sz="1800" dirty="0"/>
              <a:t>Scientists have shown that cerium oxide nanoparticles can stop the formation of the biofilm on teeth. The presence of the nanoparticles led to a weak biofilm that washed away. However, the nanoparticles do not kill the bacteria. This means the delicate balance within the complex oral microbiome is not disturbed. The possible toxicity of these nanoparticles if ingested must first be thoroughly investigated before they can be used in products.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6"/>
          <p:cNvSpPr txBox="1"/>
          <p:nvPr/>
        </p:nvSpPr>
        <p:spPr>
          <a:xfrm>
            <a:off x="731520" y="1219862"/>
            <a:ext cx="6989893" cy="307777"/>
          </a:xfrm>
          <a:prstGeom prst="rect">
            <a:avLst/>
          </a:prstGeom>
          <a:noFill/>
        </p:spPr>
        <p:txBody>
          <a:bodyPr wrap="square" rtlCol="0">
            <a:spAutoFit/>
          </a:bodyPr>
          <a:lstStyle/>
          <a:p>
            <a:r>
              <a:rPr lang="en-GB" sz="1400" i="1" dirty="0">
                <a:solidFill>
                  <a:srgbClr val="004976"/>
                </a:solidFill>
              </a:rPr>
              <a:t>Read the full article at </a:t>
            </a:r>
            <a:r>
              <a:rPr lang="en-GB" sz="1400" i="1" dirty="0" smtClean="0">
                <a:solidFill>
                  <a:srgbClr val="004976"/>
                </a:solidFill>
                <a:hlinkClick r:id="rId5"/>
              </a:rPr>
              <a:t>rsc.li/34xyCAX</a:t>
            </a:r>
            <a:r>
              <a:rPr lang="en-GB" sz="1400" i="1" dirty="0" smtClean="0">
                <a:solidFill>
                  <a:srgbClr val="004976"/>
                </a:solidFill>
              </a:rPr>
              <a:t>  </a:t>
            </a:r>
            <a:endParaRPr lang="en-GB" sz="1400" i="1" dirty="0">
              <a:solidFill>
                <a:srgbClr val="004976"/>
              </a:solidFill>
            </a:endParaRPr>
          </a:p>
        </p:txBody>
      </p:sp>
      <p:sp>
        <p:nvSpPr>
          <p:cNvPr id="6" name="TextBox 5"/>
          <p:cNvSpPr txBox="1"/>
          <p:nvPr/>
        </p:nvSpPr>
        <p:spPr>
          <a:xfrm>
            <a:off x="6181360" y="4322196"/>
            <a:ext cx="2661981" cy="523220"/>
          </a:xfrm>
          <a:prstGeom prst="rect">
            <a:avLst/>
          </a:prstGeom>
          <a:noFill/>
        </p:spPr>
        <p:txBody>
          <a:bodyPr wrap="square" rtlCol="0">
            <a:spAutoFit/>
          </a:bodyPr>
          <a:lstStyle/>
          <a:p>
            <a:r>
              <a:rPr lang="en-GB" sz="1400" dirty="0" smtClean="0"/>
              <a:t>Cross section of a tooth with decay caused by dental plaque</a:t>
            </a:r>
            <a:endParaRPr lang="en-GB" sz="1400" dirty="0"/>
          </a:p>
        </p:txBody>
      </p:sp>
    </p:spTree>
    <p:extLst>
      <p:ext uri="{BB962C8B-B14F-4D97-AF65-F5344CB8AC3E}">
        <p14:creationId xmlns:p14="http://schemas.microsoft.com/office/powerpoint/2010/main" val="4263793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c/ce/Blausen_0864_ToothDecay.svg/512px-Blausen_0864_ToothDecay.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7253" y="1580701"/>
            <a:ext cx="3243831" cy="259126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a:t>Nanoparticles stop tooth </a:t>
            </a:r>
            <a:r>
              <a:rPr lang="en-GB" dirty="0" smtClean="0"/>
              <a:t>decay</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596887"/>
            <a:ext cx="5427564" cy="3248529"/>
          </a:xfrm>
        </p:spPr>
        <p:txBody>
          <a:bodyPr>
            <a:normAutofit fontScale="85000" lnSpcReduction="10000"/>
          </a:bodyPr>
          <a:lstStyle/>
          <a:p>
            <a:r>
              <a:rPr lang="en-GB" sz="1800" dirty="0"/>
              <a:t>Tooth decay happens as a result of bacteria in the mouth metabolising </a:t>
            </a:r>
            <a:r>
              <a:rPr lang="en-GB" sz="1800" dirty="0" smtClean="0"/>
              <a:t>food sugars to </a:t>
            </a:r>
            <a:r>
              <a:rPr lang="en-GB" sz="1800" dirty="0"/>
              <a:t>produce acidic by-products. These acids can corrode tooth enamel. During this </a:t>
            </a:r>
            <a:r>
              <a:rPr lang="en-GB" sz="1800" dirty="0" smtClean="0"/>
              <a:t>process </a:t>
            </a:r>
            <a:r>
              <a:rPr lang="en-GB" sz="1800" dirty="0"/>
              <a:t>the bacteria create a tough biofilm, known as plaque. </a:t>
            </a:r>
            <a:r>
              <a:rPr lang="en-GB" sz="1800" dirty="0" smtClean="0"/>
              <a:t>This </a:t>
            </a:r>
            <a:r>
              <a:rPr lang="en-GB" sz="1800" dirty="0"/>
              <a:t>film sticks to the enamel and keeps the bacteria in close contact with teeth.</a:t>
            </a:r>
          </a:p>
          <a:p>
            <a:r>
              <a:rPr lang="en-GB" sz="1800" dirty="0"/>
              <a:t>Scientists have shown that cerium oxide nanoparticles can stop the formation of the biofilm on teeth. The presence of the nanoparticles led to a </a:t>
            </a:r>
            <a:r>
              <a:rPr lang="en-GB" sz="1800" dirty="0" smtClean="0"/>
              <a:t>weak </a:t>
            </a:r>
            <a:r>
              <a:rPr lang="en-GB" sz="1800" dirty="0"/>
              <a:t>biofilm that washed away. </a:t>
            </a:r>
            <a:r>
              <a:rPr lang="en-GB" sz="1800" dirty="0" smtClean="0"/>
              <a:t>However, the </a:t>
            </a:r>
            <a:r>
              <a:rPr lang="en-GB" sz="1800" dirty="0"/>
              <a:t>nanoparticles do not kill the </a:t>
            </a:r>
            <a:r>
              <a:rPr lang="en-GB" sz="1800" dirty="0" smtClean="0"/>
              <a:t>bacteria. This </a:t>
            </a:r>
            <a:r>
              <a:rPr lang="en-GB" sz="1800" dirty="0"/>
              <a:t>means the delicate balance within the complex oral microbiome is not disturbed. The possible toxicity of these nanoparticles if ingested must first be thoroughly investigated before they can be used in </a:t>
            </a:r>
            <a:r>
              <a:rPr lang="en-GB" sz="1800" dirty="0" smtClean="0"/>
              <a:t>products</a:t>
            </a:r>
            <a:r>
              <a:rPr lang="en-GB" sz="1800" dirty="0"/>
              <a:t>.</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752975"/>
            <a:ext cx="8214691" cy="923330"/>
          </a:xfrm>
          <a:prstGeom prst="rect">
            <a:avLst/>
          </a:prstGeom>
          <a:noFill/>
        </p:spPr>
        <p:txBody>
          <a:bodyPr wrap="square" rtlCol="0">
            <a:spAutoFit/>
          </a:bodyPr>
          <a:lstStyle/>
          <a:p>
            <a:pPr marL="342900" indent="-342900">
              <a:buAutoNum type="arabicPeriod"/>
            </a:pPr>
            <a:r>
              <a:rPr lang="en-GB" dirty="0" smtClean="0"/>
              <a:t>What is the size of a nanoparticle?</a:t>
            </a:r>
          </a:p>
          <a:p>
            <a:pPr marL="342900" indent="-342900">
              <a:buAutoNum type="arabicPeriod"/>
            </a:pPr>
            <a:r>
              <a:rPr lang="en-GB" dirty="0" smtClean="0"/>
              <a:t>Give another use of nanoparticles.</a:t>
            </a:r>
          </a:p>
          <a:p>
            <a:pPr marL="342900" indent="-342900">
              <a:buAutoNum type="arabicPeriod"/>
            </a:pPr>
            <a:r>
              <a:rPr lang="en-GB" dirty="0" smtClean="0"/>
              <a:t>Describe the risks of using nanoparticles in consumer goods.</a:t>
            </a:r>
          </a:p>
        </p:txBody>
      </p:sp>
      <p:sp>
        <p:nvSpPr>
          <p:cNvPr id="6" name="TextBox 5"/>
          <p:cNvSpPr txBox="1"/>
          <p:nvPr/>
        </p:nvSpPr>
        <p:spPr>
          <a:xfrm>
            <a:off x="6181360" y="4322196"/>
            <a:ext cx="2661981" cy="523220"/>
          </a:xfrm>
          <a:prstGeom prst="rect">
            <a:avLst/>
          </a:prstGeom>
          <a:noFill/>
        </p:spPr>
        <p:txBody>
          <a:bodyPr wrap="square" rtlCol="0">
            <a:spAutoFit/>
          </a:bodyPr>
          <a:lstStyle/>
          <a:p>
            <a:r>
              <a:rPr lang="en-GB" sz="1400" dirty="0" smtClean="0"/>
              <a:t>Cross section of a tooth with decay caused by dental plaque</a:t>
            </a:r>
            <a:endParaRPr lang="en-GB" sz="1400" dirty="0"/>
          </a:p>
        </p:txBody>
      </p:sp>
      <p:sp>
        <p:nvSpPr>
          <p:cNvPr id="10" name="TextBox 9"/>
          <p:cNvSpPr txBox="1"/>
          <p:nvPr/>
        </p:nvSpPr>
        <p:spPr>
          <a:xfrm>
            <a:off x="731520" y="1219862"/>
            <a:ext cx="6989893" cy="307777"/>
          </a:xfrm>
          <a:prstGeom prst="rect">
            <a:avLst/>
          </a:prstGeom>
          <a:noFill/>
        </p:spPr>
        <p:txBody>
          <a:bodyPr wrap="square" rtlCol="0">
            <a:spAutoFit/>
          </a:bodyPr>
          <a:lstStyle/>
          <a:p>
            <a:r>
              <a:rPr lang="en-GB" sz="1400" i="1" dirty="0">
                <a:solidFill>
                  <a:srgbClr val="004976"/>
                </a:solidFill>
              </a:rPr>
              <a:t>Read the full article at </a:t>
            </a:r>
            <a:r>
              <a:rPr lang="en-GB" sz="1400" i="1" dirty="0">
                <a:solidFill>
                  <a:srgbClr val="004976"/>
                </a:solidFill>
                <a:hlinkClick r:id="rId5"/>
              </a:rPr>
              <a:t>rsc.li/34xyCAX</a:t>
            </a:r>
            <a:endParaRPr lang="en-GB" sz="1400" i="1" dirty="0">
              <a:solidFill>
                <a:srgbClr val="004976"/>
              </a:solidFill>
            </a:endParaRPr>
          </a:p>
        </p:txBody>
      </p:sp>
    </p:spTree>
    <p:extLst>
      <p:ext uri="{BB962C8B-B14F-4D97-AF65-F5344CB8AC3E}">
        <p14:creationId xmlns:p14="http://schemas.microsoft.com/office/powerpoint/2010/main" val="2189093464"/>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dcmitype/"/>
    <ds:schemaRef ds:uri="http://schemas.microsoft.com/office/2006/documentManagement/types"/>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484</TotalTime>
  <Words>452</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Nanoparticles stop tooth decay</vt:lpstr>
      <vt:lpstr>Nanoparticles stop tooth decay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stop tooth decay</dc:title>
  <dc:creator>Neil Goalby</dc:creator>
  <dc:description>From Education in Chemistry Disruptive nanoparticles stopping tooth decay rsc.li/34xyCAX</dc:description>
  <cp:lastModifiedBy>Katherine Hartop</cp:lastModifiedBy>
  <cp:revision>54</cp:revision>
  <dcterms:created xsi:type="dcterms:W3CDTF">2020-04-08T13:50:19Z</dcterms:created>
  <dcterms:modified xsi:type="dcterms:W3CDTF">2020-10-02T08:38:43Z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