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88163" cy="10018713"/>
  <p:embeddedFontLst>
    <p:embeddedFont>
      <p:font typeface="Century Gothic" panose="020B0502020202020204" pitchFamily="34"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3" roundtripDataSignature="AMtx7mjtCbQLcvl0tBDq0z2ZTg+MCjlz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23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A9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587" autoAdjust="0"/>
  </p:normalViewPr>
  <p:slideViewPr>
    <p:cSldViewPr snapToGrid="0">
      <p:cViewPr varScale="1">
        <p:scale>
          <a:sx n="67" d="100"/>
          <a:sy n="67" d="100"/>
        </p:scale>
        <p:origin x="119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font" Target="fonts/font1.fntdata"/><Relationship Id="rId23" Type="http://customschemas.google.com/relationships/presentationmetadata" Target="metadata"/><Relationship Id="rId28"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871" cy="502676"/>
          </a:xfrm>
          <a:prstGeom prst="rect">
            <a:avLst/>
          </a:prstGeom>
          <a:noFill/>
          <a:ln>
            <a:noFill/>
          </a:ln>
        </p:spPr>
        <p:txBody>
          <a:bodyPr spcFirstLastPara="1" wrap="square" lIns="96600" tIns="48300" rIns="96600" bIns="48300" anchor="t"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01698" y="0"/>
            <a:ext cx="2984871" cy="502676"/>
          </a:xfrm>
          <a:prstGeom prst="rect">
            <a:avLst/>
          </a:prstGeom>
          <a:noFill/>
          <a:ln>
            <a:noFill/>
          </a:ln>
        </p:spPr>
        <p:txBody>
          <a:bodyPr spcFirstLastPara="1" wrap="square" lIns="96600" tIns="48300" rIns="96600" bIns="48300" anchor="t" anchorCtr="0">
            <a:noAutofit/>
          </a:bodyPr>
          <a:lstStyle>
            <a:lvl1pPr marR="0" lvl="0" algn="r"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516039"/>
            <a:ext cx="2984871" cy="502674"/>
          </a:xfrm>
          <a:prstGeom prst="rect">
            <a:avLst/>
          </a:prstGeom>
          <a:noFill/>
          <a:ln>
            <a:noFill/>
          </a:ln>
        </p:spPr>
        <p:txBody>
          <a:bodyPr spcFirstLastPara="1" wrap="square" lIns="96600" tIns="48300" rIns="96600" bIns="48300" anchor="b" anchorCtr="0">
            <a:noAutofit/>
          </a:bodyPr>
          <a:lstStyle>
            <a:lvl1pPr marR="0" lvl="0"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marR="0" lvl="0" indent="0" algn="r" rtl="0">
              <a:spcBef>
                <a:spcPts val="0"/>
              </a:spcBef>
              <a:spcAft>
                <a:spcPts val="0"/>
              </a:spcAft>
              <a:buNone/>
            </a:pPr>
            <a:fld id="{00000000-1234-1234-1234-123412341234}" type="slidenum">
              <a:rPr lang="en-GB" sz="1300" b="0" i="0" u="none" strike="noStrike" cap="none">
                <a:solidFill>
                  <a:schemeClr val="dk1"/>
                </a:solidFill>
                <a:latin typeface="Calibri"/>
                <a:ea typeface="Calibri"/>
                <a:cs typeface="Calibri"/>
                <a:sym typeface="Calibri"/>
              </a:rPr>
              <a:t>‹#›</a:t>
            </a:fld>
            <a:endParaRPr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936468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8817" y="4821506"/>
            <a:ext cx="5510530" cy="3944868"/>
          </a:xfrm>
          <a:prstGeom prst="rect">
            <a:avLst/>
          </a:prstGeom>
        </p:spPr>
        <p:txBody>
          <a:bodyPr spcFirstLastPara="1" wrap="square" lIns="96600" tIns="48300" rIns="96600" bIns="48300" anchor="t" anchorCtr="0">
            <a:noAutofit/>
          </a:bodyPr>
          <a:lstStyle/>
          <a:p>
            <a:pPr marL="0" lvl="0" indent="0" algn="l" rtl="0">
              <a:spcBef>
                <a:spcPts val="0"/>
              </a:spcBef>
              <a:spcAft>
                <a:spcPts val="0"/>
              </a:spcAft>
              <a:buNone/>
            </a:pPr>
            <a:endParaRPr/>
          </a:p>
        </p:txBody>
      </p:sp>
      <p:sp>
        <p:nvSpPr>
          <p:cNvPr id="108" name="Google Shape;108;p1: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580714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0: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10: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endParaRPr dirty="0"/>
          </a:p>
        </p:txBody>
      </p:sp>
      <p:sp>
        <p:nvSpPr>
          <p:cNvPr id="288" name="Google Shape;288;p10: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10</a:t>
            </a:fld>
            <a:endParaRPr/>
          </a:p>
        </p:txBody>
      </p:sp>
    </p:spTree>
    <p:extLst>
      <p:ext uri="{BB962C8B-B14F-4D97-AF65-F5344CB8AC3E}">
        <p14:creationId xmlns:p14="http://schemas.microsoft.com/office/powerpoint/2010/main" val="1811064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11: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2" name="Google Shape;302;p11: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r>
              <a:rPr lang="en-GB" dirty="0"/>
              <a:t>Diagram redrawn from https://edu.rsc.org/cpd/rates-of-reactions/2000010.article</a:t>
            </a:r>
          </a:p>
        </p:txBody>
      </p:sp>
      <p:sp>
        <p:nvSpPr>
          <p:cNvPr id="303" name="Google Shape;303;p11: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11</a:t>
            </a:fld>
            <a:endParaRPr/>
          </a:p>
        </p:txBody>
      </p:sp>
    </p:spTree>
    <p:extLst>
      <p:ext uri="{BB962C8B-B14F-4D97-AF65-F5344CB8AC3E}">
        <p14:creationId xmlns:p14="http://schemas.microsoft.com/office/powerpoint/2010/main" val="1897690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2: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p12: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endParaRPr dirty="0"/>
          </a:p>
        </p:txBody>
      </p:sp>
      <p:sp>
        <p:nvSpPr>
          <p:cNvPr id="313" name="Google Shape;313;p12: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12</a:t>
            </a:fld>
            <a:endParaRPr/>
          </a:p>
        </p:txBody>
      </p:sp>
    </p:spTree>
    <p:extLst>
      <p:ext uri="{BB962C8B-B14F-4D97-AF65-F5344CB8AC3E}">
        <p14:creationId xmlns:p14="http://schemas.microsoft.com/office/powerpoint/2010/main" val="3942416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txBox="1">
            <a:spLocks noGrp="1"/>
          </p:cNvSpPr>
          <p:nvPr>
            <p:ph type="body" idx="1"/>
          </p:nvPr>
        </p:nvSpPr>
        <p:spPr>
          <a:xfrm>
            <a:off x="688817" y="4821506"/>
            <a:ext cx="5510530" cy="3944868"/>
          </a:xfrm>
          <a:prstGeom prst="rect">
            <a:avLst/>
          </a:prstGeom>
        </p:spPr>
        <p:txBody>
          <a:bodyPr spcFirstLastPara="1" wrap="square" lIns="96600" tIns="48300" rIns="96600" bIns="48300" anchor="t" anchorCtr="0">
            <a:noAutofit/>
          </a:bodyPr>
          <a:lstStyle/>
          <a:p>
            <a:pPr marL="0" lvl="0" indent="0" algn="l" rtl="0">
              <a:spcBef>
                <a:spcPts val="0"/>
              </a:spcBef>
              <a:spcAft>
                <a:spcPts val="0"/>
              </a:spcAft>
              <a:buNone/>
            </a:pPr>
            <a:endParaRPr/>
          </a:p>
        </p:txBody>
      </p:sp>
      <p:sp>
        <p:nvSpPr>
          <p:cNvPr id="115" name="Google Shape;115;p2: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3015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8817" y="4821506"/>
            <a:ext cx="5510530" cy="3944868"/>
          </a:xfrm>
          <a:prstGeom prst="rect">
            <a:avLst/>
          </a:prstGeom>
        </p:spPr>
        <p:txBody>
          <a:bodyPr spcFirstLastPara="1" wrap="square" lIns="96600" tIns="48300" rIns="96600" bIns="48300" anchor="t" anchorCtr="0">
            <a:noAutofit/>
          </a:bodyPr>
          <a:lstStyle/>
          <a:p>
            <a:pPr marL="0" lvl="0" indent="0" algn="l" rtl="0">
              <a:spcBef>
                <a:spcPts val="0"/>
              </a:spcBef>
              <a:spcAft>
                <a:spcPts val="0"/>
              </a:spcAft>
              <a:buNone/>
            </a:pPr>
            <a:endParaRPr dirty="0"/>
          </a:p>
        </p:txBody>
      </p:sp>
      <p:sp>
        <p:nvSpPr>
          <p:cNvPr id="122" name="Google Shape;122;p3: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4879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p4: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endParaRPr/>
          </a:p>
        </p:txBody>
      </p:sp>
      <p:sp>
        <p:nvSpPr>
          <p:cNvPr id="131" name="Google Shape;131;p4: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4</a:t>
            </a:fld>
            <a:endParaRPr/>
          </a:p>
        </p:txBody>
      </p:sp>
    </p:spTree>
    <p:extLst>
      <p:ext uri="{BB962C8B-B14F-4D97-AF65-F5344CB8AC3E}">
        <p14:creationId xmlns:p14="http://schemas.microsoft.com/office/powerpoint/2010/main" val="2219175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5: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5: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endParaRPr/>
          </a:p>
        </p:txBody>
      </p:sp>
      <p:sp>
        <p:nvSpPr>
          <p:cNvPr id="183" name="Google Shape;183;p5: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5</a:t>
            </a:fld>
            <a:endParaRPr/>
          </a:p>
        </p:txBody>
      </p:sp>
    </p:spTree>
    <p:extLst>
      <p:ext uri="{BB962C8B-B14F-4D97-AF65-F5344CB8AC3E}">
        <p14:creationId xmlns:p14="http://schemas.microsoft.com/office/powerpoint/2010/main" val="1147043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6: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6: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a:lnSpc>
                <a:spcPct val="107000"/>
              </a:lnSpc>
              <a:spcAft>
                <a:spcPts val="600"/>
              </a:spcAft>
              <a:buClr>
                <a:srgbClr val="004976"/>
              </a:buClr>
              <a:buSzPts val="1100"/>
              <a:buFont typeface="+mj-lt"/>
              <a:buNone/>
              <a:tabLst>
                <a:tab pos="270510" algn="ctr"/>
                <a:tab pos="540385" algn="ctr"/>
              </a:tabLst>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Answer</a:t>
            </a:r>
          </a:p>
          <a:p>
            <a:pPr marL="0" lvl="0" indent="0" algn="l">
              <a:lnSpc>
                <a:spcPct val="107000"/>
              </a:lnSpc>
              <a:spcAft>
                <a:spcPts val="600"/>
              </a:spcAft>
              <a:buClr>
                <a:srgbClr val="004976"/>
              </a:buClr>
              <a:buSzPts val="1100"/>
              <a:buFont typeface="+mj-lt"/>
              <a:buNone/>
              <a:tabLst>
                <a:tab pos="270510" algn="ctr"/>
                <a:tab pos="540385" algn="ctr"/>
              </a:tabLst>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Ensure learners understand what each diagram represents:</a:t>
            </a:r>
            <a:endParaRPr lang="en-GB" sz="1800" dirty="0">
              <a:effectLst/>
              <a:latin typeface="Century Gothic" panose="020B0502020202020204" pitchFamily="34" charset="0"/>
              <a:ea typeface="Century Gothic" panose="020B0502020202020204" pitchFamily="34" charset="0"/>
              <a:cs typeface="Century Gothic" panose="020B0502020202020204" pitchFamily="34" charset="0"/>
            </a:endParaRPr>
          </a:p>
          <a:p>
            <a:pPr marL="0" lvl="0" indent="0" algn="l">
              <a:lnSpc>
                <a:spcPct val="107000"/>
              </a:lnSpc>
              <a:spcAft>
                <a:spcPts val="600"/>
              </a:spcAft>
              <a:buClr>
                <a:srgbClr val="004976"/>
              </a:buClr>
              <a:buSzPts val="1100"/>
              <a:buFont typeface="Arial" panose="020B0604020202020204" pitchFamily="34" charset="0"/>
              <a:buNone/>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Start by drawing learners’ attention to axes labels.</a:t>
            </a:r>
            <a:endParaRPr lang="en-GB" sz="1800" dirty="0">
              <a:effectLst/>
              <a:latin typeface="Noto Sans Symbols"/>
              <a:ea typeface="Noto Sans Symbols"/>
              <a:cs typeface="Noto Sans Symbols"/>
            </a:endParaRPr>
          </a:p>
          <a:p>
            <a:pPr marL="0" lvl="0" indent="0" algn="l">
              <a:lnSpc>
                <a:spcPct val="107000"/>
              </a:lnSpc>
              <a:spcAft>
                <a:spcPts val="600"/>
              </a:spcAft>
              <a:buClr>
                <a:srgbClr val="004976"/>
              </a:buClr>
              <a:buSzPts val="1100"/>
              <a:buFont typeface="Arial" panose="020B0604020202020204" pitchFamily="34" charset="0"/>
              <a:buNone/>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In the left-hand diagram, the reactants collide in the correct orientation with sufficient energy to react, so the activation energy is achieved, successful collisions occur and products are formed.</a:t>
            </a:r>
            <a:endParaRPr lang="en-GB" sz="1800" dirty="0">
              <a:effectLst/>
              <a:latin typeface="Noto Sans Symbols"/>
              <a:ea typeface="Noto Sans Symbols"/>
              <a:cs typeface="Noto Sans Symbols"/>
            </a:endParaRPr>
          </a:p>
          <a:p>
            <a:pPr marL="0" lvl="0" indent="0" algn="l">
              <a:lnSpc>
                <a:spcPct val="107000"/>
              </a:lnSpc>
              <a:spcAft>
                <a:spcPts val="600"/>
              </a:spcAft>
              <a:buClr>
                <a:srgbClr val="004976"/>
              </a:buClr>
              <a:buSzPts val="1100"/>
              <a:buFont typeface="Arial" panose="020B0604020202020204" pitchFamily="34" charset="0"/>
              <a:buNone/>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In the right hand diagram, the reactants do not have sufficient energy to react, so the activation energy is not achieved, successful collisions do not occur and no products are formed.</a:t>
            </a:r>
            <a:endParaRPr lang="en-GB" sz="1800" dirty="0">
              <a:effectLst/>
              <a:latin typeface="Noto Sans Symbols"/>
              <a:ea typeface="Noto Sans Symbols"/>
              <a:cs typeface="Noto Sans Symbols"/>
            </a:endParaRPr>
          </a:p>
          <a:p>
            <a:pPr marL="0" lvl="0" indent="0" algn="l" rtl="0">
              <a:spcBef>
                <a:spcPts val="0"/>
              </a:spcBef>
              <a:spcAft>
                <a:spcPts val="0"/>
              </a:spcAft>
              <a:buNone/>
            </a:pPr>
            <a:endParaRPr dirty="0"/>
          </a:p>
        </p:txBody>
      </p:sp>
      <p:sp>
        <p:nvSpPr>
          <p:cNvPr id="237" name="Google Shape;237;p6: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6</a:t>
            </a:fld>
            <a:endParaRPr/>
          </a:p>
        </p:txBody>
      </p:sp>
    </p:spTree>
    <p:extLst>
      <p:ext uri="{BB962C8B-B14F-4D97-AF65-F5344CB8AC3E}">
        <p14:creationId xmlns:p14="http://schemas.microsoft.com/office/powerpoint/2010/main" val="3369594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7: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7: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a:lnSpc>
                <a:spcPct val="107000"/>
              </a:lnSpc>
              <a:spcAft>
                <a:spcPts val="600"/>
              </a:spcAft>
              <a:buClr>
                <a:srgbClr val="004976"/>
              </a:buClr>
              <a:buSzPts val="1100"/>
              <a:buFont typeface="+mj-lt"/>
              <a:buNone/>
              <a:tabLst>
                <a:tab pos="270510" algn="ctr"/>
                <a:tab pos="540385" algn="ctr"/>
              </a:tabLst>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Use this slide to stimulate discussion about why the rate of reaction changes throughout the reaction. Within this discussion, remind learners about factors that can change the rate of reaction, including temperature, concentration, surface area, pressure and the addition of a catalyst.</a:t>
            </a:r>
            <a:endParaRPr lang="en-GB" sz="1800" dirty="0">
              <a:effectLst/>
              <a:latin typeface="Century Gothic" panose="020B0502020202020204" pitchFamily="34" charset="0"/>
              <a:ea typeface="Century Gothic" panose="020B0502020202020204" pitchFamily="34" charset="0"/>
              <a:cs typeface="Century Gothic" panose="020B0502020202020204" pitchFamily="34" charset="0"/>
            </a:endParaRPr>
          </a:p>
          <a:p>
            <a:pPr marL="228600">
              <a:lnSpc>
                <a:spcPct val="107000"/>
              </a:lnSpc>
              <a:spcAft>
                <a:spcPts val="800"/>
              </a:spcAft>
            </a:pPr>
            <a:r>
              <a:rPr lang="en-GB" sz="1800" kern="1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To increase the level of challenge, ask learners to calculate and compare the rate of reaction at given points on the graph.</a:t>
            </a:r>
            <a:endParaRPr lang="en-GB" sz="1800" kern="100" dirty="0">
              <a:effectLst/>
              <a:latin typeface="Calibri" panose="020F0502020204030204" pitchFamily="34" charset="0"/>
              <a:ea typeface="Arial" panose="020B0604020202020204" pitchFamily="34" charset="0"/>
              <a:cs typeface="Times New Roman" panose="02020603050405020304" pitchFamily="18" charset="0"/>
            </a:endParaRPr>
          </a:p>
        </p:txBody>
      </p:sp>
      <p:sp>
        <p:nvSpPr>
          <p:cNvPr id="247" name="Google Shape;247;p7: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7</a:t>
            </a:fld>
            <a:endParaRPr/>
          </a:p>
        </p:txBody>
      </p:sp>
    </p:spTree>
    <p:extLst>
      <p:ext uri="{BB962C8B-B14F-4D97-AF65-F5344CB8AC3E}">
        <p14:creationId xmlns:p14="http://schemas.microsoft.com/office/powerpoint/2010/main" val="1616637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8: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8: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0" lvl="0" indent="0" algn="l" rtl="0">
              <a:spcBef>
                <a:spcPts val="0"/>
              </a:spcBef>
              <a:spcAft>
                <a:spcPts val="0"/>
              </a:spcAft>
              <a:buNone/>
            </a:pPr>
            <a:r>
              <a:rPr lang="en-GB" dirty="0"/>
              <a:t>Use this slide to introduce the </a:t>
            </a:r>
            <a:r>
              <a:rPr lang="en-GB" sz="1200" dirty="0"/>
              <a:t>Maxwell–Boltzmann </a:t>
            </a:r>
            <a:r>
              <a:rPr lang="en-GB" dirty="0"/>
              <a:t>distribution.</a:t>
            </a:r>
            <a:endParaRPr dirty="0"/>
          </a:p>
          <a:p>
            <a:pPr marL="0" lvl="0" indent="0" algn="l" rtl="0">
              <a:spcBef>
                <a:spcPts val="0"/>
              </a:spcBef>
              <a:spcAft>
                <a:spcPts val="0"/>
              </a:spcAft>
              <a:buFont typeface="Arial" panose="020B0604020202020204" pitchFamily="34" charset="0"/>
              <a:buNone/>
            </a:pPr>
            <a:r>
              <a:rPr lang="en-GB" dirty="0"/>
              <a:t>Demonstrate the simulation to the class.</a:t>
            </a: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Start with a low simulation speed – link this back to a low temperature. </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Observe the histogram and discuss the colour coding of the particles. </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Then increase the simulation speed – link to a higher temperature.</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Observe how the shape and colours of the histogram have changed.</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Emphasise that the number of particles are the same.</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Stress that we are looking at an energy distribution and not a process graph.</a:t>
            </a:r>
            <a:endParaRPr lang="en-GB" sz="1800" dirty="0">
              <a:effectLst/>
              <a:latin typeface="Noto Sans Symbols"/>
              <a:ea typeface="Noto Sans Symbols"/>
              <a:cs typeface="Noto Sans Symbols"/>
            </a:endParaRP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Ask the following</a:t>
            </a:r>
            <a:r>
              <a:rPr lang="en-GB" baseline="0" dirty="0"/>
              <a:t> formative assessment questions as you demonstrate the simulation.</a:t>
            </a:r>
          </a:p>
          <a:p>
            <a:pPr>
              <a:buFont typeface="Arial" panose="020B0604020202020204" pitchFamily="34" charset="0"/>
              <a:buChar char="•"/>
            </a:pPr>
            <a:r>
              <a:rPr lang="en-GB" sz="1200" b="0" i="0" u="none" strike="noStrike" cap="none" dirty="0">
                <a:solidFill>
                  <a:schemeClr val="dk1"/>
                </a:solidFill>
                <a:effectLst/>
                <a:latin typeface="Calibri"/>
                <a:ea typeface="Calibri"/>
                <a:cs typeface="Calibri"/>
                <a:sym typeface="Calibri"/>
              </a:rPr>
              <a:t>State three observations you make from this simulation about the behaviour of the molecules in the reaction container.</a:t>
            </a:r>
          </a:p>
          <a:p>
            <a:pPr>
              <a:buFont typeface="Arial" panose="020B0604020202020204" pitchFamily="34" charset="0"/>
              <a:buChar char="•"/>
            </a:pPr>
            <a:r>
              <a:rPr lang="en-GB" sz="1200" b="0" i="0" u="none" strike="noStrike" cap="none" dirty="0">
                <a:solidFill>
                  <a:schemeClr val="dk1"/>
                </a:solidFill>
                <a:effectLst/>
                <a:latin typeface="Calibri"/>
                <a:ea typeface="Calibri"/>
                <a:cs typeface="Calibri"/>
                <a:sym typeface="Calibri"/>
              </a:rPr>
              <a:t>What differences do you notice between the low and high temperature?</a:t>
            </a:r>
          </a:p>
          <a:p>
            <a:pPr marL="0" lvl="0" indent="0" algn="l" rtl="0">
              <a:spcBef>
                <a:spcPts val="0"/>
              </a:spcBef>
              <a:spcAft>
                <a:spcPts val="0"/>
              </a:spcAft>
              <a:buNone/>
            </a:pPr>
            <a:endParaRPr lang="en-GB" dirty="0"/>
          </a:p>
          <a:p>
            <a:pPr marL="0" lvl="0" indent="0" algn="l" rtl="0">
              <a:spcBef>
                <a:spcPts val="0"/>
              </a:spcBef>
              <a:spcAft>
                <a:spcPts val="0"/>
              </a:spcAft>
              <a:buNone/>
            </a:pPr>
            <a:endParaRPr dirty="0"/>
          </a:p>
        </p:txBody>
      </p:sp>
      <p:sp>
        <p:nvSpPr>
          <p:cNvPr id="261" name="Google Shape;261;p8: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8</a:t>
            </a:fld>
            <a:endParaRPr/>
          </a:p>
        </p:txBody>
      </p:sp>
    </p:spTree>
    <p:extLst>
      <p:ext uri="{BB962C8B-B14F-4D97-AF65-F5344CB8AC3E}">
        <p14:creationId xmlns:p14="http://schemas.microsoft.com/office/powerpoint/2010/main" val="3353874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9:notes"/>
          <p:cNvSpPr>
            <a:spLocks noGrp="1" noRot="1" noChangeAspect="1"/>
          </p:cNvSpPr>
          <p:nvPr>
            <p:ph type="sldImg" idx="2"/>
          </p:nvPr>
        </p:nvSpPr>
        <p:spPr>
          <a:xfrm>
            <a:off x="439738" y="1252538"/>
            <a:ext cx="60086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9:notes"/>
          <p:cNvSpPr txBox="1">
            <a:spLocks noGrp="1"/>
          </p:cNvSpPr>
          <p:nvPr>
            <p:ph type="body" idx="1"/>
          </p:nvPr>
        </p:nvSpPr>
        <p:spPr>
          <a:xfrm>
            <a:off x="688817" y="4821506"/>
            <a:ext cx="5510530" cy="3944868"/>
          </a:xfrm>
          <a:prstGeom prst="rect">
            <a:avLst/>
          </a:prstGeom>
          <a:noFill/>
          <a:ln>
            <a:noFill/>
          </a:ln>
        </p:spPr>
        <p:txBody>
          <a:bodyPr spcFirstLastPara="1" wrap="square" lIns="96600" tIns="48300" rIns="96600" bIns="48300" anchor="t" anchorCtr="0">
            <a:noAutofit/>
          </a:bodyPr>
          <a:lstStyle/>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The area under the curve represents the total number of particles and so remains constant.</a:t>
            </a:r>
            <a:endParaRPr lang="en-GB" sz="1800" dirty="0">
              <a:effectLst/>
              <a:latin typeface="Noto Sans Symbols"/>
              <a:ea typeface="Noto Sans Symbols"/>
              <a:cs typeface="Noto Sans Symbols"/>
            </a:endParaRPr>
          </a:p>
          <a:p>
            <a:pPr marL="219710" algn="l">
              <a:lnSpc>
                <a:spcPct val="107000"/>
              </a:lnSpc>
              <a:spcAft>
                <a:spcPts val="600"/>
              </a:spcAft>
            </a:pPr>
            <a:endPar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a:p>
            <a:pPr marL="219710" algn="l">
              <a:lnSpc>
                <a:spcPct val="107000"/>
              </a:lnSpc>
              <a:spcAft>
                <a:spcPts val="600"/>
              </a:spcAft>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Going from lower energies to higher energies:</a:t>
            </a:r>
            <a:endParaRPr lang="en-GB" sz="1800" dirty="0">
              <a:effectLst/>
              <a:latin typeface="Arial" panose="020B0604020202020204" pitchFamily="34" charset="0"/>
              <a:ea typeface="Arial" panose="020B0604020202020204" pitchFamily="34" charset="0"/>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Zero particles have zero energy.</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The most probable energy of a particle is shown by the maximum height on the curve.</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The mean energy of the particles present is different from the most probable energy. It is higher.</a:t>
            </a:r>
            <a:endParaRPr lang="en-GB" sz="1800" dirty="0">
              <a:effectLst/>
              <a:latin typeface="Noto Sans Symbols"/>
              <a:ea typeface="Noto Sans Symbols"/>
              <a:cs typeface="Noto Sans Symbols"/>
            </a:endParaRPr>
          </a:p>
          <a:p>
            <a:pPr marL="342900" lvl="0" indent="-342900" algn="l">
              <a:lnSpc>
                <a:spcPct val="107000"/>
              </a:lnSpc>
              <a:spcAft>
                <a:spcPts val="600"/>
              </a:spcAft>
              <a:buClr>
                <a:srgbClr val="004976"/>
              </a:buClr>
              <a:buSzPts val="1100"/>
              <a:buFont typeface="Arial" panose="020B0604020202020204" pitchFamily="34" charset="0"/>
              <a:buChar char="●"/>
            </a:pPr>
            <a:r>
              <a:rPr lang="en-GB" sz="18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rPr>
              <a:t>The position of the activation energy is key. Only the particles with kinetic energy equal to, or greater than, the activation energy have enough energy to react. (Indicated by the area shaded orange on the graph). All the remaining particles (indicated by the area shaded green on the graph) do not have enough kinetic energy to react.</a:t>
            </a:r>
            <a:endParaRPr lang="en-GB" sz="1800" dirty="0">
              <a:effectLst/>
              <a:latin typeface="Noto Sans Symbols"/>
              <a:ea typeface="Noto Sans Symbols"/>
              <a:cs typeface="Noto Sans Symbols"/>
            </a:endParaRPr>
          </a:p>
        </p:txBody>
      </p:sp>
      <p:sp>
        <p:nvSpPr>
          <p:cNvPr id="270" name="Google Shape;270;p9:notes"/>
          <p:cNvSpPr txBox="1">
            <a:spLocks noGrp="1"/>
          </p:cNvSpPr>
          <p:nvPr>
            <p:ph type="sldNum" idx="12"/>
          </p:nvPr>
        </p:nvSpPr>
        <p:spPr>
          <a:xfrm>
            <a:off x="3901698" y="9516039"/>
            <a:ext cx="2984871" cy="502674"/>
          </a:xfrm>
          <a:prstGeom prst="rect">
            <a:avLst/>
          </a:prstGeom>
          <a:noFill/>
          <a:ln>
            <a:noFill/>
          </a:ln>
        </p:spPr>
        <p:txBody>
          <a:bodyPr spcFirstLastPara="1" wrap="square" lIns="96600" tIns="48300" rIns="96600" bIns="48300" anchor="b" anchorCtr="0">
            <a:noAutofit/>
          </a:bodyPr>
          <a:lstStyle/>
          <a:p>
            <a:pPr marL="0" lvl="0" indent="0" algn="r" rtl="0">
              <a:spcBef>
                <a:spcPts val="0"/>
              </a:spcBef>
              <a:spcAft>
                <a:spcPts val="0"/>
              </a:spcAft>
              <a:buNone/>
            </a:pPr>
            <a:fld id="{00000000-1234-1234-1234-123412341234}" type="slidenum">
              <a:rPr lang="en-GB"/>
              <a:t>9</a:t>
            </a:fld>
            <a:endParaRPr/>
          </a:p>
        </p:txBody>
      </p:sp>
    </p:spTree>
    <p:extLst>
      <p:ext uri="{BB962C8B-B14F-4D97-AF65-F5344CB8AC3E}">
        <p14:creationId xmlns:p14="http://schemas.microsoft.com/office/powerpoint/2010/main" val="264471418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3Ck4LAd"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6-18 years Title, double line, content photo">
  <p:cSld name="16-18 years Title, double line, content photo">
    <p:spTree>
      <p:nvGrpSpPr>
        <p:cNvPr id="1" name="Shape 16"/>
        <p:cNvGrpSpPr/>
        <p:nvPr/>
      </p:nvGrpSpPr>
      <p:grpSpPr>
        <a:xfrm>
          <a:off x="0" y="0"/>
          <a:ext cx="0" cy="0"/>
          <a:chOff x="0" y="0"/>
          <a:chExt cx="0" cy="0"/>
        </a:xfrm>
      </p:grpSpPr>
      <p:pic>
        <p:nvPicPr>
          <p:cNvPr id="17" name="Google Shape;17;p14"/>
          <p:cNvPicPr preferRelativeResize="0"/>
          <p:nvPr/>
        </p:nvPicPr>
        <p:blipFill rotWithShape="1">
          <a:blip r:embed="rId2">
            <a:alphaModFix/>
          </a:blip>
          <a:srcRect/>
          <a:stretch/>
        </p:blipFill>
        <p:spPr>
          <a:xfrm>
            <a:off x="0" y="0"/>
            <a:ext cx="12196800" cy="6858000"/>
          </a:xfrm>
          <a:prstGeom prst="rect">
            <a:avLst/>
          </a:prstGeom>
          <a:noFill/>
          <a:ln>
            <a:noFill/>
          </a:ln>
        </p:spPr>
      </p:pic>
      <p:pic>
        <p:nvPicPr>
          <p:cNvPr id="18" name="Google Shape;18;p14"/>
          <p:cNvPicPr preferRelativeResize="0"/>
          <p:nvPr/>
        </p:nvPicPr>
        <p:blipFill rotWithShape="1">
          <a:blip r:embed="rId3">
            <a:alphaModFix/>
          </a:blip>
          <a:srcRect/>
          <a:stretch/>
        </p:blipFill>
        <p:spPr>
          <a:xfrm>
            <a:off x="5339212" y="0"/>
            <a:ext cx="6858000" cy="6858000"/>
          </a:xfrm>
          <a:prstGeom prst="rect">
            <a:avLst/>
          </a:prstGeom>
          <a:noFill/>
          <a:ln>
            <a:noFill/>
          </a:ln>
        </p:spPr>
      </p:pic>
      <p:pic>
        <p:nvPicPr>
          <p:cNvPr id="19" name="Google Shape;19;p14"/>
          <p:cNvPicPr preferRelativeResize="0"/>
          <p:nvPr/>
        </p:nvPicPr>
        <p:blipFill rotWithShape="1">
          <a:blip r:embed="rId4">
            <a:alphaModFix/>
          </a:blip>
          <a:srcRect/>
          <a:stretch/>
        </p:blipFill>
        <p:spPr>
          <a:xfrm>
            <a:off x="0" y="0"/>
            <a:ext cx="7485972" cy="6858000"/>
          </a:xfrm>
          <a:prstGeom prst="rect">
            <a:avLst/>
          </a:prstGeom>
          <a:noFill/>
          <a:ln>
            <a:noFill/>
          </a:ln>
        </p:spPr>
      </p:pic>
      <p:pic>
        <p:nvPicPr>
          <p:cNvPr id="20" name="Google Shape;20;p14"/>
          <p:cNvPicPr preferRelativeResize="0"/>
          <p:nvPr/>
        </p:nvPicPr>
        <p:blipFill rotWithShape="1">
          <a:blip r:embed="rId5">
            <a:alphaModFix/>
          </a:blip>
          <a:srcRect/>
          <a:stretch/>
        </p:blipFill>
        <p:spPr>
          <a:xfrm>
            <a:off x="3633293" y="0"/>
            <a:ext cx="3785480" cy="6858000"/>
          </a:xfrm>
          <a:prstGeom prst="rect">
            <a:avLst/>
          </a:prstGeom>
          <a:noFill/>
          <a:ln>
            <a:noFill/>
          </a:ln>
        </p:spPr>
      </p:pic>
      <p:pic>
        <p:nvPicPr>
          <p:cNvPr id="21" name="Google Shape;21;p14"/>
          <p:cNvPicPr preferRelativeResize="0"/>
          <p:nvPr/>
        </p:nvPicPr>
        <p:blipFill rotWithShape="1">
          <a:blip r:embed="rId6">
            <a:alphaModFix/>
          </a:blip>
          <a:srcRect/>
          <a:stretch/>
        </p:blipFill>
        <p:spPr>
          <a:xfrm>
            <a:off x="4456757" y="-2"/>
            <a:ext cx="3164400" cy="2822303"/>
          </a:xfrm>
          <a:prstGeom prst="rect">
            <a:avLst/>
          </a:prstGeom>
          <a:noFill/>
          <a:ln>
            <a:noFill/>
          </a:ln>
        </p:spPr>
      </p:pic>
      <p:sp>
        <p:nvSpPr>
          <p:cNvPr id="22" name="Google Shape;22;p14"/>
          <p:cNvSpPr txBox="1">
            <a:spLocks noGrp="1"/>
          </p:cNvSpPr>
          <p:nvPr>
            <p:ph type="ctrTitle"/>
          </p:nvPr>
        </p:nvSpPr>
        <p:spPr>
          <a:xfrm>
            <a:off x="540000" y="1238400"/>
            <a:ext cx="5220000" cy="336777"/>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dk1"/>
              </a:buClr>
              <a:buSzPts val="2400"/>
              <a:buFont typeface="Century Gothic"/>
              <a:buNone/>
              <a:defRPr sz="2400" b="1" i="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4"/>
          <p:cNvSpPr txBox="1">
            <a:spLocks noGrp="1"/>
          </p:cNvSpPr>
          <p:nvPr>
            <p:ph type="subTitle" idx="1"/>
          </p:nvPr>
        </p:nvSpPr>
        <p:spPr>
          <a:xfrm>
            <a:off x="540000" y="1980000"/>
            <a:ext cx="5220000" cy="161069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5000"/>
              <a:buNone/>
              <a:defRPr sz="5000" b="1" i="0">
                <a:solidFill>
                  <a:srgbClr val="48A9C5"/>
                </a:solidFill>
                <a:latin typeface="Century Gothic"/>
                <a:ea typeface="Century Gothic"/>
                <a:cs typeface="Century Gothic"/>
                <a:sym typeface="Century Gothic"/>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24" name="Google Shape;24;p14"/>
          <p:cNvPicPr preferRelativeResize="0"/>
          <p:nvPr/>
        </p:nvPicPr>
        <p:blipFill rotWithShape="1">
          <a:blip r:embed="rId7">
            <a:alphaModFix/>
          </a:blip>
          <a:srcRect/>
          <a:stretch/>
        </p:blipFill>
        <p:spPr>
          <a:xfrm>
            <a:off x="540000" y="5640908"/>
            <a:ext cx="2568960" cy="716919"/>
          </a:xfrm>
          <a:prstGeom prst="rect">
            <a:avLst/>
          </a:prstGeom>
          <a:noFill/>
          <a:ln>
            <a:noFill/>
          </a:ln>
        </p:spPr>
      </p:pic>
      <p:pic>
        <p:nvPicPr>
          <p:cNvPr id="25" name="Google Shape;25;p14"/>
          <p:cNvPicPr preferRelativeResize="0"/>
          <p:nvPr/>
        </p:nvPicPr>
        <p:blipFill rotWithShape="1">
          <a:blip r:embed="rId8">
            <a:alphaModFix/>
          </a:blip>
          <a:srcRect/>
          <a:stretch/>
        </p:blipFill>
        <p:spPr>
          <a:xfrm>
            <a:off x="3648960" y="5816600"/>
            <a:ext cx="1754412" cy="417717"/>
          </a:xfrm>
          <a:prstGeom prst="rect">
            <a:avLst/>
          </a:prstGeom>
          <a:noFill/>
          <a:ln>
            <a:noFill/>
          </a:ln>
        </p:spPr>
      </p:pic>
      <p:sp>
        <p:nvSpPr>
          <p:cNvPr id="26" name="Google Shape;26;p14"/>
          <p:cNvSpPr txBox="1"/>
          <p:nvPr/>
        </p:nvSpPr>
        <p:spPr>
          <a:xfrm>
            <a:off x="8301229" y="5850000"/>
            <a:ext cx="3308772" cy="336777"/>
          </a:xfrm>
          <a:prstGeom prst="rect">
            <a:avLst/>
          </a:prstGeom>
          <a:noFill/>
          <a:ln>
            <a:noFill/>
          </a:ln>
        </p:spPr>
        <p:txBody>
          <a:bodyPr spcFirstLastPara="1" wrap="square" lIns="0" tIns="0" rIns="0" bIns="0" anchor="b" anchorCtr="0">
            <a:noAutofit/>
          </a:bodyPr>
          <a:lstStyle/>
          <a:p>
            <a:pPr marL="0" marR="0" lvl="0" indent="0" algn="r" rtl="0">
              <a:lnSpc>
                <a:spcPct val="90000"/>
              </a:lnSpc>
              <a:spcBef>
                <a:spcPts val="0"/>
              </a:spcBef>
              <a:spcAft>
                <a:spcPts val="0"/>
              </a:spcAft>
              <a:buClr>
                <a:schemeClr val="lt1"/>
              </a:buClr>
              <a:buSzPts val="1600"/>
              <a:buFont typeface="Century Gothic"/>
              <a:buNone/>
            </a:pPr>
            <a:r>
              <a:rPr lang="en-GB" sz="1800" b="1" u="sng" dirty="0">
                <a:solidFill>
                  <a:schemeClr val="bg1"/>
                </a:solidFill>
                <a:effectLst/>
                <a:latin typeface="Century Gothic" panose="020B0502020202020204" pitchFamily="34" charset="0"/>
                <a:hlinkClick r:id="rId9">
                  <a:extLst>
                    <a:ext uri="{A12FA001-AC4F-418D-AE19-62706E023703}">
                      <ahyp:hlinkClr xmlns:ahyp="http://schemas.microsoft.com/office/drawing/2018/hyperlinkcolor" val="tx"/>
                    </a:ext>
                  </a:extLst>
                </a:hlinkClick>
              </a:rPr>
              <a:t>From: rsc.li/3Ck4LAd</a:t>
            </a:r>
            <a:endParaRPr sz="1800" b="1" i="0" u="sng" strike="noStrike" cap="none" dirty="0">
              <a:solidFill>
                <a:schemeClr val="bg1"/>
              </a:solidFill>
              <a:latin typeface="Century Gothic" panose="020B0502020202020204" pitchFamily="34" charset="0"/>
              <a:ea typeface="Century Gothic"/>
              <a:cs typeface="Century Gothic"/>
              <a:sym typeface="Century Gothic"/>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6-18 years Content – single column/smaller text">
  <p:cSld name="16-18 years Content – single column/smaller text">
    <p:spTree>
      <p:nvGrpSpPr>
        <p:cNvPr id="1" name="Shape 93"/>
        <p:cNvGrpSpPr/>
        <p:nvPr/>
      </p:nvGrpSpPr>
      <p:grpSpPr>
        <a:xfrm>
          <a:off x="0" y="0"/>
          <a:ext cx="0" cy="0"/>
          <a:chOff x="0" y="0"/>
          <a:chExt cx="0" cy="0"/>
        </a:xfrm>
      </p:grpSpPr>
      <p:pic>
        <p:nvPicPr>
          <p:cNvPr id="94" name="Google Shape;94;p23"/>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95" name="Google Shape;95;p23"/>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23"/>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7" name="Google Shape;97;p23"/>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98" name="Google Shape;98;p23"/>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99" name="Google Shape;99;p23"/>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1800"/>
              <a:buFont typeface="Century Gothic"/>
              <a:buNone/>
              <a:defRPr sz="18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16-18 years Content – single column/smaller text">
  <p:cSld name="1_16-18 years Content – single column/smaller text">
    <p:spTree>
      <p:nvGrpSpPr>
        <p:cNvPr id="1" name="Shape 100"/>
        <p:cNvGrpSpPr/>
        <p:nvPr/>
      </p:nvGrpSpPr>
      <p:grpSpPr>
        <a:xfrm>
          <a:off x="0" y="0"/>
          <a:ext cx="0" cy="0"/>
          <a:chOff x="0" y="0"/>
          <a:chExt cx="0" cy="0"/>
        </a:xfrm>
      </p:grpSpPr>
      <p:pic>
        <p:nvPicPr>
          <p:cNvPr id="101" name="Google Shape;101;p24"/>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102" name="Google Shape;102;p24"/>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3" name="Google Shape;103;p24"/>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104" name="Google Shape;104;p24"/>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105" name="Google Shape;105;p24"/>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1800"/>
              <a:buFont typeface="Century Gothic"/>
              <a:buNone/>
              <a:defRPr sz="18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6-18 years Content - single column/bulleted list">
  <p:cSld name="16-18 years Content - single column/bulleted list">
    <p:spTree>
      <p:nvGrpSpPr>
        <p:cNvPr id="1" name="Shape 27"/>
        <p:cNvGrpSpPr/>
        <p:nvPr/>
      </p:nvGrpSpPr>
      <p:grpSpPr>
        <a:xfrm>
          <a:off x="0" y="0"/>
          <a:ext cx="0" cy="0"/>
          <a:chOff x="0" y="0"/>
          <a:chExt cx="0" cy="0"/>
        </a:xfrm>
      </p:grpSpPr>
      <p:pic>
        <p:nvPicPr>
          <p:cNvPr id="28" name="Google Shape;28;p15"/>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29" name="Google Shape;29;p15"/>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15"/>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1" name="Google Shape;31;p15"/>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32" name="Google Shape;32;p15"/>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33" name="Google Shape;33;p15"/>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lvl1pPr marL="457200" lvl="0" indent="-403225" algn="l">
              <a:lnSpc>
                <a:spcPct val="100000"/>
              </a:lnSpc>
              <a:spcBef>
                <a:spcPts val="0"/>
              </a:spcBef>
              <a:spcAft>
                <a:spcPts val="0"/>
              </a:spcAft>
              <a:buClr>
                <a:srgbClr val="48A9C5"/>
              </a:buClr>
              <a:buSzPts val="2750"/>
              <a:buFont typeface="Arial"/>
              <a:buChar char="•"/>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6-18 years Content - single column/numbered list">
  <p:cSld name="16-18 years Content - single column/numbered list">
    <p:spTree>
      <p:nvGrpSpPr>
        <p:cNvPr id="1" name="Shape 34"/>
        <p:cNvGrpSpPr/>
        <p:nvPr/>
      </p:nvGrpSpPr>
      <p:grpSpPr>
        <a:xfrm>
          <a:off x="0" y="0"/>
          <a:ext cx="0" cy="0"/>
          <a:chOff x="0" y="0"/>
          <a:chExt cx="0" cy="0"/>
        </a:xfrm>
      </p:grpSpPr>
      <p:pic>
        <p:nvPicPr>
          <p:cNvPr id="35" name="Google Shape;35;p16"/>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36" name="Google Shape;36;p16"/>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6"/>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8" name="Google Shape;38;p16"/>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39" name="Google Shape;39;p16"/>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40" name="Google Shape;40;p16"/>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lvl1pPr marL="457200" lvl="0" indent="-368300" algn="l">
              <a:lnSpc>
                <a:spcPct val="100000"/>
              </a:lnSpc>
              <a:spcBef>
                <a:spcPts val="0"/>
              </a:spcBef>
              <a:spcAft>
                <a:spcPts val="0"/>
              </a:spcAft>
              <a:buClr>
                <a:srgbClr val="48A9C5"/>
              </a:buClr>
              <a:buSzPts val="2200"/>
              <a:buFont typeface="Calibri"/>
              <a:buAutoNum type="arabicPeriod"/>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6-18 years Content - two columns/normal text">
  <p:cSld name="16-18 years Content - two columns/normal text">
    <p:spTree>
      <p:nvGrpSpPr>
        <p:cNvPr id="1" name="Shape 41"/>
        <p:cNvGrpSpPr/>
        <p:nvPr/>
      </p:nvGrpSpPr>
      <p:grpSpPr>
        <a:xfrm>
          <a:off x="0" y="0"/>
          <a:ext cx="0" cy="0"/>
          <a:chOff x="0" y="0"/>
          <a:chExt cx="0" cy="0"/>
        </a:xfrm>
      </p:grpSpPr>
      <p:pic>
        <p:nvPicPr>
          <p:cNvPr id="42" name="Google Shape;42;p17"/>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43" name="Google Shape;43;p17"/>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4" name="Google Shape;44;p17"/>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45" name="Google Shape;45;p17"/>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46" name="Google Shape;46;p17"/>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7"/>
          <p:cNvSpPr txBox="1">
            <a:spLocks noGrp="1"/>
          </p:cNvSpPr>
          <p:nvPr>
            <p:ph type="body" idx="1"/>
          </p:nvPr>
        </p:nvSpPr>
        <p:spPr>
          <a:xfrm>
            <a:off x="540000" y="1260000"/>
            <a:ext cx="477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2200"/>
              <a:buFont typeface="Century Gothic"/>
              <a:buNone/>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7"/>
          <p:cNvSpPr txBox="1">
            <a:spLocks noGrp="1"/>
          </p:cNvSpPr>
          <p:nvPr>
            <p:ph type="body" idx="2"/>
          </p:nvPr>
        </p:nvSpPr>
        <p:spPr>
          <a:xfrm>
            <a:off x="5850000" y="1260000"/>
            <a:ext cx="477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2200"/>
              <a:buFont typeface="Century Gothic"/>
              <a:buNone/>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6-18 years Content plus image - single column/normal text">
  <p:cSld name="16-18 years Content plus image - single column/normal text">
    <p:spTree>
      <p:nvGrpSpPr>
        <p:cNvPr id="1" name="Shape 49"/>
        <p:cNvGrpSpPr/>
        <p:nvPr/>
      </p:nvGrpSpPr>
      <p:grpSpPr>
        <a:xfrm>
          <a:off x="0" y="0"/>
          <a:ext cx="0" cy="0"/>
          <a:chOff x="0" y="0"/>
          <a:chExt cx="0" cy="0"/>
        </a:xfrm>
      </p:grpSpPr>
      <p:pic>
        <p:nvPicPr>
          <p:cNvPr id="50" name="Google Shape;50;p18"/>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51" name="Google Shape;51;p18"/>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52" name="Google Shape;52;p18"/>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53" name="Google Shape;53;p18"/>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54" name="Google Shape;54;p18"/>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8"/>
          <p:cNvSpPr txBox="1">
            <a:spLocks noGrp="1"/>
          </p:cNvSpPr>
          <p:nvPr>
            <p:ph type="body" idx="1"/>
          </p:nvPr>
        </p:nvSpPr>
        <p:spPr>
          <a:xfrm>
            <a:off x="540000" y="1260000"/>
            <a:ext cx="567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2200"/>
              <a:buFont typeface="Century Gothic"/>
              <a:buNone/>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18"/>
          <p:cNvSpPr txBox="1">
            <a:spLocks noGrp="1"/>
          </p:cNvSpPr>
          <p:nvPr>
            <p:ph type="body" idx="2"/>
          </p:nvPr>
        </p:nvSpPr>
        <p:spPr>
          <a:xfrm>
            <a:off x="6593800" y="1260000"/>
            <a:ext cx="4023400" cy="5040000"/>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dk1"/>
              </a:buClr>
              <a:buSzPts val="1200"/>
              <a:buFont typeface="Century Gothic"/>
              <a:buNone/>
              <a:defRPr sz="1200" b="1"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6-18 years Title, single line, generic photo">
  <p:cSld name="16-18 years Title, single line, generic photo">
    <p:spTree>
      <p:nvGrpSpPr>
        <p:cNvPr id="1" name="Shape 57"/>
        <p:cNvGrpSpPr/>
        <p:nvPr/>
      </p:nvGrpSpPr>
      <p:grpSpPr>
        <a:xfrm>
          <a:off x="0" y="0"/>
          <a:ext cx="0" cy="0"/>
          <a:chOff x="0" y="0"/>
          <a:chExt cx="0" cy="0"/>
        </a:xfrm>
      </p:grpSpPr>
      <p:pic>
        <p:nvPicPr>
          <p:cNvPr id="58" name="Google Shape;58;p19"/>
          <p:cNvPicPr preferRelativeResize="0"/>
          <p:nvPr/>
        </p:nvPicPr>
        <p:blipFill rotWithShape="1">
          <a:blip r:embed="rId2">
            <a:alphaModFix/>
          </a:blip>
          <a:srcRect/>
          <a:stretch/>
        </p:blipFill>
        <p:spPr>
          <a:xfrm>
            <a:off x="0" y="0"/>
            <a:ext cx="12196800" cy="6858000"/>
          </a:xfrm>
          <a:prstGeom prst="rect">
            <a:avLst/>
          </a:prstGeom>
          <a:noFill/>
          <a:ln>
            <a:noFill/>
          </a:ln>
        </p:spPr>
      </p:pic>
      <p:pic>
        <p:nvPicPr>
          <p:cNvPr id="59" name="Google Shape;59;p19"/>
          <p:cNvPicPr preferRelativeResize="0"/>
          <p:nvPr/>
        </p:nvPicPr>
        <p:blipFill rotWithShape="1">
          <a:blip r:embed="rId3">
            <a:alphaModFix/>
          </a:blip>
          <a:srcRect/>
          <a:stretch/>
        </p:blipFill>
        <p:spPr>
          <a:xfrm>
            <a:off x="5339212" y="0"/>
            <a:ext cx="6858000" cy="6858000"/>
          </a:xfrm>
          <a:prstGeom prst="rect">
            <a:avLst/>
          </a:prstGeom>
          <a:noFill/>
          <a:ln>
            <a:noFill/>
          </a:ln>
        </p:spPr>
      </p:pic>
      <p:pic>
        <p:nvPicPr>
          <p:cNvPr id="60" name="Google Shape;60;p19"/>
          <p:cNvPicPr preferRelativeResize="0"/>
          <p:nvPr/>
        </p:nvPicPr>
        <p:blipFill rotWithShape="1">
          <a:blip r:embed="rId4">
            <a:alphaModFix/>
          </a:blip>
          <a:srcRect/>
          <a:stretch/>
        </p:blipFill>
        <p:spPr>
          <a:xfrm>
            <a:off x="0" y="0"/>
            <a:ext cx="7485972" cy="6858000"/>
          </a:xfrm>
          <a:prstGeom prst="rect">
            <a:avLst/>
          </a:prstGeom>
          <a:noFill/>
          <a:ln>
            <a:noFill/>
          </a:ln>
        </p:spPr>
      </p:pic>
      <p:pic>
        <p:nvPicPr>
          <p:cNvPr id="61" name="Google Shape;61;p19"/>
          <p:cNvPicPr preferRelativeResize="0"/>
          <p:nvPr/>
        </p:nvPicPr>
        <p:blipFill rotWithShape="1">
          <a:blip r:embed="rId5">
            <a:alphaModFix/>
          </a:blip>
          <a:srcRect/>
          <a:stretch/>
        </p:blipFill>
        <p:spPr>
          <a:xfrm>
            <a:off x="3633293" y="0"/>
            <a:ext cx="3785480" cy="6858000"/>
          </a:xfrm>
          <a:prstGeom prst="rect">
            <a:avLst/>
          </a:prstGeom>
          <a:noFill/>
          <a:ln>
            <a:noFill/>
          </a:ln>
        </p:spPr>
      </p:pic>
      <p:pic>
        <p:nvPicPr>
          <p:cNvPr id="62" name="Google Shape;62;p19"/>
          <p:cNvPicPr preferRelativeResize="0"/>
          <p:nvPr/>
        </p:nvPicPr>
        <p:blipFill rotWithShape="1">
          <a:blip r:embed="rId6">
            <a:alphaModFix/>
          </a:blip>
          <a:srcRect/>
          <a:stretch/>
        </p:blipFill>
        <p:spPr>
          <a:xfrm>
            <a:off x="4456757" y="-2"/>
            <a:ext cx="3164400" cy="2822303"/>
          </a:xfrm>
          <a:prstGeom prst="rect">
            <a:avLst/>
          </a:prstGeom>
          <a:noFill/>
          <a:ln>
            <a:noFill/>
          </a:ln>
        </p:spPr>
      </p:pic>
      <p:sp>
        <p:nvSpPr>
          <p:cNvPr id="63" name="Google Shape;63;p19"/>
          <p:cNvSpPr txBox="1">
            <a:spLocks noGrp="1"/>
          </p:cNvSpPr>
          <p:nvPr>
            <p:ph type="ctrTitle"/>
          </p:nvPr>
        </p:nvSpPr>
        <p:spPr>
          <a:xfrm>
            <a:off x="540000" y="1238400"/>
            <a:ext cx="5220000" cy="336777"/>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dk1"/>
              </a:buClr>
              <a:buSzPts val="2400"/>
              <a:buFont typeface="Century Gothic"/>
              <a:buNone/>
              <a:defRPr sz="2400" b="1" i="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19"/>
          <p:cNvSpPr txBox="1">
            <a:spLocks noGrp="1"/>
          </p:cNvSpPr>
          <p:nvPr>
            <p:ph type="subTitle" idx="1"/>
          </p:nvPr>
        </p:nvSpPr>
        <p:spPr>
          <a:xfrm>
            <a:off x="540000" y="1980000"/>
            <a:ext cx="5220000" cy="71384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5000"/>
              <a:buNone/>
              <a:defRPr sz="5000" b="1" i="0">
                <a:solidFill>
                  <a:srgbClr val="48A9C5"/>
                </a:solidFill>
                <a:latin typeface="Century Gothic"/>
                <a:ea typeface="Century Gothic"/>
                <a:cs typeface="Century Gothic"/>
                <a:sym typeface="Century Gothic"/>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65" name="Google Shape;65;p19"/>
          <p:cNvPicPr preferRelativeResize="0"/>
          <p:nvPr/>
        </p:nvPicPr>
        <p:blipFill rotWithShape="1">
          <a:blip r:embed="rId7">
            <a:alphaModFix/>
          </a:blip>
          <a:srcRect/>
          <a:stretch/>
        </p:blipFill>
        <p:spPr>
          <a:xfrm>
            <a:off x="540000" y="5640908"/>
            <a:ext cx="2568960" cy="716919"/>
          </a:xfrm>
          <a:prstGeom prst="rect">
            <a:avLst/>
          </a:prstGeom>
          <a:noFill/>
          <a:ln>
            <a:noFill/>
          </a:ln>
        </p:spPr>
      </p:pic>
      <p:pic>
        <p:nvPicPr>
          <p:cNvPr id="66" name="Google Shape;66;p19"/>
          <p:cNvPicPr preferRelativeResize="0"/>
          <p:nvPr/>
        </p:nvPicPr>
        <p:blipFill rotWithShape="1">
          <a:blip r:embed="rId8">
            <a:alphaModFix/>
          </a:blip>
          <a:srcRect/>
          <a:stretch/>
        </p:blipFill>
        <p:spPr>
          <a:xfrm>
            <a:off x="3648960" y="5816600"/>
            <a:ext cx="1754412" cy="417717"/>
          </a:xfrm>
          <a:prstGeom prst="rect">
            <a:avLst/>
          </a:prstGeom>
          <a:noFill/>
          <a:ln>
            <a:noFill/>
          </a:ln>
        </p:spPr>
      </p:pic>
      <p:sp>
        <p:nvSpPr>
          <p:cNvPr id="67" name="Google Shape;67;p19"/>
          <p:cNvSpPr txBox="1"/>
          <p:nvPr/>
        </p:nvSpPr>
        <p:spPr>
          <a:xfrm>
            <a:off x="9450000" y="5850000"/>
            <a:ext cx="2160000" cy="336777"/>
          </a:xfrm>
          <a:prstGeom prst="rect">
            <a:avLst/>
          </a:prstGeom>
          <a:noFill/>
          <a:ln>
            <a:noFill/>
          </a:ln>
        </p:spPr>
        <p:txBody>
          <a:bodyPr spcFirstLastPara="1" wrap="square" lIns="0" tIns="0" rIns="0" bIns="0" anchor="b" anchorCtr="0">
            <a:normAutofit/>
          </a:bodyPr>
          <a:lstStyle/>
          <a:p>
            <a:pPr marL="0" marR="0" lvl="0" indent="0" algn="r" rtl="0">
              <a:lnSpc>
                <a:spcPct val="90000"/>
              </a:lnSpc>
              <a:spcBef>
                <a:spcPts val="0"/>
              </a:spcBef>
              <a:spcAft>
                <a:spcPts val="0"/>
              </a:spcAft>
              <a:buClr>
                <a:schemeClr val="lt1"/>
              </a:buClr>
              <a:buSzPts val="1600"/>
              <a:buFont typeface="Century Gothic"/>
              <a:buNone/>
            </a:pPr>
            <a:r>
              <a:rPr lang="en-GB" sz="1600" b="1" i="0" u="sng">
                <a:solidFill>
                  <a:schemeClr val="lt1"/>
                </a:solidFill>
                <a:latin typeface="Century Gothic"/>
                <a:ea typeface="Century Gothic"/>
                <a:cs typeface="Century Gothic"/>
                <a:sym typeface="Century Gothic"/>
                <a:hlinkClick r:id="rId9">
                  <a:extLst>
                    <a:ext uri="{A12FA001-AC4F-418D-AE19-62706E023703}">
                      <ahyp:hlinkClr xmlns:ahyp="http://schemas.microsoft.com/office/drawing/2018/hyperlinkcolor" val="tx"/>
                    </a:ext>
                  </a:extLst>
                </a:hlinkClick>
              </a:rPr>
              <a:t>https://rsc.li/2UfBalB</a:t>
            </a:r>
            <a:endParaRPr sz="1600" b="1" i="0" u="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6-18 years Title, triple line, no photo">
  <p:cSld name="16-18 years Title, triple line, no photo">
    <p:spTree>
      <p:nvGrpSpPr>
        <p:cNvPr id="1" name="Shape 68"/>
        <p:cNvGrpSpPr/>
        <p:nvPr/>
      </p:nvGrpSpPr>
      <p:grpSpPr>
        <a:xfrm>
          <a:off x="0" y="0"/>
          <a:ext cx="0" cy="0"/>
          <a:chOff x="0" y="0"/>
          <a:chExt cx="0" cy="0"/>
        </a:xfrm>
      </p:grpSpPr>
      <p:pic>
        <p:nvPicPr>
          <p:cNvPr id="69" name="Google Shape;69;p20"/>
          <p:cNvPicPr preferRelativeResize="0"/>
          <p:nvPr/>
        </p:nvPicPr>
        <p:blipFill rotWithShape="1">
          <a:blip r:embed="rId2">
            <a:alphaModFix/>
          </a:blip>
          <a:srcRect/>
          <a:stretch/>
        </p:blipFill>
        <p:spPr>
          <a:xfrm>
            <a:off x="0" y="0"/>
            <a:ext cx="12196800" cy="6858000"/>
          </a:xfrm>
          <a:prstGeom prst="rect">
            <a:avLst/>
          </a:prstGeom>
          <a:noFill/>
          <a:ln>
            <a:noFill/>
          </a:ln>
        </p:spPr>
      </p:pic>
      <p:pic>
        <p:nvPicPr>
          <p:cNvPr id="70" name="Google Shape;70;p20"/>
          <p:cNvPicPr preferRelativeResize="0"/>
          <p:nvPr/>
        </p:nvPicPr>
        <p:blipFill rotWithShape="1">
          <a:blip r:embed="rId3">
            <a:alphaModFix/>
          </a:blip>
          <a:srcRect/>
          <a:stretch/>
        </p:blipFill>
        <p:spPr>
          <a:xfrm>
            <a:off x="5339212" y="0"/>
            <a:ext cx="6858000" cy="6858000"/>
          </a:xfrm>
          <a:prstGeom prst="rect">
            <a:avLst/>
          </a:prstGeom>
          <a:noFill/>
          <a:ln>
            <a:noFill/>
          </a:ln>
        </p:spPr>
      </p:pic>
      <p:pic>
        <p:nvPicPr>
          <p:cNvPr id="71" name="Google Shape;71;p20"/>
          <p:cNvPicPr preferRelativeResize="0"/>
          <p:nvPr/>
        </p:nvPicPr>
        <p:blipFill rotWithShape="1">
          <a:blip r:embed="rId4">
            <a:alphaModFix/>
          </a:blip>
          <a:srcRect/>
          <a:stretch/>
        </p:blipFill>
        <p:spPr>
          <a:xfrm>
            <a:off x="0" y="0"/>
            <a:ext cx="7485972" cy="6858000"/>
          </a:xfrm>
          <a:prstGeom prst="rect">
            <a:avLst/>
          </a:prstGeom>
          <a:noFill/>
          <a:ln>
            <a:noFill/>
          </a:ln>
        </p:spPr>
      </p:pic>
      <p:pic>
        <p:nvPicPr>
          <p:cNvPr id="72" name="Google Shape;72;p20"/>
          <p:cNvPicPr preferRelativeResize="0"/>
          <p:nvPr/>
        </p:nvPicPr>
        <p:blipFill rotWithShape="1">
          <a:blip r:embed="rId5">
            <a:alphaModFix/>
          </a:blip>
          <a:srcRect/>
          <a:stretch/>
        </p:blipFill>
        <p:spPr>
          <a:xfrm>
            <a:off x="3633293" y="0"/>
            <a:ext cx="3785480" cy="6858000"/>
          </a:xfrm>
          <a:prstGeom prst="rect">
            <a:avLst/>
          </a:prstGeom>
          <a:noFill/>
          <a:ln>
            <a:noFill/>
          </a:ln>
        </p:spPr>
      </p:pic>
      <p:pic>
        <p:nvPicPr>
          <p:cNvPr id="73" name="Google Shape;73;p20"/>
          <p:cNvPicPr preferRelativeResize="0"/>
          <p:nvPr/>
        </p:nvPicPr>
        <p:blipFill rotWithShape="1">
          <a:blip r:embed="rId6">
            <a:alphaModFix/>
          </a:blip>
          <a:srcRect/>
          <a:stretch/>
        </p:blipFill>
        <p:spPr>
          <a:xfrm>
            <a:off x="4456757" y="-2"/>
            <a:ext cx="3164400" cy="2822303"/>
          </a:xfrm>
          <a:prstGeom prst="rect">
            <a:avLst/>
          </a:prstGeom>
          <a:noFill/>
          <a:ln>
            <a:noFill/>
          </a:ln>
        </p:spPr>
      </p:pic>
      <p:sp>
        <p:nvSpPr>
          <p:cNvPr id="74" name="Google Shape;74;p20"/>
          <p:cNvSpPr txBox="1">
            <a:spLocks noGrp="1"/>
          </p:cNvSpPr>
          <p:nvPr>
            <p:ph type="ctrTitle"/>
          </p:nvPr>
        </p:nvSpPr>
        <p:spPr>
          <a:xfrm>
            <a:off x="540000" y="1238400"/>
            <a:ext cx="5220000" cy="336777"/>
          </a:xfrm>
          <a:prstGeom prst="rect">
            <a:avLst/>
          </a:prstGeom>
          <a:noFill/>
          <a:ln>
            <a:noFill/>
          </a:ln>
        </p:spPr>
        <p:txBody>
          <a:bodyPr spcFirstLastPara="1" wrap="square" lIns="0" tIns="0" rIns="0" bIns="0" anchor="t" anchorCtr="0">
            <a:normAutofit/>
          </a:bodyPr>
          <a:lstStyle>
            <a:lvl1pPr lvl="0" algn="l">
              <a:lnSpc>
                <a:spcPct val="90000"/>
              </a:lnSpc>
              <a:spcBef>
                <a:spcPts val="0"/>
              </a:spcBef>
              <a:spcAft>
                <a:spcPts val="0"/>
              </a:spcAft>
              <a:buClr>
                <a:schemeClr val="dk1"/>
              </a:buClr>
              <a:buSzPts val="2400"/>
              <a:buFont typeface="Century Gothic"/>
              <a:buNone/>
              <a:defRPr sz="2400" b="1" i="0">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0"/>
          <p:cNvSpPr txBox="1">
            <a:spLocks noGrp="1"/>
          </p:cNvSpPr>
          <p:nvPr>
            <p:ph type="subTitle" idx="1"/>
          </p:nvPr>
        </p:nvSpPr>
        <p:spPr>
          <a:xfrm>
            <a:off x="540000" y="1980000"/>
            <a:ext cx="5220000" cy="233552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5000"/>
              <a:buNone/>
              <a:defRPr sz="5000" b="1" i="0">
                <a:solidFill>
                  <a:srgbClr val="48A9C5"/>
                </a:solidFill>
                <a:latin typeface="Century Gothic"/>
                <a:ea typeface="Century Gothic"/>
                <a:cs typeface="Century Gothic"/>
                <a:sym typeface="Century Gothic"/>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76" name="Google Shape;76;p20"/>
          <p:cNvPicPr preferRelativeResize="0"/>
          <p:nvPr/>
        </p:nvPicPr>
        <p:blipFill rotWithShape="1">
          <a:blip r:embed="rId7">
            <a:alphaModFix/>
          </a:blip>
          <a:srcRect/>
          <a:stretch/>
        </p:blipFill>
        <p:spPr>
          <a:xfrm>
            <a:off x="540000" y="5640908"/>
            <a:ext cx="2568960" cy="716919"/>
          </a:xfrm>
          <a:prstGeom prst="rect">
            <a:avLst/>
          </a:prstGeom>
          <a:noFill/>
          <a:ln>
            <a:noFill/>
          </a:ln>
        </p:spPr>
      </p:pic>
      <p:pic>
        <p:nvPicPr>
          <p:cNvPr id="77" name="Google Shape;77;p20"/>
          <p:cNvPicPr preferRelativeResize="0"/>
          <p:nvPr/>
        </p:nvPicPr>
        <p:blipFill rotWithShape="1">
          <a:blip r:embed="rId8">
            <a:alphaModFix/>
          </a:blip>
          <a:srcRect/>
          <a:stretch/>
        </p:blipFill>
        <p:spPr>
          <a:xfrm>
            <a:off x="3648960" y="5816600"/>
            <a:ext cx="1754412" cy="417717"/>
          </a:xfrm>
          <a:prstGeom prst="rect">
            <a:avLst/>
          </a:prstGeom>
          <a:noFill/>
          <a:ln>
            <a:noFill/>
          </a:ln>
        </p:spPr>
      </p:pic>
      <p:sp>
        <p:nvSpPr>
          <p:cNvPr id="78" name="Google Shape;78;p20"/>
          <p:cNvSpPr txBox="1"/>
          <p:nvPr/>
        </p:nvSpPr>
        <p:spPr>
          <a:xfrm>
            <a:off x="9450000" y="5850000"/>
            <a:ext cx="2160000" cy="336777"/>
          </a:xfrm>
          <a:prstGeom prst="rect">
            <a:avLst/>
          </a:prstGeom>
          <a:noFill/>
          <a:ln>
            <a:noFill/>
          </a:ln>
        </p:spPr>
        <p:txBody>
          <a:bodyPr spcFirstLastPara="1" wrap="square" lIns="0" tIns="0" rIns="0" bIns="0" anchor="b" anchorCtr="0">
            <a:normAutofit/>
          </a:bodyPr>
          <a:lstStyle/>
          <a:p>
            <a:pPr marL="0" marR="0" lvl="0" indent="0" algn="r" rtl="0">
              <a:lnSpc>
                <a:spcPct val="90000"/>
              </a:lnSpc>
              <a:spcBef>
                <a:spcPts val="0"/>
              </a:spcBef>
              <a:spcAft>
                <a:spcPts val="0"/>
              </a:spcAft>
              <a:buClr>
                <a:schemeClr val="lt1"/>
              </a:buClr>
              <a:buSzPts val="1600"/>
              <a:buFont typeface="Century Gothic"/>
              <a:buNone/>
            </a:pPr>
            <a:r>
              <a:rPr lang="en-GB" sz="1600" b="1" i="0" u="sng">
                <a:solidFill>
                  <a:schemeClr val="lt1"/>
                </a:solidFill>
                <a:latin typeface="Century Gothic"/>
                <a:ea typeface="Century Gothic"/>
                <a:cs typeface="Century Gothic"/>
                <a:sym typeface="Century Gothic"/>
                <a:hlinkClick r:id="rId9">
                  <a:extLst>
                    <a:ext uri="{A12FA001-AC4F-418D-AE19-62706E023703}">
                      <ahyp:hlinkClr xmlns:ahyp="http://schemas.microsoft.com/office/drawing/2018/hyperlinkcolor" val="tx"/>
                    </a:ext>
                  </a:extLst>
                </a:hlinkClick>
              </a:rPr>
              <a:t>https://rsc.li/2UfBalB</a:t>
            </a:r>
            <a:endParaRPr sz="1600" b="1" i="0" u="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6-18 years Content - single column/normal text">
  <p:cSld name="16-18 years Content - single column/normal text">
    <p:spTree>
      <p:nvGrpSpPr>
        <p:cNvPr id="1" name="Shape 79"/>
        <p:cNvGrpSpPr/>
        <p:nvPr/>
      </p:nvGrpSpPr>
      <p:grpSpPr>
        <a:xfrm>
          <a:off x="0" y="0"/>
          <a:ext cx="0" cy="0"/>
          <a:chOff x="0" y="0"/>
          <a:chExt cx="0" cy="0"/>
        </a:xfrm>
      </p:grpSpPr>
      <p:pic>
        <p:nvPicPr>
          <p:cNvPr id="80" name="Google Shape;80;p21"/>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81" name="Google Shape;81;p21"/>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1"/>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0"/>
              </a:spcBef>
              <a:spcAft>
                <a:spcPts val="0"/>
              </a:spcAft>
              <a:buClr>
                <a:schemeClr val="dk1"/>
              </a:buClr>
              <a:buSzPts val="2200"/>
              <a:buFont typeface="Century Gothic"/>
              <a:buNone/>
              <a:defRPr sz="2200" b="0"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1"/>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4" name="Google Shape;84;p21"/>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85" name="Google Shape;85;p21"/>
          <p:cNvPicPr preferRelativeResize="0"/>
          <p:nvPr/>
        </p:nvPicPr>
        <p:blipFill rotWithShape="1">
          <a:blip r:embed="rId4">
            <a:alphaModFix/>
          </a:blip>
          <a:srcRect/>
          <a:stretch/>
        </p:blipFill>
        <p:spPr>
          <a:xfrm>
            <a:off x="10832051" y="4777200"/>
            <a:ext cx="1251034" cy="20808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6-18 years Table">
  <p:cSld name="16-18 years Table">
    <p:spTree>
      <p:nvGrpSpPr>
        <p:cNvPr id="1" name="Shape 86"/>
        <p:cNvGrpSpPr/>
        <p:nvPr/>
      </p:nvGrpSpPr>
      <p:grpSpPr>
        <a:xfrm>
          <a:off x="0" y="0"/>
          <a:ext cx="0" cy="0"/>
          <a:chOff x="0" y="0"/>
          <a:chExt cx="0" cy="0"/>
        </a:xfrm>
      </p:grpSpPr>
      <p:pic>
        <p:nvPicPr>
          <p:cNvPr id="87" name="Google Shape;87;p22"/>
          <p:cNvPicPr preferRelativeResize="0"/>
          <p:nvPr/>
        </p:nvPicPr>
        <p:blipFill rotWithShape="1">
          <a:blip r:embed="rId2">
            <a:alphaModFix/>
          </a:blip>
          <a:srcRect/>
          <a:stretch/>
        </p:blipFill>
        <p:spPr>
          <a:xfrm>
            <a:off x="8603828" y="0"/>
            <a:ext cx="3584602" cy="6858000"/>
          </a:xfrm>
          <a:prstGeom prst="rect">
            <a:avLst/>
          </a:prstGeom>
          <a:noFill/>
          <a:ln>
            <a:noFill/>
          </a:ln>
        </p:spPr>
      </p:pic>
      <p:sp>
        <p:nvSpPr>
          <p:cNvPr id="88" name="Google Shape;88;p22"/>
          <p:cNvSpPr/>
          <p:nvPr/>
        </p:nvSpPr>
        <p:spPr>
          <a:xfrm>
            <a:off x="11382000" y="0"/>
            <a:ext cx="810000" cy="6858000"/>
          </a:xfrm>
          <a:prstGeom prst="rect">
            <a:avLst/>
          </a:prstGeom>
          <a:solidFill>
            <a:srgbClr val="00497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89" name="Google Shape;89;p22"/>
          <p:cNvPicPr preferRelativeResize="0"/>
          <p:nvPr/>
        </p:nvPicPr>
        <p:blipFill rotWithShape="1">
          <a:blip r:embed="rId3">
            <a:alphaModFix/>
          </a:blip>
          <a:srcRect/>
          <a:stretch/>
        </p:blipFill>
        <p:spPr>
          <a:xfrm>
            <a:off x="11020969" y="4643257"/>
            <a:ext cx="1167461" cy="2214743"/>
          </a:xfrm>
          <a:prstGeom prst="rect">
            <a:avLst/>
          </a:prstGeom>
          <a:noFill/>
          <a:ln>
            <a:noFill/>
          </a:ln>
        </p:spPr>
      </p:pic>
      <p:pic>
        <p:nvPicPr>
          <p:cNvPr id="90" name="Google Shape;90;p22"/>
          <p:cNvPicPr preferRelativeResize="0"/>
          <p:nvPr/>
        </p:nvPicPr>
        <p:blipFill rotWithShape="1">
          <a:blip r:embed="rId4">
            <a:alphaModFix/>
          </a:blip>
          <a:srcRect/>
          <a:stretch/>
        </p:blipFill>
        <p:spPr>
          <a:xfrm>
            <a:off x="10832051" y="4777200"/>
            <a:ext cx="1251034" cy="2080800"/>
          </a:xfrm>
          <a:prstGeom prst="rect">
            <a:avLst/>
          </a:prstGeom>
          <a:noFill/>
          <a:ln>
            <a:noFill/>
          </a:ln>
        </p:spPr>
      </p:pic>
      <p:sp>
        <p:nvSpPr>
          <p:cNvPr id="91" name="Google Shape;91;p22"/>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dk1"/>
              </a:buClr>
              <a:buSzPts val="1200"/>
              <a:buFont typeface="Century Gothic"/>
              <a:buNone/>
              <a:defRPr sz="1200" b="1" i="0">
                <a:latin typeface="Century Gothic"/>
                <a:ea typeface="Century Gothic"/>
                <a:cs typeface="Century Gothic"/>
                <a:sym typeface="Century Gothic"/>
              </a:defRPr>
            </a:lvl1pPr>
            <a:lvl2pPr marL="914400" lvl="1" indent="-342900" algn="l">
              <a:lnSpc>
                <a:spcPct val="90000"/>
              </a:lnSpc>
              <a:spcBef>
                <a:spcPts val="12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22"/>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rgbClr val="48A9C5"/>
              </a:buClr>
              <a:buSzPts val="3400"/>
              <a:buFont typeface="Century Gothic"/>
              <a:buNone/>
              <a:defRPr sz="3400" b="1" i="0">
                <a:solidFill>
                  <a:srgbClr val="48A9C5"/>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
        <p:nvSpPr>
          <p:cNvPr id="15" name="Google Shape;15;p13"/>
          <p:cNvSpPr/>
          <p:nvPr/>
        </p:nvSpPr>
        <p:spPr>
          <a:xfrm>
            <a:off x="0" y="0"/>
            <a:ext cx="12192000" cy="6858000"/>
          </a:xfrm>
          <a:prstGeom prst="rect">
            <a:avLst/>
          </a:prstGeom>
          <a:solidFill>
            <a:schemeClr val="lt1"/>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falstad.com/gas/gas.html"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540000" y="1238400"/>
            <a:ext cx="5220000" cy="336777"/>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2400"/>
              <a:buFont typeface="Century Gothic"/>
              <a:buNone/>
            </a:pPr>
            <a:r>
              <a:rPr lang="en-GB"/>
              <a:t>16–18 years</a:t>
            </a:r>
            <a:endParaRPr/>
          </a:p>
        </p:txBody>
      </p:sp>
      <p:sp>
        <p:nvSpPr>
          <p:cNvPr id="111" name="Google Shape;111;p1"/>
          <p:cNvSpPr txBox="1">
            <a:spLocks noGrp="1"/>
          </p:cNvSpPr>
          <p:nvPr>
            <p:ph type="subTitle" idx="1"/>
          </p:nvPr>
        </p:nvSpPr>
        <p:spPr>
          <a:xfrm>
            <a:off x="540000" y="2288610"/>
            <a:ext cx="6329430" cy="1610693"/>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5000"/>
              <a:buNone/>
            </a:pPr>
            <a:r>
              <a:rPr lang="en-GB" sz="4400" dirty="0"/>
              <a:t>Collision theory and Maxwell–Boltzmann distribution curves</a:t>
            </a:r>
            <a:endParaRPr sz="4400" dirty="0"/>
          </a:p>
        </p:txBody>
      </p:sp>
      <p:sp>
        <p:nvSpPr>
          <p:cNvPr id="112" name="Google Shape;112;p1">
            <a:extLst>
              <a:ext uri="{C183D7F6-B498-43B3-948B-1728B52AA6E4}">
                <adec:decorative xmlns:adec="http://schemas.microsoft.com/office/drawing/2017/decorative" val="1"/>
              </a:ext>
            </a:extLst>
          </p:cNvPr>
          <p:cNvSpPr/>
          <p:nvPr/>
        </p:nvSpPr>
        <p:spPr>
          <a:xfrm>
            <a:off x="8784083" y="-810630"/>
            <a:ext cx="4333437" cy="4333437"/>
          </a:xfrm>
          <a:prstGeom prst="ellipse">
            <a:avLst/>
          </a:prstGeom>
          <a:blipFill>
            <a:blip r:embed="rId3" cstate="print">
              <a:extLst>
                <a:ext uri="{28A0092B-C50C-407E-A947-70E740481C1C}">
                  <a14:useLocalDpi xmlns:a14="http://schemas.microsoft.com/office/drawing/2010/main"/>
                </a:ext>
              </a:extLst>
            </a:blip>
            <a:stretch>
              <a:fillRect/>
            </a:stretch>
          </a:blipFill>
          <a:ln w="127000" cap="flat" cmpd="sng">
            <a:solidFill>
              <a:srgbClr val="00497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0"/>
          <p:cNvSpPr txBox="1">
            <a:spLocks noGrp="1"/>
          </p:cNvSpPr>
          <p:nvPr>
            <p:ph type="title"/>
          </p:nvPr>
        </p:nvSpPr>
        <p:spPr>
          <a:xfrm>
            <a:off x="205740" y="481787"/>
            <a:ext cx="1055853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Maxwell–Boltzmann distribution and temperature</a:t>
            </a:r>
            <a:endParaRPr dirty="0"/>
          </a:p>
        </p:txBody>
      </p:sp>
      <p:pic>
        <p:nvPicPr>
          <p:cNvPr id="3" name="Picture 2" descr=" Graph showing two Maxwell-Bolzmann curves. X axis is labelled energy and Y axis is labelled number of particles. Activation energy is marked two thirds along the X axis. Two curves are shown: the first represents a distribution at a lower temperature - the peak of the graph is in the first third and falls away steeply. The second curve represents a distribution at a higher temperature showing a more symmetrical curve with the highest point in the middle of the graph. More area is to the right of the activation energy line showing more particles have enough energy to react">
            <a:extLst>
              <a:ext uri="{FF2B5EF4-FFF2-40B4-BE49-F238E27FC236}">
                <a16:creationId xmlns:a16="http://schemas.microsoft.com/office/drawing/2014/main" id="{A3C170B0-9F88-766C-7FF4-2BB16BF1E735}"/>
              </a:ext>
            </a:extLst>
          </p:cNvPr>
          <p:cNvPicPr>
            <a:picLocks noChangeAspect="1"/>
          </p:cNvPicPr>
          <p:nvPr/>
        </p:nvPicPr>
        <p:blipFill>
          <a:blip r:embed="rId3" cstate="print">
            <a:extLst>
              <a:ext uri="{28A0092B-C50C-407E-A947-70E740481C1C}">
                <a14:useLocalDpi xmlns:a14="http://schemas.microsoft.com/office/drawing/2010/main"/>
              </a:ext>
            </a:extLst>
          </a:blip>
          <a:srcRect l="10643" t="9623" r="8845"/>
          <a:stretch/>
        </p:blipFill>
        <p:spPr>
          <a:xfrm>
            <a:off x="4417744" y="1112911"/>
            <a:ext cx="6956045" cy="4373489"/>
          </a:xfrm>
          <a:prstGeom prst="rect">
            <a:avLst/>
          </a:prstGeom>
        </p:spPr>
      </p:pic>
      <p:sp>
        <p:nvSpPr>
          <p:cNvPr id="291" name="Google Shape;291;p10" descr="Graph showing two Maxwell-Bolzmann curves. X axis is labelled energy and Y axis is labelled number of particles. Activation energy is marked two thirds along the X axis. Two curves are shown: the first represents a distribution at a lower temperature - the peak of the graph is in the first third and falls away steeply. The second curve represents a distribution at a higher temperature showing a more symmetrical curve with the highest point in the middle of the graph. More area is to the right of the activation energy line showing more particles have enough energy to react."/>
          <p:cNvSpPr txBox="1">
            <a:spLocks noGrp="1"/>
          </p:cNvSpPr>
          <p:nvPr>
            <p:ph type="body" idx="1"/>
          </p:nvPr>
        </p:nvSpPr>
        <p:spPr>
          <a:xfrm>
            <a:off x="228600" y="1271670"/>
            <a:ext cx="4343400" cy="403185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1"/>
              </a:buClr>
              <a:buSzPts val="2200"/>
              <a:buFont typeface="Century Gothic"/>
              <a:buNone/>
            </a:pPr>
            <a:r>
              <a:rPr lang="en-GB" dirty="0"/>
              <a:t>Increasing the temperature shifts the energy distribution to the </a:t>
            </a:r>
            <a:r>
              <a:rPr lang="en-GB" b="1" dirty="0">
                <a:solidFill>
                  <a:schemeClr val="tx1"/>
                </a:solidFill>
              </a:rPr>
              <a:t>right,</a:t>
            </a:r>
            <a:r>
              <a:rPr lang="en-GB" dirty="0"/>
              <a:t> i.e. towards having more particles with higher energies.</a:t>
            </a:r>
          </a:p>
          <a:p>
            <a:pPr marL="0" lvl="0" indent="0" algn="l" rtl="0">
              <a:lnSpc>
                <a:spcPct val="100000"/>
              </a:lnSpc>
              <a:spcBef>
                <a:spcPts val="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r>
              <a:rPr lang="en-GB" dirty="0"/>
              <a:t>Collisions will occur more often and more will be successful because more particles have energy </a:t>
            </a:r>
            <a:r>
              <a:rPr lang="en-GB"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5"/>
                  </a:ext>
                </a:extLst>
              </a:rPr>
              <a:t>greater than,</a:t>
            </a:r>
            <a:r>
              <a:rPr lang="en-GB" dirty="0"/>
              <a:t> or equal to, the activation energy.</a:t>
            </a: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p:txBody>
      </p:sp>
      <p:sp>
        <p:nvSpPr>
          <p:cNvPr id="2" name="TextBox 1">
            <a:extLst>
              <a:ext uri="{FF2B5EF4-FFF2-40B4-BE49-F238E27FC236}">
                <a16:creationId xmlns:a16="http://schemas.microsoft.com/office/drawing/2014/main" id="{D427F3C4-2698-D656-DEAF-0A993C721A89}"/>
              </a:ext>
            </a:extLst>
          </p:cNvPr>
          <p:cNvSpPr txBox="1"/>
          <p:nvPr/>
        </p:nvSpPr>
        <p:spPr>
          <a:xfrm>
            <a:off x="205740" y="5614845"/>
            <a:ext cx="10024110" cy="984885"/>
          </a:xfrm>
          <a:prstGeom prst="rect">
            <a:avLst/>
          </a:prstGeom>
          <a:noFill/>
        </p:spPr>
        <p:txBody>
          <a:bodyPr wrap="square" rtlCol="0">
            <a:spAutoFit/>
          </a:bodyPr>
          <a:lstStyle/>
          <a:p>
            <a:r>
              <a:rPr lang="en-GB" sz="2200" dirty="0">
                <a:latin typeface="Century Gothic" panose="020B0502020202020204" pitchFamily="34" charset="0"/>
              </a:rPr>
              <a:t>Therefore, the rate of reaction will increase as there are more frequent successful collisions.</a:t>
            </a:r>
          </a:p>
          <a:p>
            <a:endParaRPr lang="en-GB" dirty="0"/>
          </a:p>
        </p:txBody>
      </p:sp>
      <p:sp>
        <p:nvSpPr>
          <p:cNvPr id="292" name="Google Shape;292;p10">
            <a:extLst>
              <a:ext uri="{C183D7F6-B498-43B3-948B-1728B52AA6E4}">
                <adec:decorative xmlns:adec="http://schemas.microsoft.com/office/drawing/2017/decorative" val="1"/>
              </a:ext>
            </a:extLst>
          </p:cNvPr>
          <p:cNvSpPr txBox="1"/>
          <p:nvPr/>
        </p:nvSpPr>
        <p:spPr>
          <a:xfrm rot="5400000">
            <a:off x="9663122" y="2258878"/>
            <a:ext cx="4247757"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Maxwell–Boltzmann distribution</a:t>
            </a:r>
            <a:endParaRPr sz="2200" b="1" i="0" dirty="0">
              <a:solidFill>
                <a:schemeClr val="lt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11"/>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Energy profile diagram: catalysts</a:t>
            </a:r>
            <a:endParaRPr dirty="0"/>
          </a:p>
        </p:txBody>
      </p:sp>
      <p:sp>
        <p:nvSpPr>
          <p:cNvPr id="306" name="Google Shape;306;p11"/>
          <p:cNvSpPr txBox="1">
            <a:spLocks noGrp="1"/>
          </p:cNvSpPr>
          <p:nvPr>
            <p:ph type="body" idx="1"/>
          </p:nvPr>
        </p:nvSpPr>
        <p:spPr>
          <a:xfrm>
            <a:off x="539999" y="1260000"/>
            <a:ext cx="5665498" cy="5040000"/>
          </a:xfrm>
          <a:prstGeom prst="rect">
            <a:avLst/>
          </a:prstGeom>
          <a:noFill/>
          <a:ln>
            <a:noFill/>
          </a:ln>
        </p:spPr>
        <p:txBody>
          <a:bodyPr spcFirstLastPara="1" wrap="square" lIns="0" tIns="0" rIns="0" bIns="0" anchor="t" anchorCtr="0">
            <a:normAutofit fontScale="85000" lnSpcReduction="20000"/>
          </a:bodyPr>
          <a:lstStyle/>
          <a:p>
            <a:pPr marL="0" lvl="0" indent="0" algn="l" rtl="0">
              <a:lnSpc>
                <a:spcPct val="120000"/>
              </a:lnSpc>
              <a:spcBef>
                <a:spcPts val="0"/>
              </a:spcBef>
              <a:spcAft>
                <a:spcPts val="0"/>
              </a:spcAft>
              <a:buClr>
                <a:schemeClr val="dk1"/>
              </a:buClr>
              <a:buSzPts val="2800"/>
              <a:buFont typeface="Century Gothic"/>
              <a:buNone/>
            </a:pPr>
            <a:r>
              <a:rPr lang="en-GB" sz="2800" dirty="0"/>
              <a:t>A </a:t>
            </a:r>
            <a:r>
              <a:rPr lang="en-GB" sz="2800" b="1" dirty="0">
                <a:solidFill>
                  <a:srgbClr val="48A9C5"/>
                </a:solidFill>
              </a:rPr>
              <a:t>catalyst</a:t>
            </a:r>
            <a:r>
              <a:rPr lang="en-GB" sz="2800" dirty="0"/>
              <a:t> is a substance </a:t>
            </a:r>
            <a:r>
              <a:rPr lang="en-GB" sz="28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6"/>
                  </a:ext>
                </a:extLst>
              </a:rPr>
              <a:t>that</a:t>
            </a:r>
            <a:r>
              <a:rPr lang="en-GB" sz="2800" dirty="0"/>
              <a:t> speeds up a chemical reaction without taking part.</a:t>
            </a:r>
            <a:endParaRPr dirty="0"/>
          </a:p>
          <a:p>
            <a:pPr marL="0" lvl="0" indent="0" algn="l" rtl="0">
              <a:lnSpc>
                <a:spcPct val="120000"/>
              </a:lnSpc>
              <a:spcBef>
                <a:spcPts val="1200"/>
              </a:spcBef>
              <a:spcAft>
                <a:spcPts val="0"/>
              </a:spcAft>
              <a:buClr>
                <a:schemeClr val="dk1"/>
              </a:buClr>
              <a:buSzPts val="2800"/>
              <a:buFont typeface="Century Gothic"/>
              <a:buNone/>
            </a:pPr>
            <a:endParaRPr sz="2800" dirty="0"/>
          </a:p>
          <a:p>
            <a:pPr marL="0" lvl="0" indent="0" algn="l" rtl="0">
              <a:lnSpc>
                <a:spcPct val="120000"/>
              </a:lnSpc>
              <a:spcBef>
                <a:spcPts val="1200"/>
              </a:spcBef>
              <a:spcAft>
                <a:spcPts val="0"/>
              </a:spcAft>
              <a:buClr>
                <a:schemeClr val="dk1"/>
              </a:buClr>
              <a:buSzPts val="2800"/>
              <a:buFont typeface="Century Gothic"/>
              <a:buNone/>
            </a:pPr>
            <a:r>
              <a:rPr lang="en-GB" sz="2800" dirty="0"/>
              <a:t>A catalyst works by providing an alternative reaction pathway with a lower activation energy</a:t>
            </a:r>
            <a:r>
              <a:rPr lang="en-GB" dirty="0"/>
              <a:t>.</a:t>
            </a:r>
          </a:p>
          <a:p>
            <a:pPr marL="0" lvl="0" indent="0" algn="l" rtl="0">
              <a:lnSpc>
                <a:spcPct val="120000"/>
              </a:lnSpc>
              <a:spcBef>
                <a:spcPts val="1200"/>
              </a:spcBef>
              <a:spcAft>
                <a:spcPts val="0"/>
              </a:spcAft>
              <a:buClr>
                <a:schemeClr val="dk1"/>
              </a:buClr>
              <a:buSzPts val="2800"/>
              <a:buFont typeface="Century Gothic"/>
              <a:buNone/>
            </a:pPr>
            <a:endParaRPr lang="en-GB" dirty="0"/>
          </a:p>
          <a:p>
            <a:pPr marL="0" lvl="0" indent="0" algn="l" rtl="0">
              <a:lnSpc>
                <a:spcPct val="120000"/>
              </a:lnSpc>
              <a:spcBef>
                <a:spcPts val="1200"/>
              </a:spcBef>
              <a:spcAft>
                <a:spcPts val="0"/>
              </a:spcAft>
              <a:buClr>
                <a:schemeClr val="dk1"/>
              </a:buClr>
              <a:buSzPts val="2800"/>
              <a:buFont typeface="Century Gothic"/>
              <a:buNone/>
            </a:pPr>
            <a:r>
              <a:rPr lang="en-GB" sz="2800" dirty="0"/>
              <a:t>There are many economic and environmental benefits of using catalysts, as reactions can take place at lower temperatures and pressures. </a:t>
            </a:r>
            <a:endParaRPr sz="2800"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p:txBody>
      </p:sp>
      <p:sp>
        <p:nvSpPr>
          <p:cNvPr id="307" name="Google Shape;307;p11">
            <a:extLst>
              <a:ext uri="{C183D7F6-B498-43B3-948B-1728B52AA6E4}">
                <adec:decorative xmlns:adec="http://schemas.microsoft.com/office/drawing/2017/decorative" val="1"/>
              </a:ext>
            </a:extLst>
          </p:cNvPr>
          <p:cNvSpPr txBox="1"/>
          <p:nvPr/>
        </p:nvSpPr>
        <p:spPr>
          <a:xfrm rot="5400000">
            <a:off x="9663122" y="2258878"/>
            <a:ext cx="4247757"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Catalysts</a:t>
            </a:r>
            <a:endParaRPr sz="2200" b="1" i="0" dirty="0">
              <a:solidFill>
                <a:schemeClr val="lt1"/>
              </a:solidFill>
              <a:latin typeface="Century Gothic"/>
              <a:ea typeface="Century Gothic"/>
              <a:cs typeface="Century Gothic"/>
              <a:sym typeface="Century Gothic"/>
            </a:endParaRPr>
          </a:p>
        </p:txBody>
      </p:sp>
      <p:pic>
        <p:nvPicPr>
          <p:cNvPr id="3" name="Picture 2" descr="Energy profile diagram with the x axis labelled 'progress of reaction' and the y axis is labelled 'energy'. Two separate curves illustrate that activation energy is lowered by the addition of a catalyst">
            <a:extLst>
              <a:ext uri="{FF2B5EF4-FFF2-40B4-BE49-F238E27FC236}">
                <a16:creationId xmlns:a16="http://schemas.microsoft.com/office/drawing/2014/main" id="{F141A8F5-470E-3B57-7F8F-063DF80C79B1}"/>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5614886" y="1625633"/>
            <a:ext cx="5767114" cy="360673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12" descr="Graph showing a Maxwell-Bolzmann curve. X axis is labelled energy and Y axis is labelled number of particles. A vertical line shows activation energy three quarters of the way along the X axis. A second line to the left is labelled 'activation energy catalyst'"/>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Maxwell</a:t>
            </a:r>
            <a:r>
              <a:rPr lang="en-GB" sz="3600" dirty="0"/>
              <a:t>–</a:t>
            </a:r>
            <a:r>
              <a:rPr lang="en-GB" dirty="0"/>
              <a:t>Boltzmann distribution and catalysts</a:t>
            </a:r>
            <a:endParaRPr dirty="0"/>
          </a:p>
        </p:txBody>
      </p:sp>
      <p:sp>
        <p:nvSpPr>
          <p:cNvPr id="316" name="Google Shape;316;p12"/>
          <p:cNvSpPr txBox="1">
            <a:spLocks noGrp="1"/>
          </p:cNvSpPr>
          <p:nvPr>
            <p:ph type="body" idx="1"/>
          </p:nvPr>
        </p:nvSpPr>
        <p:spPr>
          <a:xfrm>
            <a:off x="286603" y="1260000"/>
            <a:ext cx="5677577" cy="5265491"/>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1"/>
              </a:buClr>
              <a:buSzPts val="2800"/>
              <a:buFont typeface="Century Gothic"/>
              <a:buNone/>
            </a:pPr>
            <a:r>
              <a:rPr lang="en-GB" sz="2400" dirty="0"/>
              <a:t>When a catalyst is added, the shape of the Maxwell–Boltzmann distribution stays the same.</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The position of the activation energy is shifted to the </a:t>
            </a:r>
            <a:r>
              <a:rPr lang="en-GB" sz="2400" b="1" dirty="0">
                <a:solidFill>
                  <a:schemeClr val="tx1"/>
                </a:solidFill>
              </a:rPr>
              <a:t>left</a:t>
            </a:r>
            <a:r>
              <a:rPr lang="en-GB" sz="2400" dirty="0"/>
              <a:t>. </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A greater proportion of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7"/>
                  </a:ext>
                </a:extLst>
              </a:rPr>
              <a:t>particles</a:t>
            </a:r>
            <a:r>
              <a:rPr lang="en-GB" sz="2400" dirty="0"/>
              <a:t> have sufficient energy to react.</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Therefore, the rate of reaction will increase as there are more frequent successful collisions.</a:t>
            </a:r>
            <a:endParaRPr sz="2400" dirty="0"/>
          </a:p>
        </p:txBody>
      </p:sp>
      <p:sp>
        <p:nvSpPr>
          <p:cNvPr id="317" name="Google Shape;317;p12">
            <a:extLst>
              <a:ext uri="{C183D7F6-B498-43B3-948B-1728B52AA6E4}">
                <adec:decorative xmlns:adec="http://schemas.microsoft.com/office/drawing/2017/decorative" val="1"/>
              </a:ext>
            </a:extLst>
          </p:cNvPr>
          <p:cNvSpPr txBox="1"/>
          <p:nvPr/>
        </p:nvSpPr>
        <p:spPr>
          <a:xfrm rot="5400000">
            <a:off x="9663122" y="2258878"/>
            <a:ext cx="4247757"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Maxwell–Boltzmann distribution</a:t>
            </a:r>
            <a:endParaRPr sz="2200" b="1" i="0" dirty="0">
              <a:solidFill>
                <a:schemeClr val="lt1"/>
              </a:solidFill>
              <a:latin typeface="Century Gothic"/>
              <a:ea typeface="Century Gothic"/>
              <a:cs typeface="Century Gothic"/>
              <a:sym typeface="Century Gothic"/>
            </a:endParaRPr>
          </a:p>
        </p:txBody>
      </p:sp>
      <p:pic>
        <p:nvPicPr>
          <p:cNvPr id="3" name="Picture 2" descr="Graph showing a Maxwell-Bolzmann curve. X axis is labelled energy and Y axis is labelled number of particles. Two activation energy lines are marked one is three quarters of the way along the x axis the section to the right is shaded orange and labelled 'no catalyst'. Another activation energy line is marked to the left - closer to the middle of the graph the section of the graph between these two lines is shaded pink and labelled 'with a catalyst more particles have enough energy to react'">
            <a:extLst>
              <a:ext uri="{FF2B5EF4-FFF2-40B4-BE49-F238E27FC236}">
                <a16:creationId xmlns:a16="http://schemas.microsoft.com/office/drawing/2014/main" id="{448B25E7-7C87-75F7-1164-555D0BBA8639}"/>
              </a:ext>
            </a:extLst>
          </p:cNvPr>
          <p:cNvPicPr>
            <a:picLocks noChangeAspect="1"/>
          </p:cNvPicPr>
          <p:nvPr/>
        </p:nvPicPr>
        <p:blipFill>
          <a:blip r:embed="rId3" cstate="print">
            <a:extLst>
              <a:ext uri="{28A0092B-C50C-407E-A947-70E740481C1C}">
                <a14:useLocalDpi xmlns:a14="http://schemas.microsoft.com/office/drawing/2010/main"/>
              </a:ext>
            </a:extLst>
          </a:blip>
          <a:srcRect l="7722" r="7917"/>
          <a:stretch/>
        </p:blipFill>
        <p:spPr>
          <a:xfrm>
            <a:off x="5964180" y="1131265"/>
            <a:ext cx="5417820" cy="4283855"/>
          </a:xfrm>
          <a:prstGeom prst="rect">
            <a:avLst/>
          </a:prstGeom>
        </p:spPr>
      </p:pic>
      <p:sp>
        <p:nvSpPr>
          <p:cNvPr id="2" name="TextBox 1">
            <a:extLst>
              <a:ext uri="{FF2B5EF4-FFF2-40B4-BE49-F238E27FC236}">
                <a16:creationId xmlns:a16="http://schemas.microsoft.com/office/drawing/2014/main" id="{782F559A-9480-8A6B-0797-24A5369F86EA}"/>
              </a:ext>
              <a:ext uri="{C183D7F6-B498-43B3-948B-1728B52AA6E4}">
                <adec:decorative xmlns:adec="http://schemas.microsoft.com/office/drawing/2017/decorative" val="1"/>
              </a:ext>
            </a:extLst>
          </p:cNvPr>
          <p:cNvSpPr txBox="1"/>
          <p:nvPr/>
        </p:nvSpPr>
        <p:spPr>
          <a:xfrm>
            <a:off x="10058400" y="5050193"/>
            <a:ext cx="344966" cy="276999"/>
          </a:xfrm>
          <a:prstGeom prst="rect">
            <a:avLst/>
          </a:prstGeom>
          <a:noFill/>
        </p:spPr>
        <p:txBody>
          <a:bodyPr wrap="none" rtlCol="0">
            <a:spAutoFit/>
          </a:bodyPr>
          <a:lstStyle/>
          <a:p>
            <a:r>
              <a:rPr lang="en-GB" sz="1200" i="1" dirty="0" err="1"/>
              <a:t>E</a:t>
            </a:r>
            <a:r>
              <a:rPr lang="en-GB" sz="1200" baseline="-25000" dirty="0" err="1"/>
              <a:t>a</a:t>
            </a:r>
            <a:endParaRPr lang="en-GB" sz="1200" baseline="-25000" dirty="0"/>
          </a:p>
        </p:txBody>
      </p:sp>
      <p:sp>
        <p:nvSpPr>
          <p:cNvPr id="4" name="TextBox 3">
            <a:extLst>
              <a:ext uri="{FF2B5EF4-FFF2-40B4-BE49-F238E27FC236}">
                <a16:creationId xmlns:a16="http://schemas.microsoft.com/office/drawing/2014/main" id="{AA7C3464-CBDD-DBB7-2F18-A7FD2EA5DA98}"/>
              </a:ext>
              <a:ext uri="{C183D7F6-B498-43B3-948B-1728B52AA6E4}">
                <adec:decorative xmlns:adec="http://schemas.microsoft.com/office/drawing/2017/decorative" val="1"/>
              </a:ext>
            </a:extLst>
          </p:cNvPr>
          <p:cNvSpPr txBox="1"/>
          <p:nvPr/>
        </p:nvSpPr>
        <p:spPr>
          <a:xfrm>
            <a:off x="9075916" y="5059340"/>
            <a:ext cx="894797" cy="276999"/>
          </a:xfrm>
          <a:prstGeom prst="rect">
            <a:avLst/>
          </a:prstGeom>
          <a:noFill/>
        </p:spPr>
        <p:txBody>
          <a:bodyPr wrap="none" rtlCol="0">
            <a:spAutoFit/>
          </a:bodyPr>
          <a:lstStyle/>
          <a:p>
            <a:r>
              <a:rPr lang="en-GB" sz="1200" i="1" dirty="0" err="1"/>
              <a:t>E</a:t>
            </a:r>
            <a:r>
              <a:rPr lang="en-GB" sz="1200" baseline="-25000" dirty="0" err="1"/>
              <a:t>a</a:t>
            </a:r>
            <a:r>
              <a:rPr lang="en-GB" sz="1200" baseline="-25000" dirty="0"/>
              <a:t> </a:t>
            </a:r>
            <a:r>
              <a:rPr lang="en-GB" sz="1200" dirty="0"/>
              <a:t>catalyst</a:t>
            </a:r>
            <a:endParaRPr lang="en-GB" sz="1200"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a:t>Learning objectives</a:t>
            </a:r>
            <a:endParaRPr/>
          </a:p>
        </p:txBody>
      </p:sp>
      <p:sp>
        <p:nvSpPr>
          <p:cNvPr id="118" name="Google Shape;118;p2"/>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2750"/>
              <a:buNone/>
            </a:pPr>
            <a:r>
              <a:rPr lang="en-GB" sz="2400" dirty="0"/>
              <a:t>By the end of this lesson, you will be able to:</a:t>
            </a:r>
            <a:endParaRPr sz="2400" dirty="0"/>
          </a:p>
          <a:p>
            <a:pPr marL="342900" lvl="0" indent="-342900" algn="l" rtl="0">
              <a:lnSpc>
                <a:spcPct val="100000"/>
              </a:lnSpc>
              <a:spcBef>
                <a:spcPts val="1200"/>
              </a:spcBef>
              <a:spcAft>
                <a:spcPts val="0"/>
              </a:spcAft>
              <a:buClr>
                <a:srgbClr val="48A9C5"/>
              </a:buClr>
              <a:buSzPts val="2750"/>
              <a:buFont typeface="Arial"/>
              <a:buChar char="•"/>
            </a:pPr>
            <a:r>
              <a:rPr lang="en-GB" sz="2400" dirty="0"/>
              <a:t>Understand reaction kinetics in terms of collision theory and energy profile diagrams.</a:t>
            </a:r>
            <a:endParaRPr sz="2400" dirty="0"/>
          </a:p>
          <a:p>
            <a:pPr marL="342900" lvl="0" indent="-342900" algn="l" rtl="0">
              <a:lnSpc>
                <a:spcPct val="100000"/>
              </a:lnSpc>
              <a:spcBef>
                <a:spcPts val="1200"/>
              </a:spcBef>
              <a:spcAft>
                <a:spcPts val="0"/>
              </a:spcAft>
              <a:buClr>
                <a:srgbClr val="48A9C5"/>
              </a:buClr>
              <a:buSzPts val="2750"/>
              <a:buFont typeface="Arial"/>
              <a:buChar char="•"/>
            </a:pPr>
            <a:r>
              <a:rPr lang="en-GB" sz="2400" dirty="0"/>
              <a:t>Draw and interpret Maxwell–Boltzmann distribution curves.</a:t>
            </a:r>
            <a:endParaRPr sz="2400" dirty="0"/>
          </a:p>
          <a:p>
            <a:pPr marL="342900" lvl="0" indent="-342900" algn="l" rtl="0">
              <a:lnSpc>
                <a:spcPct val="100000"/>
              </a:lnSpc>
              <a:spcBef>
                <a:spcPts val="1200"/>
              </a:spcBef>
              <a:spcAft>
                <a:spcPts val="0"/>
              </a:spcAft>
              <a:buClr>
                <a:srgbClr val="48A9C5"/>
              </a:buClr>
              <a:buSzPts val="2750"/>
              <a:buFont typeface="Arial"/>
              <a:buChar char="•"/>
            </a:pPr>
            <a:r>
              <a:rPr lang="en-GB" sz="2400" dirty="0"/>
              <a:t>Use Maxwell–Boltzmann distribution to explain how a change in temperature affects the rate of reaction.</a:t>
            </a:r>
            <a:endParaRPr sz="2400" dirty="0"/>
          </a:p>
          <a:p>
            <a:pPr marL="342900" lvl="0" indent="-342900" algn="l" rtl="0">
              <a:lnSpc>
                <a:spcPct val="100000"/>
              </a:lnSpc>
              <a:spcBef>
                <a:spcPts val="1200"/>
              </a:spcBef>
              <a:spcAft>
                <a:spcPts val="0"/>
              </a:spcAft>
              <a:buClr>
                <a:srgbClr val="48A9C5"/>
              </a:buClr>
              <a:buSzPts val="2750"/>
              <a:buFont typeface="Arial"/>
              <a:buChar char="•"/>
            </a:pPr>
            <a:r>
              <a:rPr lang="en-GB" sz="2400" dirty="0"/>
              <a:t>Use Maxwell–Boltzmann distribution to help explain the action of a catalyst on reaction rate.</a:t>
            </a:r>
            <a:endParaRPr sz="2400" dirty="0"/>
          </a:p>
        </p:txBody>
      </p:sp>
      <p:sp>
        <p:nvSpPr>
          <p:cNvPr id="119" name="Google Shape;119;p2">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u="none" strike="noStrike" cap="none">
                <a:solidFill>
                  <a:schemeClr val="lt1"/>
                </a:solidFill>
                <a:latin typeface="Century Gothic"/>
                <a:ea typeface="Century Gothic"/>
                <a:cs typeface="Century Gothic"/>
                <a:sym typeface="Century Gothic"/>
              </a:rPr>
              <a:t>Learning objectives</a:t>
            </a:r>
            <a:endParaRPr sz="2200" b="1"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Collison theory of chemical reactions</a:t>
            </a:r>
            <a:endParaRPr dirty="0"/>
          </a:p>
        </p:txBody>
      </p:sp>
      <p:sp>
        <p:nvSpPr>
          <p:cNvPr id="125" name="Google Shape;125;p3"/>
          <p:cNvSpPr txBox="1">
            <a:spLocks noGrp="1"/>
          </p:cNvSpPr>
          <p:nvPr>
            <p:ph type="body" idx="1"/>
          </p:nvPr>
        </p:nvSpPr>
        <p:spPr>
          <a:xfrm>
            <a:off x="540000" y="1260000"/>
            <a:ext cx="10080000" cy="50400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2400"/>
              <a:buNone/>
            </a:pPr>
            <a:r>
              <a:rPr lang="en-GB" sz="2400" dirty="0"/>
              <a:t>The rate of a chemical reaction is a measure of how fast a reaction takes place. Chemical reactions take place when reactant particles successfully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collide</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t>
            </a:r>
            <a:endParaRPr dirty="0"/>
          </a:p>
          <a:p>
            <a:pPr marL="0" lvl="0" indent="0" algn="l" rtl="0">
              <a:lnSpc>
                <a:spcPct val="100000"/>
              </a:lnSpc>
              <a:spcBef>
                <a:spcPts val="1200"/>
              </a:spcBef>
              <a:spcAft>
                <a:spcPts val="0"/>
              </a:spcAft>
              <a:buSzPts val="2400"/>
              <a:buNone/>
            </a:pPr>
            <a:r>
              <a:rPr lang="en-GB" sz="2400" dirty="0"/>
              <a:t>For particles to react they must collide:</a:t>
            </a:r>
            <a:endParaRPr dirty="0"/>
          </a:p>
          <a:p>
            <a:pPr marL="342900" lvl="0" indent="-342900" algn="l" rtl="0">
              <a:lnSpc>
                <a:spcPct val="100000"/>
              </a:lnSpc>
              <a:spcBef>
                <a:spcPts val="1200"/>
              </a:spcBef>
              <a:spcAft>
                <a:spcPts val="0"/>
              </a:spcAft>
              <a:buSzPts val="2400"/>
              <a:buFont typeface="Arial"/>
              <a:buChar char="•"/>
            </a:pPr>
            <a:r>
              <a:rPr lang="en-GB" sz="2400" dirty="0"/>
              <a:t>with sufficient kinetic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energy</a:t>
            </a:r>
            <a:r>
              <a:rPr lang="en-GB" sz="2400" dirty="0"/>
              <a:t> </a:t>
            </a:r>
            <a:endParaRPr dirty="0"/>
          </a:p>
          <a:p>
            <a:pPr marL="342900" lvl="0" indent="-342900" algn="l" rtl="0">
              <a:lnSpc>
                <a:spcPct val="100000"/>
              </a:lnSpc>
              <a:spcBef>
                <a:spcPts val="1200"/>
              </a:spcBef>
              <a:spcAft>
                <a:spcPts val="0"/>
              </a:spcAft>
              <a:buSzPts val="2400"/>
              <a:buFont typeface="Arial"/>
              <a:buChar char="•"/>
            </a:pPr>
            <a:r>
              <a:rPr lang="en-GB" sz="2400" dirty="0"/>
              <a:t>at the correct orientation.</a:t>
            </a:r>
            <a:endParaRPr dirty="0"/>
          </a:p>
          <a:p>
            <a:pPr marL="0" lvl="0" indent="0" algn="l" rtl="0">
              <a:lnSpc>
                <a:spcPct val="100000"/>
              </a:lnSpc>
              <a:spcBef>
                <a:spcPts val="1200"/>
              </a:spcBef>
              <a:spcAft>
                <a:spcPts val="0"/>
              </a:spcAft>
              <a:buSzPts val="2400"/>
              <a:buNone/>
            </a:pPr>
            <a:r>
              <a:rPr lang="en-GB" sz="2400" dirty="0"/>
              <a:t>The kinetic energy is usually needed to break the relevant chemical bonds in the reactants. The </a:t>
            </a:r>
            <a:r>
              <a:rPr lang="en-GB" sz="2400" b="1" dirty="0">
                <a:solidFill>
                  <a:srgbClr val="48A9C5"/>
                </a:solidFill>
              </a:rPr>
              <a:t>activation energy </a:t>
            </a:r>
            <a:r>
              <a:rPr lang="en-GB" sz="2400" dirty="0"/>
              <a:t>is the minimum amount of energy required for particles to react. </a:t>
            </a:r>
            <a:endParaRPr dirty="0"/>
          </a:p>
          <a:p>
            <a:pPr marL="0" lvl="0" indent="0" algn="l" rtl="0">
              <a:lnSpc>
                <a:spcPct val="100000"/>
              </a:lnSpc>
              <a:spcBef>
                <a:spcPts val="1200"/>
              </a:spcBef>
              <a:spcAft>
                <a:spcPts val="0"/>
              </a:spcAft>
              <a:buSzPts val="2400"/>
              <a:buNone/>
            </a:pPr>
            <a:r>
              <a:rPr lang="en-GB" sz="2400" dirty="0"/>
              <a:t>The </a:t>
            </a:r>
            <a:r>
              <a:rPr lang="en-GB" sz="2400" b="1" dirty="0">
                <a:solidFill>
                  <a:srgbClr val="48A9C5"/>
                </a:solidFill>
              </a:rPr>
              <a:t>rate of reaction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is a measure of the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number of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successful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collisions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per</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unit time.</a:t>
            </a:r>
            <a:endParaRPr dirty="0"/>
          </a:p>
          <a:p>
            <a:pPr marL="0" lvl="0" indent="0" algn="l" rtl="0">
              <a:lnSpc>
                <a:spcPct val="100000"/>
              </a:lnSpc>
              <a:spcBef>
                <a:spcPts val="1200"/>
              </a:spcBef>
              <a:spcAft>
                <a:spcPts val="0"/>
              </a:spcAft>
              <a:buSzPts val="2200"/>
              <a:buNone/>
            </a:pPr>
            <a:endParaRPr dirty="0"/>
          </a:p>
        </p:txBody>
      </p:sp>
      <p:sp>
        <p:nvSpPr>
          <p:cNvPr id="126" name="Google Shape;126;p3">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u="none" strike="noStrike" cap="none">
                <a:solidFill>
                  <a:schemeClr val="lt1"/>
                </a:solidFill>
                <a:latin typeface="Century Gothic"/>
                <a:ea typeface="Century Gothic"/>
                <a:cs typeface="Century Gothic"/>
                <a:sym typeface="Century Gothic"/>
              </a:rPr>
              <a:t>Collision theory</a:t>
            </a:r>
            <a:endParaRPr sz="2200" b="1" i="0" u="none" strike="noStrike" cap="none">
              <a:solidFill>
                <a:schemeClr val="lt1"/>
              </a:solidFill>
              <a:latin typeface="Century Gothic"/>
              <a:ea typeface="Century Gothic"/>
              <a:cs typeface="Century Gothic"/>
              <a:sym typeface="Century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4"/>
          <p:cNvSpPr txBox="1">
            <a:spLocks noGrp="1"/>
          </p:cNvSpPr>
          <p:nvPr>
            <p:ph type="title"/>
          </p:nvPr>
        </p:nvSpPr>
        <p:spPr>
          <a:xfrm>
            <a:off x="405280" y="403748"/>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Collison theory: particle energy</a:t>
            </a:r>
            <a:endParaRPr dirty="0"/>
          </a:p>
        </p:txBody>
      </p:sp>
      <p:pic>
        <p:nvPicPr>
          <p:cNvPr id="5" name="Picture 4" descr="Particle diagram in three stages. First stage shows two adjoined blue spheres moving towards two joined pink spheres. Second stage shows the particles colliding with a yellow flash to represent energy. Third stage shows the spheres have rearranged to form two particles each comprising one blue and one pink sphere - a reaction has taken place">
            <a:extLst>
              <a:ext uri="{FF2B5EF4-FFF2-40B4-BE49-F238E27FC236}">
                <a16:creationId xmlns:a16="http://schemas.microsoft.com/office/drawing/2014/main" id="{1A5F4C9B-1BD2-2DF1-FD68-66470F30D87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402719" y="1520859"/>
            <a:ext cx="4806099" cy="2218440"/>
          </a:xfrm>
          <a:prstGeom prst="rect">
            <a:avLst/>
          </a:prstGeom>
        </p:spPr>
      </p:pic>
      <p:sp>
        <p:nvSpPr>
          <p:cNvPr id="134" name="Google Shape;134;p4"/>
          <p:cNvSpPr txBox="1">
            <a:spLocks noGrp="1"/>
          </p:cNvSpPr>
          <p:nvPr>
            <p:ph type="body" idx="1"/>
          </p:nvPr>
        </p:nvSpPr>
        <p:spPr>
          <a:xfrm>
            <a:off x="457490" y="1149096"/>
            <a:ext cx="4815319" cy="5708904"/>
          </a:xfrm>
          <a:prstGeom prst="rect">
            <a:avLst/>
          </a:prstGeom>
          <a:noFill/>
          <a:ln>
            <a:noFill/>
          </a:ln>
        </p:spPr>
        <p:txBody>
          <a:bodyPr spcFirstLastPara="1" wrap="square" lIns="0" tIns="0" rIns="0" bIns="0" anchor="t" anchorCtr="0">
            <a:normAutofit fontScale="85000" lnSpcReduction="20000"/>
          </a:bodyPr>
          <a:lstStyle/>
          <a:p>
            <a:pPr marL="0" lvl="0" indent="0" algn="l" rtl="0">
              <a:lnSpc>
                <a:spcPct val="100000"/>
              </a:lnSpc>
              <a:spcBef>
                <a:spcPts val="0"/>
              </a:spcBef>
              <a:spcAft>
                <a:spcPts val="0"/>
              </a:spcAft>
              <a:buClr>
                <a:schemeClr val="dk1"/>
              </a:buClr>
              <a:buSzPts val="2200"/>
              <a:buFont typeface="Century Gothic"/>
              <a:buNone/>
            </a:pPr>
            <a:r>
              <a:rPr lang="en-GB" sz="2400" dirty="0"/>
              <a:t>A successful collision:</a:t>
            </a:r>
            <a:endParaRPr sz="2400"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lang="en-GB" dirty="0"/>
          </a:p>
          <a:p>
            <a:pPr marL="0" lvl="0" indent="0" algn="l" rtl="0">
              <a:lnSpc>
                <a:spcPct val="100000"/>
              </a:lnSpc>
              <a:spcBef>
                <a:spcPts val="1200"/>
              </a:spcBef>
              <a:spcAft>
                <a:spcPts val="0"/>
              </a:spcAft>
              <a:buClr>
                <a:schemeClr val="dk1"/>
              </a:buClr>
              <a:buSzPts val="2200"/>
              <a:buFont typeface="Century Gothic"/>
              <a:buNone/>
            </a:pPr>
            <a:endParaRPr dirty="0"/>
          </a:p>
          <a:p>
            <a:pPr marL="342900" lvl="0" indent="-342900" algn="l" rtl="0">
              <a:lnSpc>
                <a:spcPct val="110000"/>
              </a:lnSpc>
              <a:spcBef>
                <a:spcPts val="1200"/>
              </a:spcBef>
              <a:spcAft>
                <a:spcPts val="0"/>
              </a:spcAft>
              <a:buClr>
                <a:srgbClr val="48A9C5"/>
              </a:buClr>
              <a:buSzPct val="125000"/>
              <a:buFont typeface="Arial"/>
              <a:buChar char="•"/>
            </a:pP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R</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eactant particles </a:t>
            </a:r>
            <a:r>
              <a:rPr lang="en-GB" sz="2400" dirty="0"/>
              <a:t>collide with sufficient kinetic energy. </a:t>
            </a:r>
            <a:endParaRPr sz="2400" dirty="0"/>
          </a:p>
          <a:p>
            <a:pPr marL="342900" lvl="0" indent="-342900" algn="l" rtl="0">
              <a:lnSpc>
                <a:spcPct val="110000"/>
              </a:lnSpc>
              <a:spcBef>
                <a:spcPts val="1200"/>
              </a:spcBef>
              <a:spcAft>
                <a:spcPts val="0"/>
              </a:spcAft>
              <a:buClr>
                <a:srgbClr val="48A9C5"/>
              </a:buClr>
              <a:buSzPct val="125000"/>
              <a:buFont typeface="Arial"/>
              <a:buChar char="•"/>
            </a:pPr>
            <a:r>
              <a:rPr lang="en-GB" sz="2400" dirty="0"/>
              <a:t>Bonds break in the reactant molecules and new bonds form in product molecules.</a:t>
            </a:r>
          </a:p>
          <a:p>
            <a:pPr marL="342900" lvl="0" indent="-342900" algn="l" rtl="0">
              <a:lnSpc>
                <a:spcPct val="110000"/>
              </a:lnSpc>
              <a:spcBef>
                <a:spcPts val="1200"/>
              </a:spcBef>
              <a:spcAft>
                <a:spcPts val="0"/>
              </a:spcAft>
              <a:buClr>
                <a:srgbClr val="48A9C5"/>
              </a:buClr>
              <a:buSzPct val="125000"/>
              <a:buFont typeface="Arial"/>
              <a:buChar char="•"/>
            </a:pPr>
            <a:r>
              <a:rPr lang="en-GB" sz="2400" dirty="0"/>
              <a:t>T</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he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collision is successful.</a:t>
            </a:r>
            <a:endParaRPr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endParaRPr>
          </a:p>
          <a:p>
            <a:pPr marL="342900" lvl="0" indent="-342900" algn="l" rtl="0">
              <a:lnSpc>
                <a:spcPct val="110000"/>
              </a:lnSpc>
              <a:spcBef>
                <a:spcPts val="1200"/>
              </a:spcBef>
              <a:spcAft>
                <a:spcPts val="0"/>
              </a:spcAft>
              <a:buClr>
                <a:srgbClr val="48A9C5"/>
              </a:buClr>
              <a:buSzPct val="125000"/>
              <a:buFont typeface="Arial"/>
              <a:buChar char="•"/>
            </a:pP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Products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are formed (provided the particle orientation is correct). </a:t>
            </a:r>
            <a:r>
              <a:rPr lang="en-GB" dirty="0"/>
              <a:t>		</a:t>
            </a:r>
            <a:endParaRPr dirty="0"/>
          </a:p>
          <a:p>
            <a:pPr marL="0" lvl="0" indent="0" algn="l" rtl="0">
              <a:lnSpc>
                <a:spcPct val="100000"/>
              </a:lnSpc>
              <a:spcBef>
                <a:spcPts val="1200"/>
              </a:spcBef>
              <a:spcAft>
                <a:spcPts val="0"/>
              </a:spcAft>
              <a:buClr>
                <a:schemeClr val="dk1"/>
              </a:buClr>
              <a:buSzPts val="2200"/>
              <a:buFont typeface="Century Gothic"/>
              <a:buNone/>
            </a:pPr>
            <a:endParaRPr dirty="0"/>
          </a:p>
        </p:txBody>
      </p:sp>
      <p:pic>
        <p:nvPicPr>
          <p:cNvPr id="7" name="Picture 6" descr="Particle diagram in three stages. First stage shows two adjoined blue spheres moving towards two joined pink spheres. Second stage shows the particles colliding this time the yellow flash is smaller to represent less energy. Third stage shows the original particles moving away from each other again unchanged">
            <a:extLst>
              <a:ext uri="{FF2B5EF4-FFF2-40B4-BE49-F238E27FC236}">
                <a16:creationId xmlns:a16="http://schemas.microsoft.com/office/drawing/2014/main" id="{F39F2EB9-75CA-14BD-50EF-57F0D78D925A}"/>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5802604" y="1389134"/>
            <a:ext cx="4891184" cy="2257714"/>
          </a:xfrm>
          <a:prstGeom prst="rect">
            <a:avLst/>
          </a:prstGeom>
        </p:spPr>
      </p:pic>
      <p:sp>
        <p:nvSpPr>
          <p:cNvPr id="135" name="Google Shape;135;p4"/>
          <p:cNvSpPr txBox="1">
            <a:spLocks noGrp="1"/>
          </p:cNvSpPr>
          <p:nvPr>
            <p:ph type="body" idx="2"/>
          </p:nvPr>
        </p:nvSpPr>
        <p:spPr>
          <a:xfrm>
            <a:off x="5848739" y="1103376"/>
            <a:ext cx="4770000" cy="5598000"/>
          </a:xfrm>
          <a:prstGeom prst="rect">
            <a:avLst/>
          </a:prstGeom>
          <a:noFill/>
          <a:ln>
            <a:noFill/>
          </a:ln>
        </p:spPr>
        <p:txBody>
          <a:bodyPr spcFirstLastPara="1" wrap="square" lIns="0" tIns="0" rIns="0" bIns="0" anchor="t" anchorCtr="0">
            <a:normAutofit fontScale="85000" lnSpcReduction="20000"/>
          </a:bodyPr>
          <a:lstStyle/>
          <a:p>
            <a:pPr marL="0" lvl="0" indent="0" algn="l" rtl="0">
              <a:lnSpc>
                <a:spcPct val="100000"/>
              </a:lnSpc>
              <a:spcBef>
                <a:spcPts val="0"/>
              </a:spcBef>
              <a:spcAft>
                <a:spcPts val="0"/>
              </a:spcAft>
              <a:buClr>
                <a:schemeClr val="dk1"/>
              </a:buClr>
              <a:buSzPct val="100000"/>
              <a:buFont typeface="Century Gothic"/>
              <a:buNone/>
            </a:pPr>
            <a:r>
              <a:rPr lang="en-GB" sz="2400" dirty="0"/>
              <a:t>An unsuccessful collision:</a:t>
            </a: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342900" lvl="0" indent="-342900" algn="l" rtl="0">
              <a:lnSpc>
                <a:spcPct val="110000"/>
              </a:lnSpc>
              <a:spcBef>
                <a:spcPts val="1200"/>
              </a:spcBef>
              <a:spcAft>
                <a:spcPts val="0"/>
              </a:spcAft>
              <a:buClr>
                <a:srgbClr val="48A9C5"/>
              </a:buClr>
              <a:buSzPct val="125000"/>
              <a:buFont typeface="Arial"/>
              <a:buChar char="•"/>
            </a:pPr>
            <a:r>
              <a:rPr lang="en-GB" sz="2400" dirty="0"/>
              <a:t>Reactant particles collide with insufficient kinetic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energy</a:t>
            </a:r>
            <a:r>
              <a:rPr lang="en-GB" sz="2400" dirty="0"/>
              <a:t>. </a:t>
            </a:r>
            <a:endParaRPr dirty="0"/>
          </a:p>
          <a:p>
            <a:pPr marL="342900" lvl="0" indent="-342900" algn="l" rtl="0">
              <a:lnSpc>
                <a:spcPct val="110000"/>
              </a:lnSpc>
              <a:spcBef>
                <a:spcPts val="1200"/>
              </a:spcBef>
              <a:spcAft>
                <a:spcPts val="0"/>
              </a:spcAft>
              <a:buClr>
                <a:srgbClr val="48A9C5"/>
              </a:buClr>
              <a:buSzPct val="125000"/>
              <a:buFont typeface="Arial"/>
              <a:buChar char="•"/>
            </a:pPr>
            <a:r>
              <a:rPr lang="en-GB" sz="2400" dirty="0"/>
              <a:t>Bonds do not break in the reactant molecules.</a:t>
            </a:r>
          </a:p>
          <a:p>
            <a:pPr marL="342900" lvl="0" indent="-342900" algn="l" rtl="0">
              <a:lnSpc>
                <a:spcPct val="110000"/>
              </a:lnSpc>
              <a:spcBef>
                <a:spcPts val="1200"/>
              </a:spcBef>
              <a:spcAft>
                <a:spcPts val="0"/>
              </a:spcAft>
              <a:buClr>
                <a:srgbClr val="48A9C5"/>
              </a:buClr>
              <a:buSzPct val="125000"/>
              <a:buFont typeface="Arial"/>
              <a:buChar char="•"/>
            </a:pPr>
            <a:r>
              <a:rPr lang="en-GB" sz="2400" dirty="0"/>
              <a:t>The collision is unsuccessful.</a:t>
            </a:r>
            <a:endParaRPr dirty="0"/>
          </a:p>
          <a:p>
            <a:pPr marL="342900" lvl="0" indent="-342900" algn="l" rtl="0">
              <a:lnSpc>
                <a:spcPct val="110000"/>
              </a:lnSpc>
              <a:spcBef>
                <a:spcPts val="1200"/>
              </a:spcBef>
              <a:spcAft>
                <a:spcPts val="0"/>
              </a:spcAft>
              <a:buClr>
                <a:srgbClr val="48A9C5"/>
              </a:buClr>
              <a:buSzPct val="125000"/>
              <a:buFont typeface="Arial"/>
              <a:buChar char="•"/>
            </a:pPr>
            <a:r>
              <a:rPr lang="en-GB" sz="2400" dirty="0"/>
              <a:t>The reactant particles move away from each other.</a:t>
            </a:r>
            <a:endParaRPr dirty="0"/>
          </a:p>
          <a:p>
            <a:pPr marL="342900" lvl="0" indent="-342900" algn="l" rtl="0">
              <a:lnSpc>
                <a:spcPct val="110000"/>
              </a:lnSpc>
              <a:spcBef>
                <a:spcPts val="1200"/>
              </a:spcBef>
              <a:spcAft>
                <a:spcPts val="0"/>
              </a:spcAft>
              <a:buClr>
                <a:srgbClr val="48A9C5"/>
              </a:buClr>
              <a:buSzPct val="125000"/>
              <a:buFont typeface="Arial"/>
              <a:buChar char="•"/>
            </a:pPr>
            <a:r>
              <a:rPr lang="en-GB" sz="2400" dirty="0"/>
              <a:t>Products are not formed.</a:t>
            </a:r>
            <a:endParaRPr dirty="0"/>
          </a:p>
          <a:p>
            <a:pPr marL="0" lvl="0" indent="0" algn="l" rtl="0">
              <a:lnSpc>
                <a:spcPct val="100000"/>
              </a:lnSpc>
              <a:spcBef>
                <a:spcPts val="1200"/>
              </a:spcBef>
              <a:spcAft>
                <a:spcPts val="0"/>
              </a:spcAft>
              <a:buClr>
                <a:schemeClr val="dk1"/>
              </a:buClr>
              <a:buSzPct val="100000"/>
              <a:buFont typeface="Century Gothic"/>
              <a:buNone/>
            </a:pPr>
            <a:endParaRPr dirty="0"/>
          </a:p>
        </p:txBody>
      </p:sp>
      <p:sp>
        <p:nvSpPr>
          <p:cNvPr id="136" name="Google Shape;136;p4">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a:solidFill>
                  <a:schemeClr val="lt1"/>
                </a:solidFill>
                <a:latin typeface="Century Gothic"/>
                <a:ea typeface="Century Gothic"/>
                <a:cs typeface="Century Gothic"/>
                <a:sym typeface="Century Gothic"/>
              </a:rPr>
              <a:t>Collision theory</a:t>
            </a:r>
            <a:endParaRPr sz="2200" b="1" i="0">
              <a:solidFill>
                <a:schemeClr val="lt1"/>
              </a:solidFill>
              <a:latin typeface="Century Gothic"/>
              <a:ea typeface="Century Gothic"/>
              <a:cs typeface="Century Gothic"/>
              <a:sym typeface="Century Gothic"/>
            </a:endParaRPr>
          </a:p>
        </p:txBody>
      </p:sp>
      <p:sp>
        <p:nvSpPr>
          <p:cNvPr id="49" name="TextBox 48">
            <a:extLst>
              <a:ext uri="{C183D7F6-B498-43B3-948B-1728B52AA6E4}">
                <adec:decorative xmlns:adec="http://schemas.microsoft.com/office/drawing/2017/decorative" val="1"/>
              </a:ext>
            </a:extLst>
          </p:cNvPr>
          <p:cNvSpPr txBox="1"/>
          <p:nvPr/>
        </p:nvSpPr>
        <p:spPr>
          <a:xfrm>
            <a:off x="1937891" y="1721385"/>
            <a:ext cx="2381371" cy="369332"/>
          </a:xfrm>
          <a:prstGeom prst="rect">
            <a:avLst/>
          </a:prstGeom>
          <a:noFill/>
        </p:spPr>
        <p:txBody>
          <a:bodyPr wrap="square" rtlCol="0">
            <a:spAutoFit/>
          </a:bodyPr>
          <a:lstStyle/>
          <a:p>
            <a:r>
              <a:rPr lang="en-GB" sz="1800" dirty="0">
                <a:latin typeface="Century Gothic" panose="020B0502020202020204" pitchFamily="34" charset="0"/>
              </a:rPr>
              <a:t>activated complex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5"/>
          <p:cNvSpPr txBox="1">
            <a:spLocks noGrp="1"/>
          </p:cNvSpPr>
          <p:nvPr>
            <p:ph type="title"/>
          </p:nvPr>
        </p:nvSpPr>
        <p:spPr>
          <a:xfrm>
            <a:off x="504321" y="337669"/>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Collision theory: particle orientation</a:t>
            </a:r>
            <a:endParaRPr dirty="0"/>
          </a:p>
        </p:txBody>
      </p:sp>
      <p:pic>
        <p:nvPicPr>
          <p:cNvPr id="5" name="Picture 4" descr="Particle diagram in three stages. First stage shows two adjoined blue spheres moving towards two joined pink spheres. Second stage shows the particles colliding with a yellow flash to represent energy - the particles collide cleanly. Third stage shows the spheres have rearranged to form two particles each comprising one blue and one pink sphere - a reaction has taken place">
            <a:extLst>
              <a:ext uri="{FF2B5EF4-FFF2-40B4-BE49-F238E27FC236}">
                <a16:creationId xmlns:a16="http://schemas.microsoft.com/office/drawing/2014/main" id="{E36E2A0E-508B-E6A0-0399-8076A1FAC33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293961" y="1636339"/>
            <a:ext cx="5146242" cy="2375446"/>
          </a:xfrm>
          <a:prstGeom prst="rect">
            <a:avLst/>
          </a:prstGeom>
        </p:spPr>
      </p:pic>
      <p:sp>
        <p:nvSpPr>
          <p:cNvPr id="186" name="Google Shape;186;p5"/>
          <p:cNvSpPr txBox="1">
            <a:spLocks noGrp="1"/>
          </p:cNvSpPr>
          <p:nvPr>
            <p:ph type="body" idx="1"/>
          </p:nvPr>
        </p:nvSpPr>
        <p:spPr>
          <a:xfrm>
            <a:off x="504321" y="1172961"/>
            <a:ext cx="4770000" cy="5040000"/>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Clr>
                <a:schemeClr val="dk1"/>
              </a:buClr>
              <a:buSzPts val="2200"/>
              <a:buFont typeface="Century Gothic"/>
              <a:buNone/>
            </a:pPr>
            <a:r>
              <a:rPr lang="en-GB" dirty="0"/>
              <a:t>A successful collision:</a:t>
            </a: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0" lvl="0" indent="0" algn="l" rtl="0">
              <a:lnSpc>
                <a:spcPct val="100000"/>
              </a:lnSpc>
              <a:spcBef>
                <a:spcPts val="1200"/>
              </a:spcBef>
              <a:spcAft>
                <a:spcPts val="0"/>
              </a:spcAft>
              <a:buClr>
                <a:schemeClr val="dk1"/>
              </a:buClr>
              <a:buSzPts val="2200"/>
              <a:buFont typeface="Century Gothic"/>
              <a:buNone/>
            </a:pPr>
            <a:endParaRPr dirty="0"/>
          </a:p>
          <a:p>
            <a:pPr marL="342900" lvl="0" indent="-342900" algn="l" rtl="0">
              <a:lnSpc>
                <a:spcPct val="100000"/>
              </a:lnSpc>
              <a:spcBef>
                <a:spcPts val="1200"/>
              </a:spcBef>
              <a:spcAft>
                <a:spcPts val="0"/>
              </a:spcAft>
              <a:buClr>
                <a:srgbClr val="48A9C5"/>
              </a:buClr>
              <a:buSzPct val="125000"/>
              <a:buFont typeface="Arial"/>
              <a:buChar char="•"/>
            </a:pPr>
            <a:r>
              <a:rPr lang="en-GB" dirty="0"/>
              <a:t>Reactants particles collide with the correct orientation. </a:t>
            </a:r>
            <a:endParaRPr dirty="0"/>
          </a:p>
          <a:p>
            <a:pPr marL="342900" lvl="0" indent="-342900" algn="l" rtl="0">
              <a:lnSpc>
                <a:spcPct val="100000"/>
              </a:lnSpc>
              <a:spcBef>
                <a:spcPts val="1200"/>
              </a:spcBef>
              <a:spcAft>
                <a:spcPts val="0"/>
              </a:spcAft>
              <a:buClr>
                <a:srgbClr val="48A9C5"/>
              </a:buClr>
              <a:buSzPct val="125000"/>
              <a:buFont typeface="Arial"/>
              <a:buChar char="•"/>
            </a:pPr>
            <a:r>
              <a:rPr lang="en-GB" dirty="0"/>
              <a:t>Products are formed (provided they collide with sufficient kinetic energy).	</a:t>
            </a:r>
            <a:endParaRPr dirty="0"/>
          </a:p>
          <a:p>
            <a:pPr marL="0" lvl="0" indent="0" algn="l" rtl="0">
              <a:lnSpc>
                <a:spcPct val="100000"/>
              </a:lnSpc>
              <a:spcBef>
                <a:spcPts val="1200"/>
              </a:spcBef>
              <a:spcAft>
                <a:spcPts val="0"/>
              </a:spcAft>
              <a:buClr>
                <a:schemeClr val="dk1"/>
              </a:buClr>
              <a:buSzPts val="2200"/>
              <a:buFont typeface="Century Gothic"/>
              <a:buNone/>
            </a:pPr>
            <a:endParaRPr dirty="0"/>
          </a:p>
        </p:txBody>
      </p:sp>
      <p:pic>
        <p:nvPicPr>
          <p:cNvPr id="7" name="Picture 6" descr="Particle diagram in three stages. First stage shows two adjoined blue spheres moving towards two joined pink spheres. Second stage shows the particles colliding, this time particles collide at an angle only just touching. Third stage shows the original particles moving away from each other again unchanged">
            <a:extLst>
              <a:ext uri="{FF2B5EF4-FFF2-40B4-BE49-F238E27FC236}">
                <a16:creationId xmlns:a16="http://schemas.microsoft.com/office/drawing/2014/main" id="{F3E4AE81-6440-87DA-72B0-96AB624935A3}"/>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5837185" y="1520858"/>
            <a:ext cx="5164949" cy="2384081"/>
          </a:xfrm>
          <a:prstGeom prst="rect">
            <a:avLst/>
          </a:prstGeom>
        </p:spPr>
      </p:pic>
      <p:sp>
        <p:nvSpPr>
          <p:cNvPr id="187" name="Google Shape;187;p5"/>
          <p:cNvSpPr txBox="1">
            <a:spLocks noGrp="1"/>
          </p:cNvSpPr>
          <p:nvPr>
            <p:ph type="body" idx="2"/>
          </p:nvPr>
        </p:nvSpPr>
        <p:spPr>
          <a:xfrm>
            <a:off x="5863959" y="1172961"/>
            <a:ext cx="4770000" cy="5040000"/>
          </a:xfrm>
          <a:prstGeom prst="rect">
            <a:avLst/>
          </a:prstGeom>
          <a:noFill/>
          <a:ln>
            <a:noFill/>
          </a:ln>
        </p:spPr>
        <p:txBody>
          <a:bodyPr spcFirstLastPara="1" wrap="square" lIns="0" tIns="0" rIns="0" bIns="0" anchor="t" anchorCtr="0">
            <a:normAutofit fontScale="92500" lnSpcReduction="10000"/>
          </a:bodyPr>
          <a:lstStyle/>
          <a:p>
            <a:pPr marL="0" lvl="0" indent="0" algn="l" rtl="0">
              <a:lnSpc>
                <a:spcPct val="100000"/>
              </a:lnSpc>
              <a:spcBef>
                <a:spcPts val="0"/>
              </a:spcBef>
              <a:spcAft>
                <a:spcPts val="0"/>
              </a:spcAft>
              <a:buClr>
                <a:schemeClr val="dk1"/>
              </a:buClr>
              <a:buSzPct val="100000"/>
              <a:buFont typeface="Century Gothic"/>
              <a:buNone/>
            </a:pPr>
            <a:r>
              <a:rPr lang="en-GB" sz="2400" dirty="0"/>
              <a:t>An unsuccessful collision:</a:t>
            </a: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dirty="0"/>
          </a:p>
          <a:p>
            <a:pPr marL="0" lvl="0" indent="0" algn="l" rtl="0">
              <a:lnSpc>
                <a:spcPct val="100000"/>
              </a:lnSpc>
              <a:spcBef>
                <a:spcPts val="1200"/>
              </a:spcBef>
              <a:spcAft>
                <a:spcPts val="0"/>
              </a:spcAft>
              <a:buClr>
                <a:schemeClr val="dk1"/>
              </a:buClr>
              <a:buSzPct val="100000"/>
              <a:buFont typeface="Century Gothic"/>
              <a:buNone/>
            </a:pPr>
            <a:endParaRPr sz="1100" dirty="0"/>
          </a:p>
          <a:p>
            <a:pPr marL="342900" lvl="0" indent="-342900" algn="l" rtl="0">
              <a:lnSpc>
                <a:spcPct val="100000"/>
              </a:lnSpc>
              <a:spcBef>
                <a:spcPts val="1200"/>
              </a:spcBef>
              <a:spcAft>
                <a:spcPts val="0"/>
              </a:spcAft>
              <a:buClr>
                <a:srgbClr val="48A9C5"/>
              </a:buClr>
              <a:buSzPct val="125000"/>
              <a:buFont typeface="Arial"/>
              <a:buChar char="•"/>
            </a:pPr>
            <a:r>
              <a:rPr lang="en-GB" sz="2400" dirty="0"/>
              <a:t>Reactants particles collide with the incorrect orientation. </a:t>
            </a:r>
            <a:endParaRPr dirty="0"/>
          </a:p>
          <a:p>
            <a:pPr marL="342900" lvl="0" indent="-342900" algn="l" rtl="0">
              <a:lnSpc>
                <a:spcPct val="100000"/>
              </a:lnSpc>
              <a:spcBef>
                <a:spcPts val="1200"/>
              </a:spcBef>
              <a:spcAft>
                <a:spcPts val="0"/>
              </a:spcAft>
              <a:buClr>
                <a:srgbClr val="48A9C5"/>
              </a:buClr>
              <a:buSzPct val="125000"/>
              <a:buFont typeface="Arial"/>
              <a:buChar char="•"/>
            </a:pPr>
            <a:r>
              <a:rPr lang="en-GB" sz="2400" dirty="0"/>
              <a:t>The reactants move away from  each other.</a:t>
            </a:r>
            <a:endParaRPr dirty="0"/>
          </a:p>
          <a:p>
            <a:pPr marL="342900" lvl="0" indent="-342900" algn="l" rtl="0">
              <a:lnSpc>
                <a:spcPct val="100000"/>
              </a:lnSpc>
              <a:spcBef>
                <a:spcPts val="1200"/>
              </a:spcBef>
              <a:spcAft>
                <a:spcPts val="0"/>
              </a:spcAft>
              <a:buClr>
                <a:srgbClr val="48A9C5"/>
              </a:buClr>
              <a:buSzPct val="125000"/>
              <a:buFont typeface="Arial"/>
              <a:buChar char="•"/>
            </a:pPr>
            <a:r>
              <a:rPr lang="en-GB" sz="2400" dirty="0"/>
              <a:t>Products are not formed. </a:t>
            </a:r>
            <a:endParaRPr dirty="0"/>
          </a:p>
          <a:p>
            <a:pPr marL="0" lvl="0" indent="0" algn="l" rtl="0">
              <a:lnSpc>
                <a:spcPct val="100000"/>
              </a:lnSpc>
              <a:spcBef>
                <a:spcPts val="1200"/>
              </a:spcBef>
              <a:spcAft>
                <a:spcPts val="0"/>
              </a:spcAft>
              <a:buClr>
                <a:schemeClr val="dk1"/>
              </a:buClr>
              <a:buSzPct val="100000"/>
              <a:buFont typeface="Century Gothic"/>
              <a:buNone/>
            </a:pPr>
            <a:endParaRPr sz="2400" dirty="0"/>
          </a:p>
          <a:p>
            <a:pPr marL="0" lvl="0" indent="0" algn="l" rtl="0">
              <a:lnSpc>
                <a:spcPct val="100000"/>
              </a:lnSpc>
              <a:spcBef>
                <a:spcPts val="1200"/>
              </a:spcBef>
              <a:spcAft>
                <a:spcPts val="0"/>
              </a:spcAft>
              <a:buClr>
                <a:schemeClr val="dk1"/>
              </a:buClr>
              <a:buSzPct val="100000"/>
              <a:buFont typeface="Century Gothic"/>
              <a:buNone/>
            </a:pPr>
            <a:endParaRPr dirty="0"/>
          </a:p>
        </p:txBody>
      </p:sp>
      <p:sp>
        <p:nvSpPr>
          <p:cNvPr id="188" name="Google Shape;188;p5">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a:solidFill>
                  <a:schemeClr val="lt1"/>
                </a:solidFill>
                <a:latin typeface="Century Gothic"/>
                <a:ea typeface="Century Gothic"/>
                <a:cs typeface="Century Gothic"/>
                <a:sym typeface="Century Gothic"/>
              </a:rPr>
              <a:t>Collision theory</a:t>
            </a:r>
            <a:endParaRPr sz="2200" b="1" i="0">
              <a:solidFill>
                <a:schemeClr val="lt1"/>
              </a:solidFill>
              <a:latin typeface="Century Gothic"/>
              <a:ea typeface="Century Gothic"/>
              <a:cs typeface="Century Gothic"/>
              <a:sym typeface="Century Gothic"/>
            </a:endParaRPr>
          </a:p>
        </p:txBody>
      </p:sp>
      <p:sp>
        <p:nvSpPr>
          <p:cNvPr id="2" name="TextBox 1">
            <a:extLst>
              <a:ext uri="{C183D7F6-B498-43B3-948B-1728B52AA6E4}">
                <adec:decorative xmlns:adec="http://schemas.microsoft.com/office/drawing/2017/decorative" val="1"/>
              </a:ext>
            </a:extLst>
          </p:cNvPr>
          <p:cNvSpPr txBox="1"/>
          <p:nvPr/>
        </p:nvSpPr>
        <p:spPr>
          <a:xfrm>
            <a:off x="2122913" y="1873358"/>
            <a:ext cx="2403367" cy="369332"/>
          </a:xfrm>
          <a:prstGeom prst="rect">
            <a:avLst/>
          </a:prstGeom>
          <a:noFill/>
        </p:spPr>
        <p:txBody>
          <a:bodyPr wrap="square" rtlCol="0">
            <a:spAutoFit/>
          </a:bodyPr>
          <a:lstStyle/>
          <a:p>
            <a:r>
              <a:rPr lang="en-GB" sz="1800" dirty="0">
                <a:latin typeface="Century Gothic" panose="020B0502020202020204" pitchFamily="34" charset="0"/>
              </a:rPr>
              <a:t>activated complex</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7">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7">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build="p"/>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6"/>
          <p:cNvSpPr txBox="1">
            <a:spLocks noGrp="1"/>
          </p:cNvSpPr>
          <p:nvPr>
            <p:ph type="title"/>
          </p:nvPr>
        </p:nvSpPr>
        <p:spPr>
          <a:xfrm>
            <a:off x="540000" y="319669"/>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Energy profile diagrams</a:t>
            </a:r>
            <a:endParaRPr dirty="0"/>
          </a:p>
        </p:txBody>
      </p:sp>
      <p:sp>
        <p:nvSpPr>
          <p:cNvPr id="240" name="Google Shape;240;p6" descr="&#10;"/>
          <p:cNvSpPr txBox="1">
            <a:spLocks noGrp="1"/>
          </p:cNvSpPr>
          <p:nvPr>
            <p:ph type="body" idx="1"/>
          </p:nvPr>
        </p:nvSpPr>
        <p:spPr>
          <a:xfrm>
            <a:off x="540000" y="935411"/>
            <a:ext cx="10080000" cy="5211139"/>
          </a:xfrm>
          <a:prstGeom prst="rect">
            <a:avLst/>
          </a:prstGeom>
          <a:noFill/>
          <a:ln>
            <a:noFill/>
          </a:ln>
        </p:spPr>
        <p:txBody>
          <a:bodyPr spcFirstLastPara="1" wrap="square" lIns="0" tIns="0" rIns="0" bIns="0" anchor="t" anchorCtr="0">
            <a:normAutofit/>
          </a:bodyPr>
          <a:lstStyle/>
          <a:p>
            <a:pPr marL="0" lvl="0" indent="0">
              <a:buNone/>
            </a:pPr>
            <a:r>
              <a:rPr lang="en-GB" dirty="0"/>
              <a:t>An energy profile diagram shows the energy levels of reactants, intermediates and products as the reaction progresses.</a:t>
            </a:r>
          </a:p>
          <a:p>
            <a:pPr marL="0" lvl="0" indent="0" algn="l" rtl="0">
              <a:lnSpc>
                <a:spcPct val="100000"/>
              </a:lnSpc>
              <a:spcBef>
                <a:spcPts val="0"/>
              </a:spcBef>
              <a:spcAft>
                <a:spcPts val="0"/>
              </a:spcAft>
              <a:buSzPts val="2200"/>
              <a:buNone/>
            </a:pPr>
            <a:r>
              <a:rPr lang="en-GB" dirty="0"/>
              <a:t>These diagrams show the energy profile of a successful reaction (left) and an unsuccessful reaction (right). </a:t>
            </a:r>
            <a:endParaRPr dirty="0"/>
          </a:p>
          <a:p>
            <a:pPr marL="0" lvl="0" indent="0" algn="l" rtl="0">
              <a:lnSpc>
                <a:spcPct val="100000"/>
              </a:lnSpc>
              <a:spcBef>
                <a:spcPts val="1200"/>
              </a:spcBef>
              <a:spcAft>
                <a:spcPts val="0"/>
              </a:spcAft>
              <a:buSzPts val="2200"/>
              <a:buNone/>
            </a:pPr>
            <a:r>
              <a:rPr lang="en-GB" dirty="0"/>
              <a:t>Explain why one reaction is successful and the other isn’t.</a:t>
            </a: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0" lvl="0" indent="0" algn="l" rtl="0">
              <a:lnSpc>
                <a:spcPct val="100000"/>
              </a:lnSpc>
              <a:spcBef>
                <a:spcPts val="1200"/>
              </a:spcBef>
              <a:spcAft>
                <a:spcPts val="0"/>
              </a:spcAft>
              <a:buSzPts val="2200"/>
              <a:buNone/>
            </a:pPr>
            <a:endParaRPr dirty="0"/>
          </a:p>
          <a:p>
            <a:pPr marL="342900" lvl="0" indent="-203200" algn="l" rtl="0">
              <a:lnSpc>
                <a:spcPct val="100000"/>
              </a:lnSpc>
              <a:spcBef>
                <a:spcPts val="1200"/>
              </a:spcBef>
              <a:spcAft>
                <a:spcPts val="0"/>
              </a:spcAft>
              <a:buSzPts val="2200"/>
              <a:buFont typeface="Arial"/>
              <a:buNone/>
            </a:pPr>
            <a:endParaRPr dirty="0"/>
          </a:p>
        </p:txBody>
      </p:sp>
      <p:sp>
        <p:nvSpPr>
          <p:cNvPr id="241" name="Google Shape;241;p6">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Collision theory</a:t>
            </a:r>
            <a:endParaRPr sz="2200" b="1" i="0" dirty="0">
              <a:solidFill>
                <a:schemeClr val="lt1"/>
              </a:solidFill>
              <a:latin typeface="Century Gothic"/>
              <a:ea typeface="Century Gothic"/>
              <a:cs typeface="Century Gothic"/>
              <a:sym typeface="Century Gothic"/>
            </a:endParaRPr>
          </a:p>
        </p:txBody>
      </p:sp>
      <p:pic>
        <p:nvPicPr>
          <p:cNvPr id="243" name="Google Shape;243;p6" descr="Two diagrams showing the energy profile of two reactions. In both the x axis is labelled 'reaction progress' and the y axis is labelled 'energy'. In both two particles represented by two joined spheres one blue and one pink are shown at the start.&#10;In the first diagram a successful reaction is shown: the particles are shown above the activation energy line - a reaction takes place and products are formed. The second shows an energy profile of an unsuccessful reaction - particles do not reach above the activation energy line and remain unchanged"/>
          <p:cNvPicPr preferRelativeResize="0"/>
          <p:nvPr/>
        </p:nvPicPr>
        <p:blipFill>
          <a:blip r:embed="rId3" cstate="print">
            <a:extLst>
              <a:ext uri="{28A0092B-C50C-407E-A947-70E740481C1C}">
                <a14:useLocalDpi xmlns:a14="http://schemas.microsoft.com/office/drawing/2010/main"/>
              </a:ext>
            </a:extLst>
          </a:blip>
          <a:srcRect/>
          <a:stretch/>
        </p:blipFill>
        <p:spPr>
          <a:xfrm>
            <a:off x="2011681" y="2722979"/>
            <a:ext cx="7165128" cy="413502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7"/>
          <p:cNvSpPr txBox="1">
            <a:spLocks noGrp="1"/>
          </p:cNvSpPr>
          <p:nvPr>
            <p:ph type="title"/>
          </p:nvPr>
        </p:nvSpPr>
        <p:spPr>
          <a:xfrm>
            <a:off x="540000" y="422268"/>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Interpreting experimental data</a:t>
            </a:r>
            <a:endParaRPr dirty="0"/>
          </a:p>
        </p:txBody>
      </p:sp>
      <p:sp>
        <p:nvSpPr>
          <p:cNvPr id="250" name="Google Shape;250;p7"/>
          <p:cNvSpPr txBox="1">
            <a:spLocks noGrp="1"/>
          </p:cNvSpPr>
          <p:nvPr>
            <p:ph type="body" idx="1"/>
          </p:nvPr>
        </p:nvSpPr>
        <p:spPr>
          <a:xfrm>
            <a:off x="540000" y="980661"/>
            <a:ext cx="10080000" cy="5319339"/>
          </a:xfrm>
          <a:prstGeom prst="rect">
            <a:avLst/>
          </a:prstGeom>
          <a:noFill/>
          <a:ln>
            <a:noFill/>
          </a:ln>
        </p:spPr>
        <p:txBody>
          <a:bodyPr spcFirstLastPara="1" wrap="square" lIns="0" tIns="0" rIns="0" bIns="0" anchor="t" anchorCtr="0">
            <a:normAutofit/>
          </a:bodyPr>
          <a:lstStyle/>
          <a:p>
            <a:pPr marL="0" lvl="0" indent="0" algn="l" rtl="0">
              <a:lnSpc>
                <a:spcPct val="100000"/>
              </a:lnSpc>
              <a:spcBef>
                <a:spcPts val="0"/>
              </a:spcBef>
              <a:spcAft>
                <a:spcPts val="0"/>
              </a:spcAft>
              <a:buSzPts val="2200"/>
              <a:buNone/>
            </a:pPr>
            <a:r>
              <a:rPr lang="en-GB" dirty="0"/>
              <a:t>This graph shows </a:t>
            </a:r>
            <a:r>
              <a:rPr lang="en-GB"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typical</a:t>
            </a:r>
            <a:r>
              <a:rPr lang="en-GB" dirty="0"/>
              <a:t> data collected when investigating the reaction of magnesium and acid.</a:t>
            </a:r>
            <a:endParaRPr dirty="0"/>
          </a:p>
          <a:p>
            <a:pPr marL="457200" lvl="0" indent="-317500" algn="l" rtl="0">
              <a:lnSpc>
                <a:spcPct val="100000"/>
              </a:lnSpc>
              <a:spcBef>
                <a:spcPts val="1200"/>
              </a:spcBef>
              <a:spcAft>
                <a:spcPts val="0"/>
              </a:spcAft>
              <a:buClr>
                <a:srgbClr val="48A9C5"/>
              </a:buClr>
              <a:buSzPts val="2200"/>
              <a:buFont typeface="Calibri"/>
              <a:buNone/>
            </a:pPr>
            <a:endParaRPr dirty="0"/>
          </a:p>
        </p:txBody>
      </p:sp>
      <p:pic>
        <p:nvPicPr>
          <p:cNvPr id="3" name="Picture 2" descr="A graph on graph paper. X axis is labelled time in seconds and  Y axis is labelled volume of gas in centimetre squared. Points are plotted and joined with a line. At first the curve rises steeply, then it decreases before becoming a straight line  ">
            <a:extLst>
              <a:ext uri="{FF2B5EF4-FFF2-40B4-BE49-F238E27FC236}">
                <a16:creationId xmlns:a16="http://schemas.microsoft.com/office/drawing/2014/main" id="{BAEC2B56-526C-7CF0-8188-5C7453981DC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793291" y="2028710"/>
            <a:ext cx="9006352" cy="4684645"/>
          </a:xfrm>
          <a:prstGeom prst="rect">
            <a:avLst/>
          </a:prstGeom>
        </p:spPr>
      </p:pic>
      <p:sp>
        <p:nvSpPr>
          <p:cNvPr id="253" name="Google Shape;253;p7"/>
          <p:cNvSpPr/>
          <p:nvPr/>
        </p:nvSpPr>
        <p:spPr>
          <a:xfrm>
            <a:off x="196976" y="4371033"/>
            <a:ext cx="2518827" cy="1928967"/>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lvl="0"/>
            <a:r>
              <a:rPr lang="en-GB" sz="1600" dirty="0">
                <a:solidFill>
                  <a:schemeClr val="dk1"/>
                </a:solidFill>
                <a:latin typeface="Century Gothic" panose="020B0502020202020204" pitchFamily="34" charset="0"/>
                <a:ea typeface="Calibri"/>
                <a:cs typeface="Calibri"/>
                <a:sym typeface="Calibri"/>
              </a:rPr>
              <a:t>The rate of reaction is fastest at the start as the number of reactant particles is highest and therefore the frequency of successful collisions is highest.</a:t>
            </a:r>
            <a:endParaRPr sz="1600" dirty="0">
              <a:latin typeface="Century Gothic" panose="020B0502020202020204" pitchFamily="34" charset="0"/>
            </a:endParaRPr>
          </a:p>
        </p:txBody>
      </p:sp>
      <p:sp>
        <p:nvSpPr>
          <p:cNvPr id="252" name="Google Shape;252;p7"/>
          <p:cNvSpPr/>
          <p:nvPr/>
        </p:nvSpPr>
        <p:spPr>
          <a:xfrm>
            <a:off x="7995752" y="1771090"/>
            <a:ext cx="3005248" cy="1099190"/>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rtl="0">
              <a:spcBef>
                <a:spcPts val="0"/>
              </a:spcBef>
              <a:spcAft>
                <a:spcPts val="0"/>
              </a:spcAft>
              <a:buNone/>
            </a:pPr>
            <a:r>
              <a:rPr lang="en-GB" sz="1600" dirty="0">
                <a:solidFill>
                  <a:schemeClr val="dk1"/>
                </a:solidFill>
                <a:latin typeface="Century Gothic" panose="020B0502020202020204" pitchFamily="34" charset="0"/>
                <a:ea typeface="Calibri"/>
                <a:cs typeface="Calibri"/>
                <a:sym typeface="Calibri"/>
              </a:rPr>
              <a:t>The limiting reagent has been used up – therefore no </a:t>
            </a:r>
            <a:r>
              <a:rPr lang="en-GB" sz="1600" dirty="0">
                <a:solidFill>
                  <a:schemeClr val="dk1"/>
                </a:solidFill>
                <a:latin typeface="Century Gothic" panose="020B0502020202020204" pitchFamily="34" charset="0"/>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more</a:t>
            </a:r>
            <a:r>
              <a:rPr lang="en-GB" sz="1600" dirty="0">
                <a:solidFill>
                  <a:schemeClr val="dk1"/>
                </a:solidFill>
                <a:latin typeface="Century Gothic" panose="020B0502020202020204" pitchFamily="34" charset="0"/>
                <a:ea typeface="Calibri"/>
                <a:cs typeface="Calibri"/>
                <a:sym typeface="Calibri"/>
              </a:rPr>
              <a:t> successful collisions are possible.</a:t>
            </a:r>
            <a:endParaRPr sz="1600" dirty="0">
              <a:latin typeface="Century Gothic" panose="020B0502020202020204" pitchFamily="34" charset="0"/>
            </a:endParaRPr>
          </a:p>
        </p:txBody>
      </p:sp>
      <p:sp>
        <p:nvSpPr>
          <p:cNvPr id="254" name="Google Shape;254;p7"/>
          <p:cNvSpPr/>
          <p:nvPr/>
        </p:nvSpPr>
        <p:spPr>
          <a:xfrm>
            <a:off x="1531862" y="1923671"/>
            <a:ext cx="3650716" cy="1214934"/>
          </a:xfrm>
          <a:prstGeom prst="rect">
            <a:avLst/>
          </a:prstGeom>
          <a:solidFill>
            <a:schemeClr val="lt1"/>
          </a:solidFill>
          <a:ln w="127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en-GB" sz="1600" dirty="0">
                <a:solidFill>
                  <a:schemeClr val="dk1"/>
                </a:solidFill>
                <a:latin typeface="Century Gothic" panose="020B0502020202020204" pitchFamily="34" charset="0"/>
                <a:ea typeface="Calibri"/>
                <a:cs typeface="Calibri"/>
                <a:sym typeface="Calibri"/>
              </a:rPr>
              <a:t>The rate of reaction </a:t>
            </a:r>
            <a:r>
              <a:rPr lang="en-GB" sz="1600" dirty="0">
                <a:solidFill>
                  <a:schemeClr val="dk1"/>
                </a:solidFill>
                <a:latin typeface="Century Gothic" panose="020B0502020202020204" pitchFamily="34" charset="0"/>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decreases</a:t>
            </a:r>
            <a:r>
              <a:rPr lang="en-GB" sz="1600" dirty="0">
                <a:solidFill>
                  <a:schemeClr val="dk1"/>
                </a:solidFill>
                <a:latin typeface="Century Gothic" panose="020B0502020202020204" pitchFamily="34" charset="0"/>
                <a:ea typeface="Calibri"/>
                <a:cs typeface="Calibri"/>
                <a:sym typeface="Calibri"/>
              </a:rPr>
              <a:t> as the reaction progresses, as many of the reactant particles have been used up so fewer successful collisions are possible.</a:t>
            </a:r>
            <a:endParaRPr sz="1600" dirty="0">
              <a:latin typeface="Century Gothic" panose="020B0502020202020204" pitchFamily="34" charset="0"/>
            </a:endParaRPr>
          </a:p>
        </p:txBody>
      </p:sp>
      <p:cxnSp>
        <p:nvCxnSpPr>
          <p:cNvPr id="255" name="Google Shape;255;p7">
            <a:extLst>
              <a:ext uri="{C183D7F6-B498-43B3-948B-1728B52AA6E4}">
                <adec:decorative xmlns:adec="http://schemas.microsoft.com/office/drawing/2017/decorative" val="1"/>
              </a:ext>
            </a:extLst>
          </p:cNvPr>
          <p:cNvCxnSpPr>
            <a:cxnSpLocks/>
          </p:cNvCxnSpPr>
          <p:nvPr/>
        </p:nvCxnSpPr>
        <p:spPr>
          <a:xfrm>
            <a:off x="4126230" y="3138605"/>
            <a:ext cx="685800" cy="1079065"/>
          </a:xfrm>
          <a:prstGeom prst="straightConnector1">
            <a:avLst/>
          </a:prstGeom>
          <a:noFill/>
          <a:ln w="28575" cap="flat" cmpd="sng">
            <a:solidFill>
              <a:schemeClr val="accent1"/>
            </a:solidFill>
            <a:prstDash val="solid"/>
            <a:miter lim="800000"/>
            <a:headEnd type="none" w="sm" len="sm"/>
            <a:tailEnd type="triangle" w="med" len="med"/>
          </a:ln>
        </p:spPr>
      </p:cxnSp>
      <p:cxnSp>
        <p:nvCxnSpPr>
          <p:cNvPr id="256" name="Google Shape;256;p7">
            <a:extLst>
              <a:ext uri="{C183D7F6-B498-43B3-948B-1728B52AA6E4}">
                <adec:decorative xmlns:adec="http://schemas.microsoft.com/office/drawing/2017/decorative" val="1"/>
              </a:ext>
            </a:extLst>
          </p:cNvPr>
          <p:cNvCxnSpPr>
            <a:cxnSpLocks/>
            <a:stCxn id="253" idx="3"/>
          </p:cNvCxnSpPr>
          <p:nvPr/>
        </p:nvCxnSpPr>
        <p:spPr>
          <a:xfrm>
            <a:off x="2715803" y="5335517"/>
            <a:ext cx="990000" cy="333763"/>
          </a:xfrm>
          <a:prstGeom prst="straightConnector1">
            <a:avLst/>
          </a:prstGeom>
          <a:noFill/>
          <a:ln w="28575" cap="flat" cmpd="sng">
            <a:solidFill>
              <a:schemeClr val="accent1"/>
            </a:solidFill>
            <a:prstDash val="solid"/>
            <a:miter lim="800000"/>
            <a:headEnd type="none" w="sm" len="sm"/>
            <a:tailEnd type="triangle" w="med" len="med"/>
          </a:ln>
        </p:spPr>
      </p:cxnSp>
      <p:cxnSp>
        <p:nvCxnSpPr>
          <p:cNvPr id="257" name="Google Shape;257;p7">
            <a:extLst>
              <a:ext uri="{C183D7F6-B498-43B3-948B-1728B52AA6E4}">
                <adec:decorative xmlns:adec="http://schemas.microsoft.com/office/drawing/2017/decorative" val="1"/>
              </a:ext>
            </a:extLst>
          </p:cNvPr>
          <p:cNvCxnSpPr>
            <a:cxnSpLocks/>
          </p:cNvCxnSpPr>
          <p:nvPr/>
        </p:nvCxnSpPr>
        <p:spPr>
          <a:xfrm flipH="1">
            <a:off x="7929831" y="2870280"/>
            <a:ext cx="148066" cy="464400"/>
          </a:xfrm>
          <a:prstGeom prst="straightConnector1">
            <a:avLst/>
          </a:prstGeom>
          <a:noFill/>
          <a:ln w="28575" cap="flat" cmpd="sng">
            <a:solidFill>
              <a:schemeClr val="accent1"/>
            </a:solidFill>
            <a:prstDash val="solid"/>
            <a:miter lim="800000"/>
            <a:headEnd type="none" w="sm" len="sm"/>
            <a:tailEnd type="triangle" w="med" len="med"/>
          </a:ln>
        </p:spPr>
      </p:cxnSp>
      <p:sp>
        <p:nvSpPr>
          <p:cNvPr id="17" name="Google Shape;241;p6">
            <a:extLst>
              <a:ext uri="{C183D7F6-B498-43B3-948B-1728B52AA6E4}">
                <adec:decorative xmlns:adec="http://schemas.microsoft.com/office/drawing/2017/decorative" val="1"/>
              </a:ext>
            </a:extLst>
          </p:cNvPr>
          <p:cNvSpPr txBox="1"/>
          <p:nvPr/>
        </p:nvSpPr>
        <p:spPr>
          <a:xfrm rot="5400000">
            <a:off x="9726395" y="2195605"/>
            <a:ext cx="4121210"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Collision theory</a:t>
            </a:r>
            <a:endParaRPr sz="2200" b="1" i="0" dirty="0">
              <a:solidFill>
                <a:schemeClr val="lt1"/>
              </a:solidFill>
              <a:latin typeface="Century Gothic"/>
              <a:ea typeface="Century Gothic"/>
              <a:cs typeface="Century Gothic"/>
              <a:sym typeface="Century Gothic"/>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8"/>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Introducing the Maxwell</a:t>
            </a:r>
            <a:r>
              <a:rPr lang="en-GB" sz="3600" dirty="0"/>
              <a:t>–</a:t>
            </a:r>
            <a:r>
              <a:rPr lang="en-GB" dirty="0"/>
              <a:t>Boltzmann distribution</a:t>
            </a:r>
            <a:endParaRPr dirty="0"/>
          </a:p>
        </p:txBody>
      </p:sp>
      <p:sp>
        <p:nvSpPr>
          <p:cNvPr id="264" name="Google Shape;264;p8"/>
          <p:cNvSpPr txBox="1">
            <a:spLocks noGrp="1"/>
          </p:cNvSpPr>
          <p:nvPr>
            <p:ph type="body" idx="1"/>
          </p:nvPr>
        </p:nvSpPr>
        <p:spPr>
          <a:xfrm>
            <a:off x="540000" y="1260000"/>
            <a:ext cx="10237591" cy="50400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Clr>
                <a:schemeClr val="dk1"/>
              </a:buClr>
              <a:buSzPts val="2800"/>
              <a:buFont typeface="Century Gothic"/>
              <a:buNone/>
            </a:pPr>
            <a:r>
              <a:rPr lang="en-GB" sz="2400" dirty="0"/>
              <a:t>Not all particles in a substance have the same amount of energy. Their energies are distributed in a pattern called the Maxwell–Boltzmann distribution. The area under the curve represents the total number of particles.</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This </a:t>
            </a:r>
            <a:r>
              <a:rPr lang="en-GB" sz="2400" u="sng" dirty="0">
                <a:solidFill>
                  <a:schemeClr val="hlink"/>
                </a:solidFill>
                <a:hlinkClick r:id="rId3"/>
              </a:rPr>
              <a:t>online simulation</a:t>
            </a:r>
            <a:r>
              <a:rPr lang="en-GB" sz="2400" dirty="0"/>
              <a:t> shows a dynamic animation of particle movement. The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difference</a:t>
            </a:r>
            <a:r>
              <a:rPr lang="en-GB" sz="2400" dirty="0"/>
              <a:t> in kinetic energy of the particles is shown by colour coding. </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The Maxwell–Boltzmann distribution is plotted as a histogram,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t>below the particles.</a:t>
            </a:r>
            <a:endParaRPr sz="2400" dirty="0"/>
          </a:p>
          <a:p>
            <a:pPr marL="0" lvl="0" indent="0" algn="l" rtl="0">
              <a:lnSpc>
                <a:spcPct val="100000"/>
              </a:lnSpc>
              <a:spcBef>
                <a:spcPts val="1200"/>
              </a:spcBef>
              <a:spcAft>
                <a:spcPts val="0"/>
              </a:spcAft>
              <a:buClr>
                <a:schemeClr val="dk1"/>
              </a:buClr>
              <a:buSzPts val="2800"/>
              <a:buFont typeface="Century Gothic"/>
              <a:buNone/>
            </a:pPr>
            <a:r>
              <a:rPr lang="en-GB" sz="2400" dirty="0"/>
              <a:t>Changing the reaction conditions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a</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3"/>
                  </a:ext>
                </a:extLst>
              </a:rPr>
              <a:t>ffects</a:t>
            </a:r>
            <a:r>
              <a:rPr lang="en-GB" sz="2400" dirty="0"/>
              <a:t> the particle energy distribution. The number of particles remains the </a:t>
            </a:r>
            <a:r>
              <a:rPr lang="en-GB" sz="24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4"/>
                  </a:ext>
                </a:extLst>
              </a:rPr>
              <a:t>same</a:t>
            </a:r>
            <a:r>
              <a:rPr lang="en-GB" sz="2400" dirty="0"/>
              <a:t>.</a:t>
            </a:r>
            <a:endParaRPr sz="2400" dirty="0"/>
          </a:p>
        </p:txBody>
      </p:sp>
      <p:sp>
        <p:nvSpPr>
          <p:cNvPr id="265" name="Google Shape;265;p8">
            <a:extLst>
              <a:ext uri="{C183D7F6-B498-43B3-948B-1728B52AA6E4}">
                <adec:decorative xmlns:adec="http://schemas.microsoft.com/office/drawing/2017/decorative" val="1"/>
              </a:ext>
            </a:extLst>
          </p:cNvPr>
          <p:cNvSpPr txBox="1"/>
          <p:nvPr/>
        </p:nvSpPr>
        <p:spPr>
          <a:xfrm rot="5400000">
            <a:off x="9663122" y="2258878"/>
            <a:ext cx="4247757"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Maxwell–Boltzmann distribution</a:t>
            </a:r>
            <a:endParaRPr sz="2200" b="1" i="0" dirty="0">
              <a:solidFill>
                <a:schemeClr val="lt1"/>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9"/>
          <p:cNvSpPr txBox="1">
            <a:spLocks noGrp="1"/>
          </p:cNvSpPr>
          <p:nvPr>
            <p:ph type="title"/>
          </p:nvPr>
        </p:nvSpPr>
        <p:spPr>
          <a:xfrm>
            <a:off x="540000" y="540000"/>
            <a:ext cx="10080000" cy="44066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48A9C5"/>
              </a:buClr>
              <a:buSzPts val="3400"/>
              <a:buFont typeface="Century Gothic"/>
              <a:buNone/>
            </a:pPr>
            <a:r>
              <a:rPr lang="en-GB" dirty="0"/>
              <a:t>Maxwell–Boltzmann distribution</a:t>
            </a:r>
            <a:endParaRPr dirty="0"/>
          </a:p>
        </p:txBody>
      </p:sp>
      <p:sp>
        <p:nvSpPr>
          <p:cNvPr id="273" name="Google Shape;273;p9">
            <a:extLst>
              <a:ext uri="{C183D7F6-B498-43B3-948B-1728B52AA6E4}">
                <adec:decorative xmlns:adec="http://schemas.microsoft.com/office/drawing/2017/decorative" val="1"/>
              </a:ext>
            </a:extLst>
          </p:cNvPr>
          <p:cNvSpPr txBox="1"/>
          <p:nvPr/>
        </p:nvSpPr>
        <p:spPr>
          <a:xfrm rot="5400000">
            <a:off x="9663122" y="2258878"/>
            <a:ext cx="4247757" cy="810000"/>
          </a:xfrm>
          <a:prstGeom prst="rect">
            <a:avLst/>
          </a:prstGeom>
          <a:noFill/>
          <a:ln>
            <a:noFill/>
          </a:ln>
        </p:spPr>
        <p:txBody>
          <a:bodyPr spcFirstLastPara="1" wrap="square" lIns="0" tIns="0" rIns="0" bIns="0" anchor="ctr" anchorCtr="0">
            <a:normAutofit/>
          </a:bodyPr>
          <a:lstStyle/>
          <a:p>
            <a:pPr marL="0" marR="0" lvl="0" indent="0" algn="l" rtl="0">
              <a:lnSpc>
                <a:spcPct val="90000"/>
              </a:lnSpc>
              <a:spcBef>
                <a:spcPts val="0"/>
              </a:spcBef>
              <a:spcAft>
                <a:spcPts val="0"/>
              </a:spcAft>
              <a:buClr>
                <a:schemeClr val="lt1"/>
              </a:buClr>
              <a:buSzPts val="2200"/>
              <a:buFont typeface="Century Gothic"/>
              <a:buNone/>
            </a:pPr>
            <a:r>
              <a:rPr lang="en-GB" sz="2200" b="1" i="0" dirty="0">
                <a:solidFill>
                  <a:schemeClr val="lt1"/>
                </a:solidFill>
                <a:latin typeface="Century Gothic"/>
                <a:ea typeface="Century Gothic"/>
                <a:cs typeface="Century Gothic"/>
                <a:sym typeface="Century Gothic"/>
              </a:rPr>
              <a:t>Maxwell–Boltzmann distribution</a:t>
            </a:r>
            <a:endParaRPr sz="2200" b="1" i="0" dirty="0">
              <a:solidFill>
                <a:schemeClr val="lt1"/>
              </a:solidFill>
              <a:latin typeface="Century Gothic"/>
              <a:ea typeface="Century Gothic"/>
              <a:cs typeface="Century Gothic"/>
              <a:sym typeface="Century Gothic"/>
            </a:endParaRPr>
          </a:p>
        </p:txBody>
      </p:sp>
      <p:pic>
        <p:nvPicPr>
          <p:cNvPr id="3" name="Picture 2" descr="Graph showing a Maxwell-Bolzmann curve. X axis shows energy and Y axis is labelled number of particles. Zero particles have zero energy. The most probable energy of a particle is shown by maximum height on the curve&#10;The mean energy of the particles present is different from the most probable energy. It is to the right, i.e. higher. Activation energy is marked over two thirds of the way along the X axis. Only the particles with kinetic energy equal to or greater than the activation energy have enough energy to react. (Indicated by the area shaded yellow on the graph). All the remaining particles (indicated by the area shaded green on the graph) do not ">
            <a:extLst>
              <a:ext uri="{FF2B5EF4-FFF2-40B4-BE49-F238E27FC236}">
                <a16:creationId xmlns:a16="http://schemas.microsoft.com/office/drawing/2014/main" id="{16C05529-FF09-5C4B-843B-E660C2FC3759}"/>
              </a:ext>
            </a:extLst>
          </p:cNvPr>
          <p:cNvPicPr>
            <a:picLocks noChangeAspect="1"/>
          </p:cNvPicPr>
          <p:nvPr/>
        </p:nvPicPr>
        <p:blipFill>
          <a:blip r:embed="rId3" cstate="print">
            <a:extLst>
              <a:ext uri="{28A0092B-C50C-407E-A947-70E740481C1C}">
                <a14:useLocalDpi xmlns:a14="http://schemas.microsoft.com/office/drawing/2010/main"/>
              </a:ext>
            </a:extLst>
          </a:blip>
          <a:srcRect l="4890" t="7576" r="7971" b="4819"/>
          <a:stretch/>
        </p:blipFill>
        <p:spPr>
          <a:xfrm>
            <a:off x="769364" y="1280160"/>
            <a:ext cx="9905441" cy="5577839"/>
          </a:xfrm>
          <a:prstGeom prst="rect">
            <a:avLst/>
          </a:prstGeom>
        </p:spPr>
      </p:pic>
      <p:cxnSp>
        <p:nvCxnSpPr>
          <p:cNvPr id="4" name="Straight Arrow Connector 3">
            <a:extLst>
              <a:ext uri="{FF2B5EF4-FFF2-40B4-BE49-F238E27FC236}">
                <a16:creationId xmlns:a16="http://schemas.microsoft.com/office/drawing/2014/main" id="{55B51289-9396-0FEC-4C67-4861491DE456}"/>
              </a:ext>
              <a:ext uri="{C183D7F6-B498-43B3-948B-1728B52AA6E4}">
                <adec:decorative xmlns:adec="http://schemas.microsoft.com/office/drawing/2017/decorative" val="1"/>
              </a:ext>
            </a:extLst>
          </p:cNvPr>
          <p:cNvCxnSpPr>
            <a:cxnSpLocks/>
          </p:cNvCxnSpPr>
          <p:nvPr/>
        </p:nvCxnSpPr>
        <p:spPr>
          <a:xfrm>
            <a:off x="2599989" y="6004784"/>
            <a:ext cx="457200"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1254</Words>
  <Application>Microsoft Office PowerPoint</Application>
  <PresentationFormat>Widescreen</PresentationFormat>
  <Paragraphs>147</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Century Gothic</vt:lpstr>
      <vt:lpstr>Noto Sans Symbols</vt:lpstr>
      <vt:lpstr>Calibri</vt:lpstr>
      <vt:lpstr>Office Theme</vt:lpstr>
      <vt:lpstr>16–18 years</vt:lpstr>
      <vt:lpstr>Learning objectives</vt:lpstr>
      <vt:lpstr>Collison theory of chemical reactions</vt:lpstr>
      <vt:lpstr>Collison theory: particle energy</vt:lpstr>
      <vt:lpstr>Collision theory: particle orientation</vt:lpstr>
      <vt:lpstr>Energy profile diagrams</vt:lpstr>
      <vt:lpstr>Interpreting experimental data</vt:lpstr>
      <vt:lpstr>Introducing the Maxwell–Boltzmann distribution</vt:lpstr>
      <vt:lpstr>Maxwell–Boltzmann distribution</vt:lpstr>
      <vt:lpstr>Maxwell–Boltzmann distribution and temperature</vt:lpstr>
      <vt:lpstr>Energy profile diagram: catalysts</vt:lpstr>
      <vt:lpstr>Maxwell–Boltzmann distribution and catalysts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Collision theory and Maxwell-Bolzmann distribution slides</dc:title>
  <dc:creator/>
  <cp:keywords>Collision theory; energy profile diagrams; reaction kinetics; maxwell-boltzmann curves; temperature; rate of reaction; catalyst</cp:keywords>
  <cp:lastModifiedBy/>
  <cp:revision>1</cp:revision>
  <dcterms:created xsi:type="dcterms:W3CDTF">2024-10-24T07:16:25Z</dcterms:created>
  <dcterms:modified xsi:type="dcterms:W3CDTF">2024-11-17T15:44:02Z</dcterms:modified>
  <cp:category>From rsc.li/3YAZDiM, How to teach Maxwell-Bolzmann distribution curves, Education in Chemistry</cp:category>
</cp:coreProperties>
</file>