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2"/>
  </p:notesMasterIdLst>
  <p:sldIdLst>
    <p:sldId id="261" r:id="rId5"/>
    <p:sldId id="257" r:id="rId6"/>
    <p:sldId id="263" r:id="rId7"/>
    <p:sldId id="264" r:id="rId8"/>
    <p:sldId id="265" r:id="rId9"/>
    <p:sldId id="266" r:id="rId10"/>
    <p:sldId id="267"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05759"/>
    <a:srgbClr val="4F758B"/>
    <a:srgbClr val="008C95"/>
    <a:srgbClr val="006BA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9" d="100"/>
          <a:sy n="109" d="100"/>
        </p:scale>
        <p:origin x="1674" y="10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presProps" Target="presProp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theme" Target="theme/theme1.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EAF24B4-AED7-494C-8C07-E8C309C065A9}" type="datetimeFigureOut">
              <a:rPr lang="en-GB" smtClean="0"/>
              <a:t>28/09/2018</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28C901C-7E67-4A93-8A50-38DFFD258910}" type="slidenum">
              <a:rPr lang="en-GB" smtClean="0"/>
              <a:t>‹#›</a:t>
            </a:fld>
            <a:endParaRPr lang="en-GB"/>
          </a:p>
        </p:txBody>
      </p:sp>
    </p:spTree>
    <p:extLst>
      <p:ext uri="{BB962C8B-B14F-4D97-AF65-F5344CB8AC3E}">
        <p14:creationId xmlns:p14="http://schemas.microsoft.com/office/powerpoint/2010/main" val="274650634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smtClean="0"/>
              <a:t>By Naomi Hennah</a:t>
            </a: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smtClean="0"/>
              <a:t>Use</a:t>
            </a:r>
            <a:r>
              <a:rPr lang="en-GB" baseline="0" dirty="0" smtClean="0"/>
              <a:t> these slides</a:t>
            </a:r>
            <a:r>
              <a:rPr lang="en-GB" dirty="0" smtClean="0"/>
              <a:t> to support students when they are trying to verbalise their ideas about the electrolysis of copper(II) chloride solution. </a:t>
            </a:r>
            <a:r>
              <a:rPr lang="en-GB" sz="1200" kern="1200" dirty="0" smtClean="0">
                <a:solidFill>
                  <a:schemeClr val="tx1"/>
                </a:solidFill>
                <a:effectLst/>
                <a:latin typeface="+mn-lt"/>
                <a:ea typeface="+mn-ea"/>
                <a:cs typeface="+mn-cs"/>
              </a:rPr>
              <a:t>You could print and laminate these slides as cards. Try providing one card at a time to scaffold talk. When each group has all seven cards, they should be able to describe the electrolysis of copper(II) chloride using the correct terminology (card 7) to describe each image (cards 1 to 6).</a:t>
            </a:r>
            <a:endParaRPr lang="en-GB"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smtClean="0"/>
              <a:t/>
            </a:r>
            <a:br>
              <a:rPr lang="en-GB" dirty="0" smtClean="0"/>
            </a:br>
            <a:r>
              <a:rPr lang="en-GB" dirty="0" smtClean="0"/>
              <a:t>You can use these</a:t>
            </a:r>
            <a:r>
              <a:rPr lang="en-GB" baseline="0" dirty="0" smtClean="0"/>
              <a:t> cards</a:t>
            </a:r>
            <a:r>
              <a:rPr lang="en-GB" dirty="0" smtClean="0"/>
              <a:t> with both the talking points and bullseye activities or independently for class discussions.</a:t>
            </a:r>
            <a:r>
              <a:rPr lang="en-GB" baseline="0" dirty="0" smtClean="0"/>
              <a:t> Download the talking points or bullseye activities from the Education in Chemistry website.</a:t>
            </a:r>
            <a:endParaRPr lang="en-GB" dirty="0"/>
          </a:p>
        </p:txBody>
      </p:sp>
      <p:sp>
        <p:nvSpPr>
          <p:cNvPr id="4" name="Slide Number Placeholder 3"/>
          <p:cNvSpPr>
            <a:spLocks noGrp="1"/>
          </p:cNvSpPr>
          <p:nvPr>
            <p:ph type="sldNum" sz="quarter" idx="10"/>
          </p:nvPr>
        </p:nvSpPr>
        <p:spPr/>
        <p:txBody>
          <a:bodyPr/>
          <a:lstStyle/>
          <a:p>
            <a:fld id="{C28C901C-7E67-4A93-8A50-38DFFD258910}" type="slidenum">
              <a:rPr lang="en-GB" smtClean="0"/>
              <a:t>1</a:t>
            </a:fld>
            <a:endParaRPr lang="en-GB"/>
          </a:p>
        </p:txBody>
      </p:sp>
    </p:spTree>
    <p:extLst>
      <p:ext uri="{BB962C8B-B14F-4D97-AF65-F5344CB8AC3E}">
        <p14:creationId xmlns:p14="http://schemas.microsoft.com/office/powerpoint/2010/main" val="248904723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Title Slide version 1">
    <p:spTree>
      <p:nvGrpSpPr>
        <p:cNvPr id="1" name=""/>
        <p:cNvGrpSpPr/>
        <p:nvPr/>
      </p:nvGrpSpPr>
      <p:grpSpPr>
        <a:xfrm>
          <a:off x="0" y="0"/>
          <a:ext cx="0" cy="0"/>
          <a:chOff x="0" y="0"/>
          <a:chExt cx="0" cy="0"/>
        </a:xfrm>
      </p:grpSpPr>
      <p:pic>
        <p:nvPicPr>
          <p:cNvPr id="1032" name="Picture 8" descr="H:\Design\Powerpoint DO NOT MOVE\New templates 2014\4 3\Graphics\power point_4 3_PURPLE_96dpi.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1"/>
          </a:xfrm>
          <a:prstGeom prst="rect">
            <a:avLst/>
          </a:prstGeom>
          <a:noFill/>
          <a:extLst>
            <a:ext uri="{909E8E84-426E-40DD-AFC4-6F175D3DCCD1}">
              <a14:hiddenFill xmlns:a14="http://schemas.microsoft.com/office/drawing/2010/main">
                <a:solidFill>
                  <a:srgbClr val="FFFFFF"/>
                </a:solidFill>
              </a14:hiddenFill>
            </a:ext>
          </a:extLst>
        </p:spPr>
      </p:pic>
      <p:sp>
        <p:nvSpPr>
          <p:cNvPr id="5" name="Title 1"/>
          <p:cNvSpPr>
            <a:spLocks noGrp="1"/>
          </p:cNvSpPr>
          <p:nvPr>
            <p:ph type="ctrTitle" hasCustomPrompt="1"/>
          </p:nvPr>
        </p:nvSpPr>
        <p:spPr>
          <a:xfrm>
            <a:off x="539552" y="1565102"/>
            <a:ext cx="6408712" cy="1470025"/>
          </a:xfrm>
        </p:spPr>
        <p:txBody>
          <a:bodyPr>
            <a:normAutofit/>
          </a:bodyPr>
          <a:lstStyle>
            <a:lvl1pPr algn="l">
              <a:defRPr sz="4200" baseline="0">
                <a:latin typeface="Arial" pitchFamily="34" charset="0"/>
                <a:cs typeface="Arial" pitchFamily="34" charset="0"/>
              </a:defRPr>
            </a:lvl1pPr>
          </a:lstStyle>
          <a:p>
            <a:r>
              <a:rPr lang="en-US" dirty="0" smtClean="0"/>
              <a:t>Heading goes here</a:t>
            </a:r>
            <a:endParaRPr lang="en-GB" dirty="0"/>
          </a:p>
        </p:txBody>
      </p:sp>
      <p:sp>
        <p:nvSpPr>
          <p:cNvPr id="6" name="Subtitle 2"/>
          <p:cNvSpPr>
            <a:spLocks noGrp="1"/>
          </p:cNvSpPr>
          <p:nvPr>
            <p:ph type="subTitle" idx="1" hasCustomPrompt="1"/>
          </p:nvPr>
        </p:nvSpPr>
        <p:spPr>
          <a:xfrm>
            <a:off x="539552" y="2996952"/>
            <a:ext cx="6400800" cy="994345"/>
          </a:xfrm>
        </p:spPr>
        <p:txBody>
          <a:bodyPr>
            <a:normAutofit/>
          </a:bodyPr>
          <a:lstStyle>
            <a:lvl1pPr marL="0" indent="0" algn="l">
              <a:buNone/>
              <a:defRPr sz="3000">
                <a:solidFill>
                  <a:srgbClr val="505759"/>
                </a:solidFill>
                <a:latin typeface="Arial"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Additional text here. Use as a title slide only</a:t>
            </a:r>
            <a:endParaRPr lang="en-GB" dirty="0"/>
          </a:p>
        </p:txBody>
      </p:sp>
    </p:spTree>
    <p:extLst>
      <p:ext uri="{BB962C8B-B14F-4D97-AF65-F5344CB8AC3E}">
        <p14:creationId xmlns:p14="http://schemas.microsoft.com/office/powerpoint/2010/main" val="2719733164"/>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Title Slide version 2">
    <p:bg>
      <p:bgPr>
        <a:solidFill>
          <a:schemeClr val="tx1"/>
        </a:solidFill>
        <a:effectLst/>
      </p:bgPr>
    </p:bg>
    <p:spTree>
      <p:nvGrpSpPr>
        <p:cNvPr id="1" name=""/>
        <p:cNvGrpSpPr/>
        <p:nvPr/>
      </p:nvGrpSpPr>
      <p:grpSpPr>
        <a:xfrm>
          <a:off x="0" y="0"/>
          <a:ext cx="0" cy="0"/>
          <a:chOff x="0" y="0"/>
          <a:chExt cx="0" cy="0"/>
        </a:xfrm>
      </p:grpSpPr>
      <p:pic>
        <p:nvPicPr>
          <p:cNvPr id="2055" name="Picture 7" descr="H:\Design\Powerpoint DO NOT MOVE\New templates 2014\4 3\Graphics\power point_4 3_PURPLE_96dpi2.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 y="19683"/>
            <a:ext cx="9144001" cy="6858000"/>
          </a:xfrm>
          <a:prstGeom prst="rect">
            <a:avLst/>
          </a:prstGeom>
          <a:noFill/>
          <a:extLst>
            <a:ext uri="{909E8E84-426E-40DD-AFC4-6F175D3DCCD1}">
              <a14:hiddenFill xmlns:a14="http://schemas.microsoft.com/office/drawing/2010/main">
                <a:solidFill>
                  <a:srgbClr val="FFFFFF"/>
                </a:solidFill>
              </a14:hiddenFill>
            </a:ext>
          </a:extLst>
        </p:spPr>
      </p:pic>
      <p:sp>
        <p:nvSpPr>
          <p:cNvPr id="5" name="Title 1"/>
          <p:cNvSpPr>
            <a:spLocks noGrp="1"/>
          </p:cNvSpPr>
          <p:nvPr>
            <p:ph type="ctrTitle" hasCustomPrompt="1"/>
          </p:nvPr>
        </p:nvSpPr>
        <p:spPr>
          <a:xfrm>
            <a:off x="539552" y="1565102"/>
            <a:ext cx="6408712" cy="1470025"/>
          </a:xfrm>
        </p:spPr>
        <p:txBody>
          <a:bodyPr>
            <a:normAutofit/>
          </a:bodyPr>
          <a:lstStyle>
            <a:lvl1pPr algn="l">
              <a:defRPr sz="4200" baseline="0">
                <a:latin typeface="Arial" pitchFamily="34" charset="0"/>
                <a:cs typeface="Arial" pitchFamily="34" charset="0"/>
              </a:defRPr>
            </a:lvl1pPr>
          </a:lstStyle>
          <a:p>
            <a:r>
              <a:rPr lang="en-US" dirty="0" smtClean="0"/>
              <a:t>Heading goes here</a:t>
            </a:r>
            <a:endParaRPr lang="en-GB" dirty="0"/>
          </a:p>
        </p:txBody>
      </p:sp>
      <p:sp>
        <p:nvSpPr>
          <p:cNvPr id="7" name="Subtitle 2"/>
          <p:cNvSpPr>
            <a:spLocks noGrp="1"/>
          </p:cNvSpPr>
          <p:nvPr>
            <p:ph type="subTitle" idx="1" hasCustomPrompt="1"/>
          </p:nvPr>
        </p:nvSpPr>
        <p:spPr>
          <a:xfrm>
            <a:off x="539552" y="2996952"/>
            <a:ext cx="6400800" cy="994345"/>
          </a:xfrm>
        </p:spPr>
        <p:txBody>
          <a:bodyPr>
            <a:normAutofit/>
          </a:bodyPr>
          <a:lstStyle>
            <a:lvl1pPr marL="0" indent="0" algn="l">
              <a:buNone/>
              <a:defRPr sz="3000">
                <a:solidFill>
                  <a:srgbClr val="505759"/>
                </a:solidFill>
                <a:latin typeface="Arial"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Additional text here. Use as a title slide only</a:t>
            </a:r>
            <a:endParaRPr lang="en-GB" dirty="0"/>
          </a:p>
        </p:txBody>
      </p:sp>
    </p:spTree>
    <p:extLst>
      <p:ext uri="{BB962C8B-B14F-4D97-AF65-F5344CB8AC3E}">
        <p14:creationId xmlns:p14="http://schemas.microsoft.com/office/powerpoint/2010/main" val="4022583341"/>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3 Body slide">
    <p:bg>
      <p:bgPr>
        <a:solidFill>
          <a:schemeClr val="tx1"/>
        </a:solidFill>
        <a:effectLst/>
      </p:bgPr>
    </p:bg>
    <p:spTree>
      <p:nvGrpSpPr>
        <p:cNvPr id="1" name=""/>
        <p:cNvGrpSpPr/>
        <p:nvPr/>
      </p:nvGrpSpPr>
      <p:grpSpPr>
        <a:xfrm>
          <a:off x="0" y="0"/>
          <a:ext cx="0" cy="0"/>
          <a:chOff x="0" y="0"/>
          <a:chExt cx="0" cy="0"/>
        </a:xfrm>
      </p:grpSpPr>
      <p:pic>
        <p:nvPicPr>
          <p:cNvPr id="3079" name="Picture 7" descr="H:\Design\Powerpoint DO NOT MOVE\New templates 2014\4 3\Graphics\power point_4 3_PURPLE_96dpi3.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5" name="Text Placeholder 4"/>
          <p:cNvSpPr>
            <a:spLocks noGrp="1"/>
          </p:cNvSpPr>
          <p:nvPr>
            <p:ph type="body" sz="quarter" idx="10" hasCustomPrompt="1"/>
          </p:nvPr>
        </p:nvSpPr>
        <p:spPr>
          <a:xfrm>
            <a:off x="826964" y="729010"/>
            <a:ext cx="6985396" cy="1079500"/>
          </a:xfrm>
        </p:spPr>
        <p:txBody>
          <a:bodyPr/>
          <a:lstStyle>
            <a:lvl1pPr marL="0" indent="0" algn="l">
              <a:buNone/>
              <a:defRPr sz="4200"/>
            </a:lvl1pPr>
          </a:lstStyle>
          <a:p>
            <a:pPr lvl="0"/>
            <a:r>
              <a:rPr lang="en-US" dirty="0" smtClean="0"/>
              <a:t>Heading goes here</a:t>
            </a:r>
            <a:endParaRPr lang="en-GB" dirty="0"/>
          </a:p>
        </p:txBody>
      </p:sp>
      <p:sp>
        <p:nvSpPr>
          <p:cNvPr id="8" name="Text Placeholder 7"/>
          <p:cNvSpPr>
            <a:spLocks noGrp="1"/>
          </p:cNvSpPr>
          <p:nvPr>
            <p:ph type="body" sz="quarter" idx="11" hasCustomPrompt="1"/>
          </p:nvPr>
        </p:nvSpPr>
        <p:spPr>
          <a:xfrm>
            <a:off x="842963" y="1773238"/>
            <a:ext cx="6969125" cy="3527425"/>
          </a:xfrm>
        </p:spPr>
        <p:txBody>
          <a:bodyPr/>
          <a:lstStyle>
            <a:lvl1pPr marL="0" indent="0" algn="l">
              <a:buNone/>
              <a:defRPr baseline="0"/>
            </a:lvl1pPr>
          </a:lstStyle>
          <a:p>
            <a:pPr lvl="0"/>
            <a:r>
              <a:rPr lang="en-US" dirty="0" smtClean="0"/>
              <a:t>Body text goes here</a:t>
            </a:r>
          </a:p>
        </p:txBody>
      </p:sp>
      <p:sp>
        <p:nvSpPr>
          <p:cNvPr id="4" name="Text Placeholder 3"/>
          <p:cNvSpPr>
            <a:spLocks noGrp="1"/>
          </p:cNvSpPr>
          <p:nvPr>
            <p:ph type="body" sz="quarter" idx="13" hasCustomPrompt="1"/>
          </p:nvPr>
        </p:nvSpPr>
        <p:spPr>
          <a:xfrm>
            <a:off x="8675688" y="6381750"/>
            <a:ext cx="468312" cy="476250"/>
          </a:xfrm>
        </p:spPr>
        <p:txBody>
          <a:bodyPr/>
          <a:lstStyle>
            <a:lvl1pPr marL="0" indent="0" algn="ctr">
              <a:buNone/>
              <a:defRPr sz="1400">
                <a:solidFill>
                  <a:srgbClr val="505759"/>
                </a:solidFill>
              </a:defRPr>
            </a:lvl1pPr>
          </a:lstStyle>
          <a:p>
            <a:pPr lvl="0"/>
            <a:r>
              <a:rPr lang="en-US" dirty="0" smtClean="0"/>
              <a:t>1</a:t>
            </a:r>
            <a:endParaRPr lang="en-GB" dirty="0"/>
          </a:p>
        </p:txBody>
      </p:sp>
    </p:spTree>
    <p:extLst>
      <p:ext uri="{BB962C8B-B14F-4D97-AF65-F5344CB8AC3E}">
        <p14:creationId xmlns:p14="http://schemas.microsoft.com/office/powerpoint/2010/main" val="2267678386"/>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4_Body Slide">
    <p:spTree>
      <p:nvGrpSpPr>
        <p:cNvPr id="1" name=""/>
        <p:cNvGrpSpPr/>
        <p:nvPr/>
      </p:nvGrpSpPr>
      <p:grpSpPr>
        <a:xfrm>
          <a:off x="0" y="0"/>
          <a:ext cx="0" cy="0"/>
          <a:chOff x="0" y="0"/>
          <a:chExt cx="0" cy="0"/>
        </a:xfrm>
      </p:grpSpPr>
      <p:pic>
        <p:nvPicPr>
          <p:cNvPr id="4103" name="Picture 7" descr="H:\Design\Powerpoint DO NOT MOVE\New templates 2014\4 3\Graphics\power point_4 3_PURPLE_96dpi4.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1"/>
            <a:ext cx="9144000" cy="6858001"/>
          </a:xfrm>
          <a:prstGeom prst="rect">
            <a:avLst/>
          </a:prstGeom>
          <a:noFill/>
          <a:extLst>
            <a:ext uri="{909E8E84-426E-40DD-AFC4-6F175D3DCCD1}">
              <a14:hiddenFill xmlns:a14="http://schemas.microsoft.com/office/drawing/2010/main">
                <a:solidFill>
                  <a:srgbClr val="FFFFFF"/>
                </a:solidFill>
              </a14:hiddenFill>
            </a:ext>
          </a:extLst>
        </p:spPr>
      </p:pic>
      <p:sp>
        <p:nvSpPr>
          <p:cNvPr id="11" name="Text Placeholder 4"/>
          <p:cNvSpPr>
            <a:spLocks noGrp="1"/>
          </p:cNvSpPr>
          <p:nvPr>
            <p:ph type="body" sz="quarter" idx="10" hasCustomPrompt="1"/>
          </p:nvPr>
        </p:nvSpPr>
        <p:spPr>
          <a:xfrm>
            <a:off x="826964" y="729010"/>
            <a:ext cx="6985396" cy="1079500"/>
          </a:xfrm>
        </p:spPr>
        <p:txBody>
          <a:bodyPr/>
          <a:lstStyle>
            <a:lvl1pPr marL="0" indent="0" algn="l">
              <a:buNone/>
              <a:defRPr sz="4200"/>
            </a:lvl1pPr>
          </a:lstStyle>
          <a:p>
            <a:pPr lvl="0"/>
            <a:r>
              <a:rPr lang="en-US" dirty="0" smtClean="0"/>
              <a:t>Heading goes here</a:t>
            </a:r>
            <a:endParaRPr lang="en-GB" dirty="0"/>
          </a:p>
        </p:txBody>
      </p:sp>
      <p:sp>
        <p:nvSpPr>
          <p:cNvPr id="12" name="Text Placeholder 7"/>
          <p:cNvSpPr>
            <a:spLocks noGrp="1"/>
          </p:cNvSpPr>
          <p:nvPr>
            <p:ph type="body" sz="quarter" idx="11" hasCustomPrompt="1"/>
          </p:nvPr>
        </p:nvSpPr>
        <p:spPr>
          <a:xfrm>
            <a:off x="842963" y="1773238"/>
            <a:ext cx="6969125" cy="3527425"/>
          </a:xfrm>
        </p:spPr>
        <p:txBody>
          <a:bodyPr/>
          <a:lstStyle>
            <a:lvl1pPr marL="0" indent="0" algn="l">
              <a:buNone/>
              <a:defRPr baseline="0"/>
            </a:lvl1pPr>
          </a:lstStyle>
          <a:p>
            <a:pPr lvl="0"/>
            <a:r>
              <a:rPr lang="en-US" dirty="0" smtClean="0"/>
              <a:t>Body text goes here</a:t>
            </a:r>
          </a:p>
        </p:txBody>
      </p:sp>
      <p:sp>
        <p:nvSpPr>
          <p:cNvPr id="7" name="Text Placeholder 3"/>
          <p:cNvSpPr>
            <a:spLocks noGrp="1"/>
          </p:cNvSpPr>
          <p:nvPr>
            <p:ph type="body" sz="quarter" idx="13" hasCustomPrompt="1"/>
          </p:nvPr>
        </p:nvSpPr>
        <p:spPr>
          <a:xfrm>
            <a:off x="8675688" y="6381750"/>
            <a:ext cx="468312" cy="476250"/>
          </a:xfrm>
        </p:spPr>
        <p:txBody>
          <a:bodyPr/>
          <a:lstStyle>
            <a:lvl1pPr marL="0" indent="0" algn="ctr">
              <a:buNone/>
              <a:defRPr sz="1400">
                <a:solidFill>
                  <a:srgbClr val="505759"/>
                </a:solidFill>
              </a:defRPr>
            </a:lvl1pPr>
          </a:lstStyle>
          <a:p>
            <a:pPr lvl="0"/>
            <a:r>
              <a:rPr lang="en-US" dirty="0" smtClean="0"/>
              <a:t>1</a:t>
            </a:r>
            <a:endParaRPr lang="en-GB" dirty="0"/>
          </a:p>
        </p:txBody>
      </p:sp>
    </p:spTree>
    <p:extLst>
      <p:ext uri="{BB962C8B-B14F-4D97-AF65-F5344CB8AC3E}">
        <p14:creationId xmlns:p14="http://schemas.microsoft.com/office/powerpoint/2010/main" val="372861928"/>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5_Body Slide">
    <p:spTree>
      <p:nvGrpSpPr>
        <p:cNvPr id="1" name=""/>
        <p:cNvGrpSpPr/>
        <p:nvPr/>
      </p:nvGrpSpPr>
      <p:grpSpPr>
        <a:xfrm>
          <a:off x="0" y="0"/>
          <a:ext cx="0" cy="0"/>
          <a:chOff x="0" y="0"/>
          <a:chExt cx="0" cy="0"/>
        </a:xfrm>
      </p:grpSpPr>
      <p:pic>
        <p:nvPicPr>
          <p:cNvPr id="17" name="Picture 7" descr="H:\Design\Powerpoint DO NOT MOVE\New templates 2014\4 3\Graphics\power point_4 3_PURPLE_96dpi4.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1"/>
            <a:ext cx="9144000" cy="6858001"/>
          </a:xfrm>
          <a:prstGeom prst="rect">
            <a:avLst/>
          </a:prstGeom>
          <a:noFill/>
          <a:extLst>
            <a:ext uri="{909E8E84-426E-40DD-AFC4-6F175D3DCCD1}">
              <a14:hiddenFill xmlns:a14="http://schemas.microsoft.com/office/drawing/2010/main">
                <a:solidFill>
                  <a:srgbClr val="FFFFFF"/>
                </a:solidFill>
              </a14:hiddenFill>
            </a:ext>
          </a:extLst>
        </p:spPr>
      </p:pic>
      <p:sp>
        <p:nvSpPr>
          <p:cNvPr id="4" name="Text Placeholder 3"/>
          <p:cNvSpPr>
            <a:spLocks noGrp="1"/>
          </p:cNvSpPr>
          <p:nvPr>
            <p:ph type="body" sz="quarter" idx="10" hasCustomPrompt="1"/>
          </p:nvPr>
        </p:nvSpPr>
        <p:spPr>
          <a:xfrm>
            <a:off x="842963" y="1844824"/>
            <a:ext cx="6969397" cy="4175125"/>
          </a:xfrm>
        </p:spPr>
        <p:txBody>
          <a:bodyPr/>
          <a:lstStyle>
            <a:lvl1pPr>
              <a:defRPr baseline="0"/>
            </a:lvl1pPr>
          </a:lstStyle>
          <a:p>
            <a:pPr lvl="0"/>
            <a:r>
              <a:rPr lang="en-US" dirty="0" smtClean="0"/>
              <a:t>Insert bullet point here</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8" name="Text Placeholder 4"/>
          <p:cNvSpPr>
            <a:spLocks noGrp="1"/>
          </p:cNvSpPr>
          <p:nvPr>
            <p:ph type="body" sz="quarter" idx="11" hasCustomPrompt="1"/>
          </p:nvPr>
        </p:nvSpPr>
        <p:spPr>
          <a:xfrm>
            <a:off x="826964" y="729010"/>
            <a:ext cx="6985396" cy="1079500"/>
          </a:xfrm>
        </p:spPr>
        <p:txBody>
          <a:bodyPr/>
          <a:lstStyle>
            <a:lvl1pPr marL="0" indent="0" algn="l">
              <a:buNone/>
              <a:defRPr sz="4200"/>
            </a:lvl1pPr>
          </a:lstStyle>
          <a:p>
            <a:pPr lvl="0"/>
            <a:r>
              <a:rPr lang="en-US" dirty="0" smtClean="0"/>
              <a:t>Heading goes here</a:t>
            </a:r>
            <a:endParaRPr lang="en-GB" dirty="0"/>
          </a:p>
        </p:txBody>
      </p:sp>
      <p:sp>
        <p:nvSpPr>
          <p:cNvPr id="7" name="Text Placeholder 3"/>
          <p:cNvSpPr>
            <a:spLocks noGrp="1"/>
          </p:cNvSpPr>
          <p:nvPr>
            <p:ph type="body" sz="quarter" idx="13" hasCustomPrompt="1"/>
          </p:nvPr>
        </p:nvSpPr>
        <p:spPr>
          <a:xfrm>
            <a:off x="8675688" y="6381750"/>
            <a:ext cx="468312" cy="476250"/>
          </a:xfrm>
        </p:spPr>
        <p:txBody>
          <a:bodyPr/>
          <a:lstStyle>
            <a:lvl1pPr marL="0" indent="0" algn="ctr">
              <a:buNone/>
              <a:defRPr sz="1400">
                <a:solidFill>
                  <a:srgbClr val="505759"/>
                </a:solidFill>
              </a:defRPr>
            </a:lvl1pPr>
          </a:lstStyle>
          <a:p>
            <a:pPr lvl="0"/>
            <a:r>
              <a:rPr lang="en-US" dirty="0" smtClean="0"/>
              <a:t>1</a:t>
            </a:r>
            <a:endParaRPr lang="en-GB" dirty="0"/>
          </a:p>
        </p:txBody>
      </p:sp>
    </p:spTree>
    <p:extLst>
      <p:ext uri="{BB962C8B-B14F-4D97-AF65-F5344CB8AC3E}">
        <p14:creationId xmlns:p14="http://schemas.microsoft.com/office/powerpoint/2010/main" val="2140990386"/>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6_Body Slide">
    <p:spTree>
      <p:nvGrpSpPr>
        <p:cNvPr id="1" name=""/>
        <p:cNvGrpSpPr/>
        <p:nvPr/>
      </p:nvGrpSpPr>
      <p:grpSpPr>
        <a:xfrm>
          <a:off x="0" y="0"/>
          <a:ext cx="0" cy="0"/>
          <a:chOff x="0" y="0"/>
          <a:chExt cx="0" cy="0"/>
        </a:xfrm>
      </p:grpSpPr>
      <p:pic>
        <p:nvPicPr>
          <p:cNvPr id="18" name="Picture 7" descr="H:\Design\Powerpoint DO NOT MOVE\New templates 2014\4 3\Graphics\power point_4 3_PURPLE_96dpi3.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9" name="Text Placeholder 3"/>
          <p:cNvSpPr>
            <a:spLocks noGrp="1"/>
          </p:cNvSpPr>
          <p:nvPr>
            <p:ph type="body" sz="quarter" idx="10" hasCustomPrompt="1"/>
          </p:nvPr>
        </p:nvSpPr>
        <p:spPr>
          <a:xfrm>
            <a:off x="842963" y="1844824"/>
            <a:ext cx="6969397" cy="4175125"/>
          </a:xfrm>
        </p:spPr>
        <p:txBody>
          <a:bodyPr/>
          <a:lstStyle>
            <a:lvl1pPr>
              <a:defRPr baseline="0"/>
            </a:lvl1pPr>
          </a:lstStyle>
          <a:p>
            <a:pPr lvl="0"/>
            <a:r>
              <a:rPr lang="en-US" dirty="0" smtClean="0"/>
              <a:t>Insert bullet point here</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10" name="Text Placeholder 4"/>
          <p:cNvSpPr>
            <a:spLocks noGrp="1"/>
          </p:cNvSpPr>
          <p:nvPr>
            <p:ph type="body" sz="quarter" idx="11" hasCustomPrompt="1"/>
          </p:nvPr>
        </p:nvSpPr>
        <p:spPr>
          <a:xfrm>
            <a:off x="826964" y="729010"/>
            <a:ext cx="6985396" cy="1079500"/>
          </a:xfrm>
        </p:spPr>
        <p:txBody>
          <a:bodyPr/>
          <a:lstStyle>
            <a:lvl1pPr marL="0" indent="0" algn="l">
              <a:buNone/>
              <a:defRPr sz="4200"/>
            </a:lvl1pPr>
          </a:lstStyle>
          <a:p>
            <a:pPr lvl="0"/>
            <a:r>
              <a:rPr lang="en-US" dirty="0" smtClean="0"/>
              <a:t>Heading goes here</a:t>
            </a:r>
            <a:endParaRPr lang="en-GB" dirty="0"/>
          </a:p>
        </p:txBody>
      </p:sp>
      <p:sp>
        <p:nvSpPr>
          <p:cNvPr id="7" name="Text Placeholder 3"/>
          <p:cNvSpPr>
            <a:spLocks noGrp="1"/>
          </p:cNvSpPr>
          <p:nvPr>
            <p:ph type="body" sz="quarter" idx="13" hasCustomPrompt="1"/>
          </p:nvPr>
        </p:nvSpPr>
        <p:spPr>
          <a:xfrm>
            <a:off x="8675688" y="6381750"/>
            <a:ext cx="468312" cy="476250"/>
          </a:xfrm>
        </p:spPr>
        <p:txBody>
          <a:bodyPr/>
          <a:lstStyle>
            <a:lvl1pPr marL="0" indent="0" algn="ctr">
              <a:buNone/>
              <a:defRPr sz="1400">
                <a:solidFill>
                  <a:srgbClr val="505759"/>
                </a:solidFill>
              </a:defRPr>
            </a:lvl1pPr>
          </a:lstStyle>
          <a:p>
            <a:pPr lvl="0"/>
            <a:r>
              <a:rPr lang="en-US" dirty="0" smtClean="0"/>
              <a:t>1</a:t>
            </a:r>
            <a:endParaRPr lang="en-GB" dirty="0"/>
          </a:p>
        </p:txBody>
      </p:sp>
    </p:spTree>
    <p:extLst>
      <p:ext uri="{BB962C8B-B14F-4D97-AF65-F5344CB8AC3E}">
        <p14:creationId xmlns:p14="http://schemas.microsoft.com/office/powerpoint/2010/main" val="583107924"/>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GB" dirty="0"/>
          </a:p>
        </p:txBody>
      </p:sp>
      <p:sp>
        <p:nvSpPr>
          <p:cNvPr id="3" name="Text Placeholder 2"/>
          <p:cNvSpPr>
            <a:spLocks noGrp="1"/>
          </p:cNvSpPr>
          <p:nvPr>
            <p:ph type="body" idx="1"/>
          </p:nvPr>
        </p:nvSpPr>
        <p:spPr>
          <a:xfrm>
            <a:off x="446856"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Tree>
    <p:extLst>
      <p:ext uri="{BB962C8B-B14F-4D97-AF65-F5344CB8AC3E}">
        <p14:creationId xmlns:p14="http://schemas.microsoft.com/office/powerpoint/2010/main" val="2656210236"/>
      </p:ext>
    </p:extLst>
  </p:cSld>
  <p:clrMap bg1="lt1" tx1="dk1" bg2="lt2" tx2="dk2" accent1="accent1" accent2="accent2" accent3="accent3" accent4="accent4" accent5="accent5" accent6="accent6" hlink="hlink" folHlink="folHlink"/>
  <p:sldLayoutIdLst>
    <p:sldLayoutId id="2147483651" r:id="rId1"/>
    <p:sldLayoutId id="2147483663" r:id="rId2"/>
    <p:sldLayoutId id="2147483649" r:id="rId3"/>
    <p:sldLayoutId id="2147483664" r:id="rId4"/>
    <p:sldLayoutId id="2147483681" r:id="rId5"/>
    <p:sldLayoutId id="2147483682" r:id="rId6"/>
  </p:sldLayoutIdLst>
  <p:timing>
    <p:tnLst>
      <p:par>
        <p:cTn id="1" dur="indefinite" restart="never" nodeType="tmRoot"/>
      </p:par>
    </p:tnLst>
  </p:timing>
  <p:txStyles>
    <p:titleStyle>
      <a:lvl1pPr algn="ctr" defTabSz="914400" rtl="0" eaLnBrk="1" latinLnBrk="0" hangingPunct="1">
        <a:spcBef>
          <a:spcPct val="0"/>
        </a:spcBef>
        <a:buNone/>
        <a:defRPr sz="4200" kern="1200">
          <a:solidFill>
            <a:srgbClr val="505759"/>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rgbClr val="505759"/>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rgbClr val="505759"/>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rgbClr val="505759"/>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rgbClr val="505759"/>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rgbClr val="505759"/>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9552" y="1565102"/>
            <a:ext cx="7920880" cy="1470025"/>
          </a:xfrm>
        </p:spPr>
        <p:txBody>
          <a:bodyPr/>
          <a:lstStyle/>
          <a:p>
            <a:r>
              <a:rPr lang="en-GB" dirty="0" smtClean="0"/>
              <a:t>Need help? Use these prompts</a:t>
            </a:r>
            <a:endParaRPr lang="en-GB" dirty="0"/>
          </a:p>
        </p:txBody>
      </p:sp>
    </p:spTree>
    <p:extLst>
      <p:ext uri="{BB962C8B-B14F-4D97-AF65-F5344CB8AC3E}">
        <p14:creationId xmlns:p14="http://schemas.microsoft.com/office/powerpoint/2010/main" val="222237136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 Placeholder 9"/>
          <p:cNvSpPr>
            <a:spLocks noGrp="1"/>
          </p:cNvSpPr>
          <p:nvPr>
            <p:ph type="body" sz="quarter" idx="13"/>
          </p:nvPr>
        </p:nvSpPr>
        <p:spPr/>
        <p:txBody>
          <a:bodyPr/>
          <a:lstStyle/>
          <a:p>
            <a:endParaRPr lang="en-GB"/>
          </a:p>
        </p:txBody>
      </p:sp>
      <p:pic>
        <p:nvPicPr>
          <p:cNvPr id="5" name="Picture 4">
            <a:extLst>
              <a:ext uri="{FF2B5EF4-FFF2-40B4-BE49-F238E27FC236}">
                <a16:creationId xmlns:a16="http://schemas.microsoft.com/office/drawing/2014/main" id="{4570A219-4A4D-4FA7-86F0-8017D0CA6BAF}"/>
              </a:ext>
            </a:extLst>
          </p:cNvPr>
          <p:cNvPicPr>
            <a:picLocks noChangeAspect="1"/>
          </p:cNvPicPr>
          <p:nvPr/>
        </p:nvPicPr>
        <p:blipFill rotWithShape="1">
          <a:blip r:embed="rId2"/>
          <a:srcRect l="35313" t="32492" r="20625" b="21097"/>
          <a:stretch/>
        </p:blipFill>
        <p:spPr>
          <a:xfrm>
            <a:off x="772056" y="1196752"/>
            <a:ext cx="7903632" cy="4680520"/>
          </a:xfrm>
          <a:prstGeom prst="rect">
            <a:avLst/>
          </a:prstGeom>
        </p:spPr>
      </p:pic>
    </p:spTree>
    <p:extLst>
      <p:ext uri="{BB962C8B-B14F-4D97-AF65-F5344CB8AC3E}">
        <p14:creationId xmlns:p14="http://schemas.microsoft.com/office/powerpoint/2010/main" val="352642873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 Placeholder 9"/>
          <p:cNvSpPr>
            <a:spLocks noGrp="1"/>
          </p:cNvSpPr>
          <p:nvPr>
            <p:ph type="body" sz="quarter" idx="13"/>
          </p:nvPr>
        </p:nvSpPr>
        <p:spPr/>
        <p:txBody>
          <a:bodyPr/>
          <a:lstStyle/>
          <a:p>
            <a:endParaRPr lang="en-GB"/>
          </a:p>
        </p:txBody>
      </p:sp>
      <p:pic>
        <p:nvPicPr>
          <p:cNvPr id="5" name="Picture 4">
            <a:extLst>
              <a:ext uri="{FF2B5EF4-FFF2-40B4-BE49-F238E27FC236}">
                <a16:creationId xmlns:a16="http://schemas.microsoft.com/office/drawing/2014/main" id="{44D763FF-2671-437E-B236-E927937C3B7A}"/>
              </a:ext>
            </a:extLst>
          </p:cNvPr>
          <p:cNvPicPr>
            <a:picLocks noChangeAspect="1"/>
          </p:cNvPicPr>
          <p:nvPr/>
        </p:nvPicPr>
        <p:blipFill rotWithShape="1">
          <a:blip r:embed="rId2"/>
          <a:srcRect l="33750" t="36661" r="22812" b="21097"/>
          <a:stretch/>
        </p:blipFill>
        <p:spPr>
          <a:xfrm>
            <a:off x="453570" y="1484784"/>
            <a:ext cx="8456274" cy="4623575"/>
          </a:xfrm>
          <a:prstGeom prst="rect">
            <a:avLst/>
          </a:prstGeom>
        </p:spPr>
      </p:pic>
    </p:spTree>
    <p:extLst>
      <p:ext uri="{BB962C8B-B14F-4D97-AF65-F5344CB8AC3E}">
        <p14:creationId xmlns:p14="http://schemas.microsoft.com/office/powerpoint/2010/main" val="693706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3"/>
          </p:nvPr>
        </p:nvSpPr>
        <p:spPr/>
        <p:txBody>
          <a:bodyPr/>
          <a:lstStyle/>
          <a:p>
            <a:endParaRPr lang="en-GB"/>
          </a:p>
        </p:txBody>
      </p:sp>
      <p:pic>
        <p:nvPicPr>
          <p:cNvPr id="5" name="Picture 4">
            <a:extLst>
              <a:ext uri="{FF2B5EF4-FFF2-40B4-BE49-F238E27FC236}">
                <a16:creationId xmlns:a16="http://schemas.microsoft.com/office/drawing/2014/main" id="{DA0A295F-1D69-4E29-8260-93031379254C}"/>
              </a:ext>
            </a:extLst>
          </p:cNvPr>
          <p:cNvPicPr>
            <a:picLocks noChangeAspect="1"/>
          </p:cNvPicPr>
          <p:nvPr/>
        </p:nvPicPr>
        <p:blipFill rotWithShape="1">
          <a:blip r:embed="rId2"/>
          <a:srcRect r="9553"/>
          <a:stretch/>
        </p:blipFill>
        <p:spPr>
          <a:xfrm>
            <a:off x="1763688" y="2399907"/>
            <a:ext cx="5792410" cy="4201672"/>
          </a:xfrm>
          <a:prstGeom prst="rect">
            <a:avLst/>
          </a:prstGeom>
        </p:spPr>
      </p:pic>
      <p:sp>
        <p:nvSpPr>
          <p:cNvPr id="6" name="Rectangle 5">
            <a:extLst>
              <a:ext uri="{FF2B5EF4-FFF2-40B4-BE49-F238E27FC236}">
                <a16:creationId xmlns:a16="http://schemas.microsoft.com/office/drawing/2014/main" id="{E21CFECF-CC43-4BAD-B699-A7A7065595A6}"/>
              </a:ext>
            </a:extLst>
          </p:cNvPr>
          <p:cNvSpPr/>
          <p:nvPr/>
        </p:nvSpPr>
        <p:spPr>
          <a:xfrm>
            <a:off x="3563888" y="1772816"/>
            <a:ext cx="1872208" cy="523220"/>
          </a:xfrm>
          <a:prstGeom prst="rect">
            <a:avLst/>
          </a:prstGeom>
        </p:spPr>
        <p:txBody>
          <a:bodyPr wrap="square">
            <a:spAutoFit/>
          </a:bodyPr>
          <a:lstStyle/>
          <a:p>
            <a:r>
              <a:rPr lang="en-GB" sz="2800" dirty="0"/>
              <a:t>CuCl</a:t>
            </a:r>
            <a:r>
              <a:rPr lang="en-GB" sz="2800" baseline="-25000" dirty="0"/>
              <a:t>2</a:t>
            </a:r>
            <a:r>
              <a:rPr lang="en-GB" sz="2800" dirty="0"/>
              <a:t>(</a:t>
            </a:r>
            <a:r>
              <a:rPr lang="en-GB" sz="2800" dirty="0" err="1"/>
              <a:t>aq</a:t>
            </a:r>
            <a:r>
              <a:rPr lang="en-GB" sz="2800" dirty="0"/>
              <a:t>)</a:t>
            </a:r>
          </a:p>
        </p:txBody>
      </p:sp>
      <p:sp>
        <p:nvSpPr>
          <p:cNvPr id="7" name="Rectangle 6">
            <a:extLst>
              <a:ext uri="{FF2B5EF4-FFF2-40B4-BE49-F238E27FC236}">
                <a16:creationId xmlns:a16="http://schemas.microsoft.com/office/drawing/2014/main" id="{14D0FC5F-FE49-4CA9-A7CD-0C215159C394}"/>
              </a:ext>
            </a:extLst>
          </p:cNvPr>
          <p:cNvSpPr/>
          <p:nvPr/>
        </p:nvSpPr>
        <p:spPr>
          <a:xfrm>
            <a:off x="2126478" y="1145725"/>
            <a:ext cx="4747027" cy="523220"/>
          </a:xfrm>
          <a:prstGeom prst="rect">
            <a:avLst/>
          </a:prstGeom>
        </p:spPr>
        <p:txBody>
          <a:bodyPr wrap="square">
            <a:spAutoFit/>
          </a:bodyPr>
          <a:lstStyle/>
          <a:p>
            <a:r>
              <a:rPr lang="en-GB" sz="2800" dirty="0"/>
              <a:t>copper(II) chloride solution</a:t>
            </a:r>
          </a:p>
        </p:txBody>
      </p:sp>
    </p:spTree>
    <p:extLst>
      <p:ext uri="{BB962C8B-B14F-4D97-AF65-F5344CB8AC3E}">
        <p14:creationId xmlns:p14="http://schemas.microsoft.com/office/powerpoint/2010/main" val="13320447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3"/>
          </p:nvPr>
        </p:nvSpPr>
        <p:spPr/>
        <p:txBody>
          <a:bodyPr/>
          <a:lstStyle/>
          <a:p>
            <a:endParaRPr lang="en-GB"/>
          </a:p>
        </p:txBody>
      </p:sp>
      <p:pic>
        <p:nvPicPr>
          <p:cNvPr id="5" name="Picture 4"/>
          <p:cNvPicPr>
            <a:picLocks noChangeAspect="1"/>
          </p:cNvPicPr>
          <p:nvPr/>
        </p:nvPicPr>
        <p:blipFill>
          <a:blip r:embed="rId2"/>
          <a:stretch>
            <a:fillRect/>
          </a:stretch>
        </p:blipFill>
        <p:spPr>
          <a:xfrm>
            <a:off x="251520" y="1340768"/>
            <a:ext cx="8482012" cy="4054028"/>
          </a:xfrm>
          <a:prstGeom prst="rect">
            <a:avLst/>
          </a:prstGeom>
        </p:spPr>
      </p:pic>
    </p:spTree>
    <p:extLst>
      <p:ext uri="{BB962C8B-B14F-4D97-AF65-F5344CB8AC3E}">
        <p14:creationId xmlns:p14="http://schemas.microsoft.com/office/powerpoint/2010/main" val="57886705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3"/>
          </p:nvPr>
        </p:nvSpPr>
        <p:spPr/>
        <p:txBody>
          <a:bodyPr/>
          <a:lstStyle/>
          <a:p>
            <a:endParaRPr lang="en-GB"/>
          </a:p>
        </p:txBody>
      </p:sp>
      <p:pic>
        <p:nvPicPr>
          <p:cNvPr id="5" name="Picture 4">
            <a:extLst>
              <a:ext uri="{FF2B5EF4-FFF2-40B4-BE49-F238E27FC236}">
                <a16:creationId xmlns:a16="http://schemas.microsoft.com/office/drawing/2014/main" id="{E4DB9E26-0BCE-46FD-85F4-45A0CECEA6B0}"/>
              </a:ext>
            </a:extLst>
          </p:cNvPr>
          <p:cNvPicPr>
            <a:picLocks noChangeAspect="1"/>
          </p:cNvPicPr>
          <p:nvPr/>
        </p:nvPicPr>
        <p:blipFill rotWithShape="1">
          <a:blip r:embed="rId2"/>
          <a:srcRect r="3520"/>
          <a:stretch/>
        </p:blipFill>
        <p:spPr>
          <a:xfrm>
            <a:off x="137234" y="1499708"/>
            <a:ext cx="8780626" cy="5116797"/>
          </a:xfrm>
          <a:prstGeom prst="rect">
            <a:avLst/>
          </a:prstGeom>
          <a:ln>
            <a:solidFill>
              <a:srgbClr val="0070C0"/>
            </a:solidFill>
          </a:ln>
        </p:spPr>
      </p:pic>
    </p:spTree>
    <p:extLst>
      <p:ext uri="{BB962C8B-B14F-4D97-AF65-F5344CB8AC3E}">
        <p14:creationId xmlns:p14="http://schemas.microsoft.com/office/powerpoint/2010/main" val="205151930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3"/>
          </p:nvPr>
        </p:nvSpPr>
        <p:spPr/>
        <p:txBody>
          <a:bodyPr/>
          <a:lstStyle/>
          <a:p>
            <a:endParaRPr lang="en-GB"/>
          </a:p>
        </p:txBody>
      </p:sp>
      <p:graphicFrame>
        <p:nvGraphicFramePr>
          <p:cNvPr id="5" name="Table 4">
            <a:extLst>
              <a:ext uri="{FF2B5EF4-FFF2-40B4-BE49-F238E27FC236}">
                <a16:creationId xmlns:a16="http://schemas.microsoft.com/office/drawing/2014/main" id="{F35D587C-8FD1-41C7-92F4-AB377DC0E25D}"/>
              </a:ext>
            </a:extLst>
          </p:cNvPr>
          <p:cNvGraphicFramePr>
            <a:graphicFrameLocks noGrp="1"/>
          </p:cNvGraphicFramePr>
          <p:nvPr>
            <p:extLst>
              <p:ext uri="{D42A27DB-BD31-4B8C-83A1-F6EECF244321}">
                <p14:modId xmlns:p14="http://schemas.microsoft.com/office/powerpoint/2010/main" val="1782208918"/>
              </p:ext>
            </p:extLst>
          </p:nvPr>
        </p:nvGraphicFramePr>
        <p:xfrm>
          <a:off x="179512" y="1313384"/>
          <a:ext cx="8856985" cy="5427982"/>
        </p:xfrm>
        <a:graphic>
          <a:graphicData uri="http://schemas.openxmlformats.org/drawingml/2006/table">
            <a:tbl>
              <a:tblPr firstRow="1" firstCol="1" bandRow="1">
                <a:tableStyleId>{BC89EF96-8CEA-46FF-86C4-4CE0E7609802}</a:tableStyleId>
              </a:tblPr>
              <a:tblGrid>
                <a:gridCol w="1771397">
                  <a:extLst>
                    <a:ext uri="{9D8B030D-6E8A-4147-A177-3AD203B41FA5}">
                      <a16:colId xmlns:a16="http://schemas.microsoft.com/office/drawing/2014/main" val="1599917628"/>
                    </a:ext>
                  </a:extLst>
                </a:gridCol>
                <a:gridCol w="1771397">
                  <a:extLst>
                    <a:ext uri="{9D8B030D-6E8A-4147-A177-3AD203B41FA5}">
                      <a16:colId xmlns:a16="http://schemas.microsoft.com/office/drawing/2014/main" val="2675472498"/>
                    </a:ext>
                  </a:extLst>
                </a:gridCol>
                <a:gridCol w="1771397">
                  <a:extLst>
                    <a:ext uri="{9D8B030D-6E8A-4147-A177-3AD203B41FA5}">
                      <a16:colId xmlns:a16="http://schemas.microsoft.com/office/drawing/2014/main" val="2316539193"/>
                    </a:ext>
                  </a:extLst>
                </a:gridCol>
                <a:gridCol w="1771397">
                  <a:extLst>
                    <a:ext uri="{9D8B030D-6E8A-4147-A177-3AD203B41FA5}">
                      <a16:colId xmlns:a16="http://schemas.microsoft.com/office/drawing/2014/main" val="1393041162"/>
                    </a:ext>
                  </a:extLst>
                </a:gridCol>
                <a:gridCol w="1771397">
                  <a:extLst>
                    <a:ext uri="{9D8B030D-6E8A-4147-A177-3AD203B41FA5}">
                      <a16:colId xmlns:a16="http://schemas.microsoft.com/office/drawing/2014/main" val="4191460329"/>
                    </a:ext>
                  </a:extLst>
                </a:gridCol>
              </a:tblGrid>
              <a:tr h="526297">
                <a:tc>
                  <a:txBody>
                    <a:bodyPr/>
                    <a:lstStyle/>
                    <a:p>
                      <a:pPr algn="ctr">
                        <a:lnSpc>
                          <a:spcPct val="107000"/>
                        </a:lnSpc>
                        <a:spcAft>
                          <a:spcPts val="0"/>
                        </a:spcAft>
                      </a:pPr>
                      <a:r>
                        <a:rPr lang="en-GB" sz="2400" b="0" dirty="0">
                          <a:effectLst/>
                          <a:latin typeface="+mn-lt"/>
                        </a:rPr>
                        <a:t>electrolyte</a:t>
                      </a:r>
                      <a:endParaRPr lang="en-GB" sz="2400" b="0" dirty="0">
                        <a:effectLst/>
                        <a:latin typeface="+mn-lt"/>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GB" sz="2400" b="0" dirty="0">
                          <a:effectLst/>
                          <a:latin typeface="+mn-lt"/>
                          <a:ea typeface="Calibri" panose="020F0502020204030204" pitchFamily="34" charset="0"/>
                          <a:cs typeface="Times New Roman" panose="02020603050405020304" pitchFamily="18" charset="0"/>
                        </a:rPr>
                        <a:t>graphite</a:t>
                      </a:r>
                    </a:p>
                  </a:txBody>
                  <a:tcPr marL="68580" marR="68580" marT="0" marB="0" anchor="ctr"/>
                </a:tc>
                <a:tc>
                  <a:txBody>
                    <a:bodyPr/>
                    <a:lstStyle/>
                    <a:p>
                      <a:pPr algn="ctr">
                        <a:lnSpc>
                          <a:spcPct val="107000"/>
                        </a:lnSpc>
                        <a:spcAft>
                          <a:spcPts val="0"/>
                        </a:spcAft>
                      </a:pPr>
                      <a:r>
                        <a:rPr lang="en-GB" sz="2400" b="0" dirty="0">
                          <a:effectLst/>
                          <a:latin typeface="+mn-lt"/>
                          <a:ea typeface="Calibri" panose="020F0502020204030204" pitchFamily="34" charset="0"/>
                          <a:cs typeface="Times New Roman" panose="02020603050405020304" pitchFamily="18" charset="0"/>
                        </a:rPr>
                        <a:t>molecule</a:t>
                      </a:r>
                    </a:p>
                  </a:txBody>
                  <a:tcPr marL="68580" marR="68580" marT="0" marB="0" anchor="ctr"/>
                </a:tc>
                <a:tc>
                  <a:txBody>
                    <a:bodyPr/>
                    <a:lstStyle/>
                    <a:p>
                      <a:pPr algn="ctr">
                        <a:lnSpc>
                          <a:spcPct val="107000"/>
                        </a:lnSpc>
                        <a:spcAft>
                          <a:spcPts val="0"/>
                        </a:spcAft>
                      </a:pPr>
                      <a:r>
                        <a:rPr lang="en-GB" sz="2400" b="0" dirty="0">
                          <a:effectLst/>
                          <a:latin typeface="+mn-lt"/>
                          <a:ea typeface="Calibri" panose="020F0502020204030204" pitchFamily="34" charset="0"/>
                          <a:cs typeface="Times New Roman" panose="02020603050405020304" pitchFamily="18" charset="0"/>
                        </a:rPr>
                        <a:t>inference</a:t>
                      </a:r>
                    </a:p>
                  </a:txBody>
                  <a:tcPr marL="68580" marR="68580" marT="0" marB="0" anchor="ctr"/>
                </a:tc>
                <a:tc>
                  <a:txBody>
                    <a:bodyPr/>
                    <a:lstStyle/>
                    <a:p>
                      <a:pPr algn="ctr">
                        <a:lnSpc>
                          <a:spcPct val="107000"/>
                        </a:lnSpc>
                        <a:spcAft>
                          <a:spcPts val="0"/>
                        </a:spcAft>
                      </a:pPr>
                      <a:r>
                        <a:rPr lang="en-GB" sz="2400" b="0" dirty="0">
                          <a:effectLst/>
                          <a:latin typeface="+mn-lt"/>
                          <a:ea typeface="Calibri" panose="020F0502020204030204" pitchFamily="34" charset="0"/>
                          <a:cs typeface="Times New Roman" panose="02020603050405020304" pitchFamily="18" charset="0"/>
                        </a:rPr>
                        <a:t>wire</a:t>
                      </a:r>
                    </a:p>
                  </a:txBody>
                  <a:tcPr marL="68580" marR="68580" marT="0" marB="0" anchor="ctr"/>
                </a:tc>
                <a:extLst>
                  <a:ext uri="{0D108BD9-81ED-4DB2-BD59-A6C34878D82A}">
                    <a16:rowId xmlns:a16="http://schemas.microsoft.com/office/drawing/2014/main" val="2782368092"/>
                  </a:ext>
                </a:extLst>
              </a:tr>
              <a:tr h="526297">
                <a:tc>
                  <a:txBody>
                    <a:bodyPr/>
                    <a:lstStyle/>
                    <a:p>
                      <a:pPr algn="ctr">
                        <a:lnSpc>
                          <a:spcPct val="107000"/>
                        </a:lnSpc>
                        <a:spcAft>
                          <a:spcPts val="0"/>
                        </a:spcAft>
                      </a:pPr>
                      <a:r>
                        <a:rPr lang="en-GB" sz="2400" b="0" dirty="0">
                          <a:effectLst/>
                          <a:latin typeface="+mn-lt"/>
                        </a:rPr>
                        <a:t>anode</a:t>
                      </a:r>
                      <a:endParaRPr lang="en-GB" sz="2400" b="0" dirty="0">
                        <a:effectLst/>
                        <a:latin typeface="+mn-lt"/>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GB" sz="2400" b="0" dirty="0">
                          <a:effectLst/>
                          <a:latin typeface="+mn-lt"/>
                          <a:ea typeface="Calibri" panose="020F0502020204030204" pitchFamily="34" charset="0"/>
                          <a:cs typeface="Times New Roman" panose="02020603050405020304" pitchFamily="18" charset="0"/>
                        </a:rPr>
                        <a:t>electrode</a:t>
                      </a:r>
                    </a:p>
                  </a:txBody>
                  <a:tcPr marL="68580" marR="68580" marT="0" marB="0" anchor="ctr"/>
                </a:tc>
                <a:tc>
                  <a:txBody>
                    <a:bodyPr/>
                    <a:lstStyle/>
                    <a:p>
                      <a:pPr algn="ctr">
                        <a:lnSpc>
                          <a:spcPct val="107000"/>
                        </a:lnSpc>
                        <a:spcAft>
                          <a:spcPts val="0"/>
                        </a:spcAft>
                      </a:pPr>
                      <a:r>
                        <a:rPr lang="en-GB" sz="2400" b="0" dirty="0">
                          <a:effectLst/>
                          <a:latin typeface="+mn-lt"/>
                          <a:ea typeface="Calibri" panose="020F0502020204030204" pitchFamily="34" charset="0"/>
                          <a:cs typeface="Times New Roman" panose="02020603050405020304" pitchFamily="18" charset="0"/>
                        </a:rPr>
                        <a:t>electron</a:t>
                      </a:r>
                    </a:p>
                  </a:txBody>
                  <a:tcPr marL="68580" marR="68580" marT="0" marB="0" anchor="ctr"/>
                </a:tc>
                <a:tc>
                  <a:txBody>
                    <a:bodyPr/>
                    <a:lstStyle/>
                    <a:p>
                      <a:pPr algn="ctr">
                        <a:lnSpc>
                          <a:spcPct val="107000"/>
                        </a:lnSpc>
                        <a:spcAft>
                          <a:spcPts val="0"/>
                        </a:spcAft>
                      </a:pPr>
                      <a:r>
                        <a:rPr lang="en-GB" sz="2400" b="0" dirty="0">
                          <a:effectLst/>
                          <a:latin typeface="+mn-lt"/>
                          <a:ea typeface="Calibri" panose="020F0502020204030204" pitchFamily="34" charset="0"/>
                          <a:cs typeface="Times New Roman" panose="02020603050405020304" pitchFamily="18" charset="0"/>
                        </a:rPr>
                        <a:t>gain</a:t>
                      </a:r>
                    </a:p>
                  </a:txBody>
                  <a:tcPr marL="68580" marR="68580" marT="0" marB="0" anchor="ctr"/>
                </a:tc>
                <a:tc>
                  <a:txBody>
                    <a:bodyPr/>
                    <a:lstStyle/>
                    <a:p>
                      <a:pPr algn="ctr">
                        <a:lnSpc>
                          <a:spcPct val="107000"/>
                        </a:lnSpc>
                        <a:spcAft>
                          <a:spcPts val="0"/>
                        </a:spcAft>
                      </a:pPr>
                      <a:r>
                        <a:rPr lang="en-GB" sz="2400" b="0" dirty="0">
                          <a:effectLst/>
                          <a:latin typeface="+mn-lt"/>
                          <a:ea typeface="Calibri" panose="020F0502020204030204" pitchFamily="34" charset="0"/>
                          <a:cs typeface="Times New Roman" panose="02020603050405020304" pitchFamily="18" charset="0"/>
                        </a:rPr>
                        <a:t>positive</a:t>
                      </a:r>
                    </a:p>
                  </a:txBody>
                  <a:tcPr marL="68580" marR="68580" marT="0" marB="0" anchor="ctr"/>
                </a:tc>
                <a:extLst>
                  <a:ext uri="{0D108BD9-81ED-4DB2-BD59-A6C34878D82A}">
                    <a16:rowId xmlns:a16="http://schemas.microsoft.com/office/drawing/2014/main" val="121463262"/>
                  </a:ext>
                </a:extLst>
              </a:tr>
              <a:tr h="1093847">
                <a:tc>
                  <a:txBody>
                    <a:bodyPr/>
                    <a:lstStyle/>
                    <a:p>
                      <a:pPr algn="ctr">
                        <a:lnSpc>
                          <a:spcPct val="107000"/>
                        </a:lnSpc>
                        <a:spcAft>
                          <a:spcPts val="0"/>
                        </a:spcAft>
                      </a:pPr>
                      <a:r>
                        <a:rPr lang="en-GB" sz="2400" b="0" dirty="0">
                          <a:effectLst/>
                          <a:latin typeface="+mn-lt"/>
                        </a:rPr>
                        <a:t>cathode</a:t>
                      </a:r>
                      <a:endParaRPr lang="en-GB" sz="2400" b="0" dirty="0">
                        <a:effectLst/>
                        <a:latin typeface="+mn-lt"/>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GB" sz="2400" b="0" dirty="0">
                          <a:effectLst/>
                          <a:latin typeface="+mn-lt"/>
                          <a:ea typeface="Calibri" panose="020F0502020204030204" pitchFamily="34" charset="0"/>
                          <a:cs typeface="Times New Roman" panose="02020603050405020304" pitchFamily="18" charset="0"/>
                        </a:rPr>
                        <a:t>electrolysis</a:t>
                      </a:r>
                    </a:p>
                  </a:txBody>
                  <a:tcPr marL="68580" marR="68580" marT="0" marB="0" anchor="ctr"/>
                </a:tc>
                <a:tc>
                  <a:txBody>
                    <a:bodyPr/>
                    <a:lstStyle/>
                    <a:p>
                      <a:pPr algn="ctr">
                        <a:lnSpc>
                          <a:spcPct val="107000"/>
                        </a:lnSpc>
                        <a:spcAft>
                          <a:spcPts val="0"/>
                        </a:spcAft>
                      </a:pPr>
                      <a:r>
                        <a:rPr lang="en-GB" sz="2400" b="0" dirty="0">
                          <a:effectLst/>
                          <a:latin typeface="+mn-lt"/>
                          <a:ea typeface="Calibri" panose="020F0502020204030204" pitchFamily="34" charset="0"/>
                          <a:cs typeface="Times New Roman" panose="02020603050405020304" pitchFamily="18" charset="0"/>
                        </a:rPr>
                        <a:t>aqueous solution</a:t>
                      </a:r>
                    </a:p>
                  </a:txBody>
                  <a:tcPr marL="68580" marR="68580" marT="0" marB="0" anchor="ctr"/>
                </a:tc>
                <a:tc>
                  <a:txBody>
                    <a:bodyPr/>
                    <a:lstStyle/>
                    <a:p>
                      <a:pPr algn="ctr">
                        <a:lnSpc>
                          <a:spcPct val="107000"/>
                        </a:lnSpc>
                        <a:spcAft>
                          <a:spcPts val="0"/>
                        </a:spcAft>
                      </a:pPr>
                      <a:r>
                        <a:rPr lang="en-GB" sz="2400" b="0" dirty="0">
                          <a:effectLst/>
                          <a:latin typeface="+mn-lt"/>
                          <a:ea typeface="Calibri" panose="020F0502020204030204" pitchFamily="34" charset="0"/>
                          <a:cs typeface="Times New Roman" panose="02020603050405020304" pitchFamily="18" charset="0"/>
                        </a:rPr>
                        <a:t>loss</a:t>
                      </a:r>
                    </a:p>
                  </a:txBody>
                  <a:tcPr marL="68580" marR="68580" marT="0" marB="0" anchor="ctr"/>
                </a:tc>
                <a:tc>
                  <a:txBody>
                    <a:bodyPr/>
                    <a:lstStyle/>
                    <a:p>
                      <a:pPr algn="ctr">
                        <a:lnSpc>
                          <a:spcPct val="107000"/>
                        </a:lnSpc>
                        <a:spcAft>
                          <a:spcPts val="0"/>
                        </a:spcAft>
                      </a:pPr>
                      <a:r>
                        <a:rPr lang="en-GB" sz="2400" b="0" dirty="0">
                          <a:effectLst/>
                          <a:latin typeface="+mn-lt"/>
                          <a:ea typeface="Calibri" panose="020F0502020204030204" pitchFamily="34" charset="0"/>
                          <a:cs typeface="Times New Roman" panose="02020603050405020304" pitchFamily="18" charset="0"/>
                        </a:rPr>
                        <a:t>negative</a:t>
                      </a:r>
                    </a:p>
                  </a:txBody>
                  <a:tcPr marL="68580" marR="68580" marT="0" marB="0" anchor="ctr"/>
                </a:tc>
                <a:extLst>
                  <a:ext uri="{0D108BD9-81ED-4DB2-BD59-A6C34878D82A}">
                    <a16:rowId xmlns:a16="http://schemas.microsoft.com/office/drawing/2014/main" val="3895773124"/>
                  </a:ext>
                </a:extLst>
              </a:tr>
              <a:tr h="1093847">
                <a:tc>
                  <a:txBody>
                    <a:bodyPr/>
                    <a:lstStyle/>
                    <a:p>
                      <a:pPr algn="ctr">
                        <a:lnSpc>
                          <a:spcPct val="107000"/>
                        </a:lnSpc>
                        <a:spcAft>
                          <a:spcPts val="0"/>
                        </a:spcAft>
                      </a:pPr>
                      <a:r>
                        <a:rPr lang="en-GB" sz="2400" b="0" dirty="0">
                          <a:effectLst/>
                          <a:latin typeface="+mn-lt"/>
                        </a:rPr>
                        <a:t>inert</a:t>
                      </a:r>
                      <a:endParaRPr lang="en-GB" sz="2400" b="0" dirty="0">
                        <a:effectLst/>
                        <a:latin typeface="+mn-lt"/>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GB" sz="2400" b="0" dirty="0">
                          <a:effectLst/>
                          <a:latin typeface="+mn-lt"/>
                          <a:ea typeface="Calibri" panose="020F0502020204030204" pitchFamily="34" charset="0"/>
                          <a:cs typeface="Times New Roman" panose="02020603050405020304" pitchFamily="18" charset="0"/>
                        </a:rPr>
                        <a:t>atom</a:t>
                      </a:r>
                    </a:p>
                  </a:txBody>
                  <a:tcPr marL="68580" marR="68580" marT="0" marB="0" anchor="ctr"/>
                </a:tc>
                <a:tc>
                  <a:txBody>
                    <a:bodyPr/>
                    <a:lstStyle/>
                    <a:p>
                      <a:pPr algn="ctr">
                        <a:lnSpc>
                          <a:spcPct val="107000"/>
                        </a:lnSpc>
                        <a:spcAft>
                          <a:spcPts val="0"/>
                        </a:spcAft>
                      </a:pPr>
                      <a:r>
                        <a:rPr lang="en-GB" sz="2400" b="0" dirty="0">
                          <a:effectLst/>
                          <a:latin typeface="+mn-lt"/>
                          <a:ea typeface="Calibri" panose="020F0502020204030204" pitchFamily="34" charset="0"/>
                          <a:cs typeface="Times New Roman" panose="02020603050405020304" pitchFamily="18" charset="0"/>
                        </a:rPr>
                        <a:t>external circuit</a:t>
                      </a:r>
                    </a:p>
                  </a:txBody>
                  <a:tcPr marL="68580" marR="68580" marT="0" marB="0" anchor="ctr"/>
                </a:tc>
                <a:tc>
                  <a:txBody>
                    <a:bodyPr/>
                    <a:lstStyle/>
                    <a:p>
                      <a:pPr algn="ctr">
                        <a:lnSpc>
                          <a:spcPct val="107000"/>
                        </a:lnSpc>
                        <a:spcAft>
                          <a:spcPts val="0"/>
                        </a:spcAft>
                      </a:pPr>
                      <a:r>
                        <a:rPr lang="en-GB" sz="2400" b="0" dirty="0">
                          <a:effectLst/>
                          <a:latin typeface="+mn-lt"/>
                          <a:ea typeface="Calibri" panose="020F0502020204030204" pitchFamily="34" charset="0"/>
                          <a:cs typeface="Times New Roman" panose="02020603050405020304" pitchFamily="18" charset="0"/>
                        </a:rPr>
                        <a:t>move toward</a:t>
                      </a:r>
                    </a:p>
                  </a:txBody>
                  <a:tcPr marL="68580" marR="68580" marT="0" marB="0" anchor="ctr"/>
                </a:tc>
                <a:tc>
                  <a:txBody>
                    <a:bodyPr/>
                    <a:lstStyle/>
                    <a:p>
                      <a:pPr algn="ctr">
                        <a:lnSpc>
                          <a:spcPct val="107000"/>
                        </a:lnSpc>
                        <a:spcAft>
                          <a:spcPts val="0"/>
                        </a:spcAft>
                      </a:pPr>
                      <a:r>
                        <a:rPr lang="en-GB" sz="2400" b="0" dirty="0">
                          <a:effectLst/>
                          <a:latin typeface="+mn-lt"/>
                          <a:ea typeface="Calibri" panose="020F0502020204030204" pitchFamily="34" charset="0"/>
                          <a:cs typeface="Times New Roman" panose="02020603050405020304" pitchFamily="18" charset="0"/>
                        </a:rPr>
                        <a:t>blue litmus</a:t>
                      </a:r>
                    </a:p>
                  </a:txBody>
                  <a:tcPr marL="68580" marR="68580" marT="0" marB="0" anchor="ctr"/>
                </a:tc>
                <a:extLst>
                  <a:ext uri="{0D108BD9-81ED-4DB2-BD59-A6C34878D82A}">
                    <a16:rowId xmlns:a16="http://schemas.microsoft.com/office/drawing/2014/main" val="4073251309"/>
                  </a:ext>
                </a:extLst>
              </a:tr>
              <a:tr h="1093847">
                <a:tc>
                  <a:txBody>
                    <a:bodyPr/>
                    <a:lstStyle/>
                    <a:p>
                      <a:pPr algn="ctr">
                        <a:lnSpc>
                          <a:spcPct val="107000"/>
                        </a:lnSpc>
                        <a:spcAft>
                          <a:spcPts val="0"/>
                        </a:spcAft>
                      </a:pPr>
                      <a:r>
                        <a:rPr lang="en-GB" sz="2400" b="0" dirty="0">
                          <a:effectLst/>
                          <a:latin typeface="+mn-lt"/>
                        </a:rPr>
                        <a:t>half equation</a:t>
                      </a:r>
                      <a:endParaRPr lang="en-GB" sz="2400" b="0" dirty="0">
                        <a:effectLst/>
                        <a:latin typeface="+mn-lt"/>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GB" sz="2400" b="0" dirty="0">
                          <a:effectLst/>
                          <a:latin typeface="+mn-lt"/>
                          <a:ea typeface="Calibri" panose="020F0502020204030204" pitchFamily="34" charset="0"/>
                          <a:cs typeface="Times New Roman" panose="02020603050405020304" pitchFamily="18" charset="0"/>
                        </a:rPr>
                        <a:t>ion</a:t>
                      </a:r>
                    </a:p>
                  </a:txBody>
                  <a:tcPr marL="68580" marR="68580" marT="0" marB="0" anchor="ctr"/>
                </a:tc>
                <a:tc>
                  <a:txBody>
                    <a:bodyPr/>
                    <a:lstStyle/>
                    <a:p>
                      <a:pPr algn="ctr">
                        <a:lnSpc>
                          <a:spcPct val="107000"/>
                        </a:lnSpc>
                        <a:spcAft>
                          <a:spcPts val="0"/>
                        </a:spcAft>
                      </a:pPr>
                      <a:r>
                        <a:rPr lang="en-GB" sz="2400" b="0" dirty="0">
                          <a:effectLst/>
                          <a:latin typeface="+mn-lt"/>
                          <a:ea typeface="Calibri" panose="020F0502020204030204" pitchFamily="34" charset="0"/>
                          <a:cs typeface="Times New Roman" panose="02020603050405020304" pitchFamily="18" charset="0"/>
                        </a:rPr>
                        <a:t>ionic equation</a:t>
                      </a:r>
                    </a:p>
                  </a:txBody>
                  <a:tcPr marL="68580" marR="68580" marT="0" marB="0" anchor="ctr"/>
                </a:tc>
                <a:tc>
                  <a:txBody>
                    <a:bodyPr/>
                    <a:lstStyle/>
                    <a:p>
                      <a:pPr algn="ctr">
                        <a:lnSpc>
                          <a:spcPct val="107000"/>
                        </a:lnSpc>
                        <a:spcAft>
                          <a:spcPts val="0"/>
                        </a:spcAft>
                      </a:pPr>
                      <a:r>
                        <a:rPr lang="en-GB" sz="2400" b="0" dirty="0">
                          <a:effectLst/>
                          <a:latin typeface="+mn-lt"/>
                          <a:ea typeface="Calibri" panose="020F0502020204030204" pitchFamily="34" charset="0"/>
                          <a:cs typeface="Times New Roman" panose="02020603050405020304" pitchFamily="18" charset="0"/>
                        </a:rPr>
                        <a:t>attract</a:t>
                      </a:r>
                    </a:p>
                  </a:txBody>
                  <a:tcPr marL="68580" marR="68580" marT="0" marB="0" anchor="ctr"/>
                </a:tc>
                <a:tc>
                  <a:txBody>
                    <a:bodyPr/>
                    <a:lstStyle/>
                    <a:p>
                      <a:pPr algn="ctr">
                        <a:lnSpc>
                          <a:spcPct val="107000"/>
                        </a:lnSpc>
                        <a:spcAft>
                          <a:spcPts val="0"/>
                        </a:spcAft>
                      </a:pPr>
                      <a:r>
                        <a:rPr lang="en-GB" sz="2400" b="0" dirty="0">
                          <a:effectLst/>
                          <a:latin typeface="+mn-lt"/>
                          <a:ea typeface="Calibri" panose="020F0502020204030204" pitchFamily="34" charset="0"/>
                          <a:cs typeface="Times New Roman" panose="02020603050405020304" pitchFamily="18" charset="0"/>
                        </a:rPr>
                        <a:t>bleach</a:t>
                      </a:r>
                    </a:p>
                  </a:txBody>
                  <a:tcPr marL="68580" marR="68580" marT="0" marB="0" anchor="ctr"/>
                </a:tc>
                <a:extLst>
                  <a:ext uri="{0D108BD9-81ED-4DB2-BD59-A6C34878D82A}">
                    <a16:rowId xmlns:a16="http://schemas.microsoft.com/office/drawing/2014/main" val="386462128"/>
                  </a:ext>
                </a:extLst>
              </a:tr>
              <a:tr h="1093847">
                <a:tc>
                  <a:txBody>
                    <a:bodyPr/>
                    <a:lstStyle/>
                    <a:p>
                      <a:pPr algn="ctr">
                        <a:lnSpc>
                          <a:spcPct val="107000"/>
                        </a:lnSpc>
                        <a:spcAft>
                          <a:spcPts val="0"/>
                        </a:spcAft>
                      </a:pPr>
                      <a:r>
                        <a:rPr lang="en-GB" sz="2400" b="0" dirty="0">
                          <a:effectLst/>
                          <a:latin typeface="+mn-lt"/>
                          <a:ea typeface="Calibri" panose="020F0502020204030204" pitchFamily="34" charset="0"/>
                          <a:cs typeface="Times New Roman" panose="02020603050405020304" pitchFamily="18" charset="0"/>
                        </a:rPr>
                        <a:t>oxidation</a:t>
                      </a:r>
                    </a:p>
                  </a:txBody>
                  <a:tcPr marL="68580" marR="68580" marT="0" marB="0" anchor="ctr"/>
                </a:tc>
                <a:tc>
                  <a:txBody>
                    <a:bodyPr/>
                    <a:lstStyle/>
                    <a:p>
                      <a:pPr algn="ctr">
                        <a:lnSpc>
                          <a:spcPct val="107000"/>
                        </a:lnSpc>
                        <a:spcAft>
                          <a:spcPts val="0"/>
                        </a:spcAft>
                      </a:pPr>
                      <a:r>
                        <a:rPr lang="en-GB" sz="2400" b="0" dirty="0">
                          <a:effectLst/>
                          <a:latin typeface="+mn-lt"/>
                          <a:ea typeface="Calibri" panose="020F0502020204030204" pitchFamily="34" charset="0"/>
                          <a:cs typeface="Times New Roman" panose="02020603050405020304" pitchFamily="18" charset="0"/>
                        </a:rPr>
                        <a:t>reduction</a:t>
                      </a:r>
                    </a:p>
                  </a:txBody>
                  <a:tcPr marL="68580" marR="68580" marT="0" marB="0" anchor="ctr"/>
                </a:tc>
                <a:tc>
                  <a:txBody>
                    <a:bodyPr/>
                    <a:lstStyle/>
                    <a:p>
                      <a:pPr algn="ctr">
                        <a:lnSpc>
                          <a:spcPct val="107000"/>
                        </a:lnSpc>
                        <a:spcAft>
                          <a:spcPts val="0"/>
                        </a:spcAft>
                      </a:pPr>
                      <a:r>
                        <a:rPr lang="en-GB" sz="2400" b="0" dirty="0">
                          <a:effectLst/>
                          <a:latin typeface="+mn-lt"/>
                          <a:ea typeface="Calibri" panose="020F0502020204030204" pitchFamily="34" charset="0"/>
                          <a:cs typeface="Times New Roman" panose="02020603050405020304" pitchFamily="18" charset="0"/>
                        </a:rPr>
                        <a:t>observation</a:t>
                      </a:r>
                    </a:p>
                  </a:txBody>
                  <a:tcPr marL="68580" marR="68580" marT="0" marB="0" anchor="ctr"/>
                </a:tc>
                <a:tc>
                  <a:txBody>
                    <a:bodyPr/>
                    <a:lstStyle/>
                    <a:p>
                      <a:pPr algn="ctr">
                        <a:lnSpc>
                          <a:spcPct val="107000"/>
                        </a:lnSpc>
                        <a:spcAft>
                          <a:spcPts val="0"/>
                        </a:spcAft>
                      </a:pPr>
                      <a:r>
                        <a:rPr lang="en-GB" sz="2400" b="0" dirty="0">
                          <a:effectLst/>
                          <a:latin typeface="+mn-lt"/>
                          <a:ea typeface="Calibri" panose="020F0502020204030204" pitchFamily="34" charset="0"/>
                          <a:cs typeface="Times New Roman" panose="02020603050405020304" pitchFamily="18" charset="0"/>
                        </a:rPr>
                        <a:t>terminal</a:t>
                      </a:r>
                    </a:p>
                  </a:txBody>
                  <a:tcPr marL="68580" marR="68580" marT="0" marB="0" anchor="ctr"/>
                </a:tc>
                <a:tc>
                  <a:txBody>
                    <a:bodyPr/>
                    <a:lstStyle/>
                    <a:p>
                      <a:pPr algn="ctr">
                        <a:lnSpc>
                          <a:spcPct val="107000"/>
                        </a:lnSpc>
                        <a:spcAft>
                          <a:spcPts val="0"/>
                        </a:spcAft>
                      </a:pPr>
                      <a:r>
                        <a:rPr lang="en-GB" sz="2400" b="0" dirty="0">
                          <a:effectLst/>
                          <a:latin typeface="+mn-lt"/>
                          <a:ea typeface="Calibri" panose="020F0502020204030204" pitchFamily="34" charset="0"/>
                          <a:cs typeface="Times New Roman" panose="02020603050405020304" pitchFamily="18" charset="0"/>
                        </a:rPr>
                        <a:t>copper(II) chloride</a:t>
                      </a:r>
                    </a:p>
                  </a:txBody>
                  <a:tcPr marL="68580" marR="68580" marT="0" marB="0" anchor="ctr"/>
                </a:tc>
                <a:extLst>
                  <a:ext uri="{0D108BD9-81ED-4DB2-BD59-A6C34878D82A}">
                    <a16:rowId xmlns:a16="http://schemas.microsoft.com/office/drawing/2014/main" val="3871503928"/>
                  </a:ext>
                </a:extLst>
              </a:tr>
            </a:tbl>
          </a:graphicData>
        </a:graphic>
      </p:graphicFrame>
    </p:spTree>
    <p:extLst>
      <p:ext uri="{BB962C8B-B14F-4D97-AF65-F5344CB8AC3E}">
        <p14:creationId xmlns:p14="http://schemas.microsoft.com/office/powerpoint/2010/main" val="425414523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C1788752EB44974D994EBA0BE182464D" ma:contentTypeVersion="1" ma:contentTypeDescription="Create a new document." ma:contentTypeScope="" ma:versionID="99bbc2474cb3204ca9fbdd512615df56">
  <xsd:schema xmlns:xsd="http://www.w3.org/2001/XMLSchema" xmlns:p="http://schemas.microsoft.com/office/2006/metadata/properties" xmlns:ns2="27d643f5-4560-4eff-9f48-d0fe6b2bec2d" targetNamespace="http://schemas.microsoft.com/office/2006/metadata/properties" ma:root="true" ma:fieldsID="3e4c637131ef89c7ae71a83de9afa52f" ns2:_="">
    <xsd:import namespace="27d643f5-4560-4eff-9f48-d0fe6b2bec2d"/>
    <xsd:element name="properties">
      <xsd:complexType>
        <xsd:sequence>
          <xsd:element name="documentManagement">
            <xsd:complexType>
              <xsd:all>
                <xsd:element ref="ns2:Template" minOccurs="0"/>
              </xsd:all>
            </xsd:complexType>
          </xsd:element>
        </xsd:sequence>
      </xsd:complexType>
    </xsd:element>
  </xsd:schema>
  <xsd:schema xmlns:xsd="http://www.w3.org/2001/XMLSchema" xmlns:dms="http://schemas.microsoft.com/office/2006/documentManagement/types" targetNamespace="27d643f5-4560-4eff-9f48-d0fe6b2bec2d" elementFormDefault="qualified">
    <xsd:import namespace="http://schemas.microsoft.com/office/2006/documentManagement/types"/>
    <xsd:element name="Template" ma:index="8" nillable="true" ma:displayName="Template" ma:format="Dropdown" ma:internalName="Template">
      <xsd:simpleType>
        <xsd:restriction base="dms:Choice">
          <xsd:enumeration value="Stationery"/>
          <xsd:enumeration value="Purchase order forms"/>
          <xsd:enumeration value="Powerpoint presentations"/>
          <xsd:enumeration value="Meetings"/>
          <xsd:enumeration value="Legal"/>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3.xml><?xml version="1.0" encoding="utf-8"?>
<p:properties xmlns:p="http://schemas.microsoft.com/office/2006/metadata/properties" xmlns:xsi="http://www.w3.org/2001/XMLSchema-instance">
  <documentManagement>
    <Template xmlns="27d643f5-4560-4eff-9f48-d0fe6b2bec2d">Powerpoint presentations</Template>
  </documentManagement>
</p:properties>
</file>

<file path=customXml/itemProps1.xml><?xml version="1.0" encoding="utf-8"?>
<ds:datastoreItem xmlns:ds="http://schemas.openxmlformats.org/officeDocument/2006/customXml" ds:itemID="{3C7694F2-FF23-435B-8625-E3AA1329EFD0}">
  <ds:schemaRefs>
    <ds:schemaRef ds:uri="http://schemas.microsoft.com/sharepoint/v3/contenttype/forms"/>
  </ds:schemaRefs>
</ds:datastoreItem>
</file>

<file path=customXml/itemProps2.xml><?xml version="1.0" encoding="utf-8"?>
<ds:datastoreItem xmlns:ds="http://schemas.openxmlformats.org/officeDocument/2006/customXml" ds:itemID="{901C59EF-3F1E-4B98-B66A-52D1186E08D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7d643f5-4560-4eff-9f48-d0fe6b2bec2d"/>
    <ds:schemaRef ds:uri="http://schemas.microsoft.com/office/2006/documentManagement/typ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3.xml><?xml version="1.0" encoding="utf-8"?>
<ds:datastoreItem xmlns:ds="http://schemas.openxmlformats.org/officeDocument/2006/customXml" ds:itemID="{C8765011-A555-4DFA-AE85-6BF42B9B2042}">
  <ds:schemaRefs>
    <ds:schemaRef ds:uri="http://purl.org/dc/terms/"/>
    <ds:schemaRef ds:uri="http://schemas.openxmlformats.org/package/2006/metadata/core-properties"/>
    <ds:schemaRef ds:uri="http://schemas.microsoft.com/office/2006/documentManagement/types"/>
    <ds:schemaRef ds:uri="http://purl.org/dc/elements/1.1/"/>
    <ds:schemaRef ds:uri="http://schemas.microsoft.com/office/2006/metadata/properties"/>
    <ds:schemaRef ds:uri="27d643f5-4560-4eff-9f48-d0fe6b2bec2d"/>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
  <TotalTime>669</TotalTime>
  <Words>136</Words>
  <Application>Microsoft Office PowerPoint</Application>
  <PresentationFormat>On-screen Show (4:3)</PresentationFormat>
  <Paragraphs>37</Paragraphs>
  <Slides>7</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7</vt:i4>
      </vt:variant>
    </vt:vector>
  </HeadingPairs>
  <TitlesOfParts>
    <vt:vector size="11" baseType="lpstr">
      <vt:lpstr>Arial</vt:lpstr>
      <vt:lpstr>Calibri</vt:lpstr>
      <vt:lpstr>Times New Roman</vt:lpstr>
      <vt:lpstr>Office Theme</vt:lpstr>
      <vt:lpstr>Need help? Use these prompts</vt:lpstr>
      <vt:lpstr>PowerPoint Presentation</vt:lpstr>
      <vt:lpstr>PowerPoint Presentation</vt:lpstr>
      <vt:lpstr>PowerPoint Presentation</vt:lpstr>
      <vt:lpstr>PowerPoint Presentation</vt:lpstr>
      <vt:lpstr>PowerPoint Presentation</vt:lpstr>
      <vt:lpstr>PowerPoint Presentation</vt:lpstr>
    </vt:vector>
  </TitlesOfParts>
  <Company>Royal Society of Chemistry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Prompts</dc:title>
  <dc:creator>Matt Baldwin</dc:creator>
  <cp:lastModifiedBy>Luke Blackburn</cp:lastModifiedBy>
  <cp:revision>47</cp:revision>
  <dcterms:created xsi:type="dcterms:W3CDTF">2013-06-04T12:27:23Z</dcterms:created>
  <dcterms:modified xsi:type="dcterms:W3CDTF">2018-09-28T09:07:38Z</dcterms:modified>
  <cp:category>To accompany the article 'Connect observations to theory with talk', from Education in Chemistry, November 2018</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0x010100C1788752EB44974D994EBA0BE182464D</vt:lpwstr>
  </property>
</Properties>
</file>