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sldIdLst>
    <p:sldId id="264" r:id="rId5"/>
    <p:sldId id="257" r:id="rId6"/>
    <p:sldId id="263" r:id="rId7"/>
    <p:sldId id="265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5759"/>
    <a:srgbClr val="4F758B"/>
    <a:srgbClr val="008C95"/>
    <a:srgbClr val="006B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08BDFC-2F41-4758-B3FE-9FC44E276A85}" type="datetimeFigureOut">
              <a:rPr lang="en-GB" smtClean="0"/>
              <a:t>28/09/2018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B58B21-00C3-4D52-A0E8-1589863097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0128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By Naomi Hennah</a:t>
            </a:r>
          </a:p>
          <a:p>
            <a:r>
              <a:rPr lang="en-GB" dirty="0" smtClean="0"/>
              <a:t>The tally chart can be put in exercise books to evidence progress.</a:t>
            </a:r>
          </a:p>
          <a:p>
            <a:r>
              <a:rPr lang="en-GB" dirty="0" smtClean="0"/>
              <a:t>Remember students must rotate roles each lesson so everyone has a turn talking and scoring.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2EFDF-3786-47A4-A62B-DF0C025EB5F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2404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 smtClean="0"/>
              <a:t>Use strict time limits.</a:t>
            </a:r>
            <a:r>
              <a:rPr lang="en-GB" sz="1200" baseline="0" dirty="0" smtClean="0"/>
              <a:t> Allow each person one minute</a:t>
            </a:r>
            <a:r>
              <a:rPr lang="en-GB" sz="1200" dirty="0" smtClean="0"/>
              <a:t>. Students will</a:t>
            </a:r>
            <a:r>
              <a:rPr lang="en-GB" sz="1200" baseline="0" dirty="0" smtClean="0"/>
              <a:t> lose focus after</a:t>
            </a:r>
            <a:r>
              <a:rPr lang="en-GB" sz="1200" dirty="0" smtClean="0"/>
              <a:t> two minutes.</a:t>
            </a:r>
          </a:p>
          <a:p>
            <a:r>
              <a:rPr lang="en-GB" sz="1200" dirty="0" smtClean="0"/>
              <a:t>Outcomes are: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Students can use new vocabulary;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Groups</a:t>
            </a:r>
            <a:r>
              <a:rPr lang="en-GB" sz="1200" baseline="0" dirty="0" smtClean="0"/>
              <a:t> of three listen to each other in a </a:t>
            </a:r>
            <a:r>
              <a:rPr lang="en-GB" sz="1200" baseline="0" dirty="0" err="1" smtClean="0"/>
              <a:t>s</a:t>
            </a:r>
            <a:r>
              <a:rPr lang="en-GB" sz="1200" dirty="0" err="1" smtClean="0"/>
              <a:t>caffolded</a:t>
            </a:r>
            <a:r>
              <a:rPr lang="en-GB" sz="1200" dirty="0" smtClean="0"/>
              <a:t> way;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It</a:t>
            </a:r>
            <a:r>
              <a:rPr lang="en-GB" sz="1200" baseline="0" dirty="0" smtClean="0"/>
              <a:t> e</a:t>
            </a:r>
            <a:r>
              <a:rPr lang="en-GB" sz="1200" dirty="0" smtClean="0"/>
              <a:t>nables students to prioritise and organise information.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58B21-00C3-4D52-A0E8-15898630975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4517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 smtClean="0"/>
              <a:t>Use strict time limits.</a:t>
            </a:r>
            <a:r>
              <a:rPr lang="en-GB" sz="1200" baseline="0" dirty="0" smtClean="0"/>
              <a:t> Allow each person one minute</a:t>
            </a:r>
            <a:r>
              <a:rPr lang="en-GB" sz="1200" dirty="0" smtClean="0"/>
              <a:t>. Students will</a:t>
            </a:r>
            <a:r>
              <a:rPr lang="en-GB" sz="1200" baseline="0" dirty="0" smtClean="0"/>
              <a:t> lose focus after</a:t>
            </a:r>
            <a:r>
              <a:rPr lang="en-GB" sz="1200" dirty="0" smtClean="0"/>
              <a:t> two minutes.</a:t>
            </a:r>
          </a:p>
          <a:p>
            <a:r>
              <a:rPr lang="en-GB" sz="1200" dirty="0" smtClean="0"/>
              <a:t>Outcomes are: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Students can use new vocabulary;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Groups</a:t>
            </a:r>
            <a:r>
              <a:rPr lang="en-GB" sz="1200" baseline="0" dirty="0" smtClean="0"/>
              <a:t> of three listen to each other in a </a:t>
            </a:r>
            <a:r>
              <a:rPr lang="en-GB" sz="1200" baseline="0" dirty="0" err="1" smtClean="0"/>
              <a:t>s</a:t>
            </a:r>
            <a:r>
              <a:rPr lang="en-GB" sz="1200" dirty="0" err="1" smtClean="0"/>
              <a:t>caffolded</a:t>
            </a:r>
            <a:r>
              <a:rPr lang="en-GB" sz="1200" dirty="0" smtClean="0"/>
              <a:t> way;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It</a:t>
            </a:r>
            <a:r>
              <a:rPr lang="en-GB" sz="1200" baseline="0" dirty="0" smtClean="0"/>
              <a:t> e</a:t>
            </a:r>
            <a:r>
              <a:rPr lang="en-GB" sz="1200" dirty="0" smtClean="0"/>
              <a:t>nables students to prioritise and organise information.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58B21-00C3-4D52-A0E8-15898630975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6501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 smtClean="0"/>
              <a:t>Use strict time limits.</a:t>
            </a:r>
            <a:r>
              <a:rPr lang="en-GB" sz="1200" baseline="0" dirty="0" smtClean="0"/>
              <a:t> Allow each person one minute</a:t>
            </a:r>
            <a:r>
              <a:rPr lang="en-GB" sz="1200" dirty="0" smtClean="0"/>
              <a:t>. Students will</a:t>
            </a:r>
            <a:r>
              <a:rPr lang="en-GB" sz="1200" baseline="0" dirty="0" smtClean="0"/>
              <a:t> lose focus after</a:t>
            </a:r>
            <a:r>
              <a:rPr lang="en-GB" sz="1200" dirty="0" smtClean="0"/>
              <a:t> two minutes.</a:t>
            </a:r>
          </a:p>
          <a:p>
            <a:r>
              <a:rPr lang="en-GB" sz="1200" dirty="0" smtClean="0"/>
              <a:t>Outcomes are: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Students can use new vocabulary;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Groups</a:t>
            </a:r>
            <a:r>
              <a:rPr lang="en-GB" sz="1200" baseline="0" dirty="0" smtClean="0"/>
              <a:t> of three listen to each other in a </a:t>
            </a:r>
            <a:r>
              <a:rPr lang="en-GB" sz="1200" baseline="0" dirty="0" err="1" smtClean="0"/>
              <a:t>s</a:t>
            </a:r>
            <a:r>
              <a:rPr lang="en-GB" sz="1200" dirty="0" err="1" smtClean="0"/>
              <a:t>caffolded</a:t>
            </a:r>
            <a:r>
              <a:rPr lang="en-GB" sz="1200" dirty="0" smtClean="0"/>
              <a:t> way;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It</a:t>
            </a:r>
            <a:r>
              <a:rPr lang="en-GB" sz="1200" baseline="0" dirty="0" smtClean="0"/>
              <a:t> e</a:t>
            </a:r>
            <a:r>
              <a:rPr lang="en-GB" sz="1200" dirty="0" smtClean="0"/>
              <a:t>nables students to prioritise and organise information.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58B21-00C3-4D52-A0E8-15898630975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018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vers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:\Design\Powerpoint DO NOT MOVE\New templates 2014\4 3\Graphics\power point_4 3_PURPLE_96dpi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733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version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H:\Design\Powerpoint DO NOT MOVE\New templates 2014\4 3\Graphics\power point_4 3_PURPLE_96dp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9683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5833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od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76783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H:\Design\Powerpoint DO NOT MOVE\New templates 2014\4 3\Graphics\power point_4 3_PURPLE_96dpi4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861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7" descr="H:\Design\Powerpoint DO NOT MOVE\New templates 2014\4 3\Graphics\power point_4 3_PURPLE_96dpi4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844824"/>
            <a:ext cx="6969397" cy="417512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Insert bullet point here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09903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844824"/>
            <a:ext cx="6969397" cy="417512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Insert bullet point here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1079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856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21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49" r:id="rId3"/>
    <p:sldLayoutId id="2147483664" r:id="rId4"/>
    <p:sldLayoutId id="2147483681" r:id="rId5"/>
    <p:sldLayoutId id="2147483682" r:id="rId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rgbClr val="505759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505759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5057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5057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5057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5057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16632"/>
            <a:ext cx="6408712" cy="1470025"/>
          </a:xfrm>
        </p:spPr>
        <p:txBody>
          <a:bodyPr/>
          <a:lstStyle/>
          <a:p>
            <a:r>
              <a:rPr lang="en-GB" sz="4400" dirty="0">
                <a:solidFill>
                  <a:schemeClr val="accent1">
                    <a:lumMod val="75000"/>
                  </a:schemeClr>
                </a:solidFill>
              </a:rPr>
              <a:t>Summary bullseye roles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1211771"/>
            <a:ext cx="8492988" cy="994345"/>
          </a:xfrm>
        </p:spPr>
        <p:txBody>
          <a:bodyPr>
            <a:normAutofit fontScale="55000" lnSpcReduction="20000"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Person A begins. They must aim to correctly use as many of the words/symbols in the target as they can. Person C keeps the score. Person B builds on what A says and tries to reach a higher score than A. Person C keeps the score and declares a winner.</a:t>
            </a:r>
          </a:p>
          <a:p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3848322" y="3265934"/>
            <a:ext cx="1189703" cy="1170039"/>
          </a:xfrm>
          <a:prstGeom prst="ellipse">
            <a:avLst/>
          </a:prstGeom>
          <a:solidFill>
            <a:srgbClr val="33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>
                <a:solidFill>
                  <a:schemeClr val="accent1">
                    <a:lumMod val="75000"/>
                  </a:schemeClr>
                </a:solidFill>
              </a:rPr>
              <a:t>A</a:t>
            </a:r>
          </a:p>
        </p:txBody>
      </p:sp>
      <p:sp>
        <p:nvSpPr>
          <p:cNvPr id="5" name="Oval 4"/>
          <p:cNvSpPr/>
          <p:nvPr/>
        </p:nvSpPr>
        <p:spPr>
          <a:xfrm>
            <a:off x="5062335" y="3265934"/>
            <a:ext cx="1189703" cy="1170039"/>
          </a:xfrm>
          <a:prstGeom prst="ellipse">
            <a:avLst/>
          </a:prstGeom>
          <a:solidFill>
            <a:srgbClr val="33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>
                <a:solidFill>
                  <a:schemeClr val="accent1">
                    <a:lumMod val="75000"/>
                  </a:schemeClr>
                </a:solidFill>
              </a:rPr>
              <a:t>B</a:t>
            </a:r>
          </a:p>
        </p:txBody>
      </p:sp>
      <p:sp>
        <p:nvSpPr>
          <p:cNvPr id="6" name="Oval 5"/>
          <p:cNvSpPr/>
          <p:nvPr/>
        </p:nvSpPr>
        <p:spPr>
          <a:xfrm>
            <a:off x="4467484" y="4437112"/>
            <a:ext cx="1189703" cy="1170039"/>
          </a:xfrm>
          <a:prstGeom prst="ellipse">
            <a:avLst/>
          </a:prstGeom>
          <a:solidFill>
            <a:srgbClr val="66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>
                <a:solidFill>
                  <a:schemeClr val="accent1">
                    <a:lumMod val="75000"/>
                  </a:schemeClr>
                </a:solidFill>
              </a:rPr>
              <a:t>C</a:t>
            </a:r>
          </a:p>
        </p:txBody>
      </p:sp>
      <p:sp>
        <p:nvSpPr>
          <p:cNvPr id="7" name="Rounded Rectangular Callout 6"/>
          <p:cNvSpPr/>
          <p:nvPr/>
        </p:nvSpPr>
        <p:spPr>
          <a:xfrm>
            <a:off x="205766" y="2408749"/>
            <a:ext cx="3274142" cy="1032387"/>
          </a:xfrm>
          <a:prstGeom prst="wedgeRoundRectCallout">
            <a:avLst>
              <a:gd name="adj1" fmla="val 71540"/>
              <a:gd name="adj2" fmla="val 82786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accent1">
                    <a:lumMod val="75000"/>
                  </a:schemeClr>
                </a:solidFill>
              </a:rPr>
              <a:t>‘I </a:t>
            </a:r>
            <a:r>
              <a:rPr lang="en-GB" sz="3200" dirty="0">
                <a:solidFill>
                  <a:schemeClr val="accent1">
                    <a:lumMod val="75000"/>
                  </a:schemeClr>
                </a:solidFill>
              </a:rPr>
              <a:t>think that</a:t>
            </a:r>
            <a:r>
              <a:rPr lang="en-GB" sz="3200" dirty="0" smtClean="0">
                <a:solidFill>
                  <a:schemeClr val="accent1">
                    <a:lumMod val="75000"/>
                  </a:schemeClr>
                </a:solidFill>
              </a:rPr>
              <a:t>…’</a:t>
            </a:r>
            <a:endParaRPr lang="en-GB" sz="3200" dirty="0">
              <a:solidFill>
                <a:schemeClr val="accent1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8" name="Rounded Rectangular Callout 7"/>
          <p:cNvSpPr/>
          <p:nvPr/>
        </p:nvSpPr>
        <p:spPr>
          <a:xfrm>
            <a:off x="6678480" y="2090981"/>
            <a:ext cx="2286008" cy="1667921"/>
          </a:xfrm>
          <a:prstGeom prst="wedgeRoundRectCallout">
            <a:avLst>
              <a:gd name="adj1" fmla="val -84337"/>
              <a:gd name="adj2" fmla="val 48673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‘Linking </a:t>
            </a:r>
            <a:r>
              <a:rPr lang="en-GB" sz="32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to that</a:t>
            </a:r>
            <a:r>
              <a:rPr lang="en-GB" sz="3200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…’</a:t>
            </a:r>
            <a:endParaRPr lang="en-GB" sz="3200" dirty="0">
              <a:solidFill>
                <a:schemeClr val="accent1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9" name="Rounded Rectangular Callout 8"/>
          <p:cNvSpPr/>
          <p:nvPr/>
        </p:nvSpPr>
        <p:spPr>
          <a:xfrm>
            <a:off x="5863864" y="4426813"/>
            <a:ext cx="3100624" cy="2063323"/>
          </a:xfrm>
          <a:prstGeom prst="wedgeRoundRectCallout">
            <a:avLst>
              <a:gd name="adj1" fmla="val -68765"/>
              <a:gd name="adj2" fmla="val -22756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accent1">
                    <a:lumMod val="75000"/>
                  </a:schemeClr>
                </a:solidFill>
              </a:rPr>
              <a:t>‘The main points were…’</a:t>
            </a:r>
          </a:p>
        </p:txBody>
      </p:sp>
    </p:spTree>
    <p:extLst>
      <p:ext uri="{BB962C8B-B14F-4D97-AF65-F5344CB8AC3E}">
        <p14:creationId xmlns:p14="http://schemas.microsoft.com/office/powerpoint/2010/main" val="46422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C41DAE-0326-4F59-9B5C-C9A8C815D379}"/>
              </a:ext>
            </a:extLst>
          </p:cNvPr>
          <p:cNvSpPr txBox="1"/>
          <p:nvPr/>
        </p:nvSpPr>
        <p:spPr>
          <a:xfrm>
            <a:off x="5940152" y="45720"/>
            <a:ext cx="3203848" cy="7909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Representational  </a:t>
            </a:r>
            <a:r>
              <a:rPr lang="en-GB" sz="2400" b="1" dirty="0" smtClean="0"/>
              <a:t>bullseye </a:t>
            </a:r>
            <a:endParaRPr lang="en-GB" sz="2400" b="1" dirty="0"/>
          </a:p>
          <a:p>
            <a:r>
              <a:rPr lang="en-GB" dirty="0"/>
              <a:t>Person A begins to explain the electrolysis of copper </a:t>
            </a:r>
            <a:r>
              <a:rPr lang="en-GB" dirty="0" smtClean="0"/>
              <a:t>chloride. Their aim is </a:t>
            </a:r>
            <a:r>
              <a:rPr lang="en-GB" dirty="0"/>
              <a:t>to correctly use as many of the  symbols in the target as they can. Person C uses the tally chart to keep the score. Then person B </a:t>
            </a:r>
            <a:r>
              <a:rPr lang="en-GB" dirty="0" smtClean="0"/>
              <a:t>takes over </a:t>
            </a:r>
            <a:r>
              <a:rPr lang="en-GB" dirty="0"/>
              <a:t>from A and tries to reach a higher score than A. Person C  continues to keep the score and declares a </a:t>
            </a:r>
            <a:r>
              <a:rPr lang="en-GB" dirty="0" smtClean="0"/>
              <a:t>winner. Only person C can see the bullseye with symbols diagram.</a:t>
            </a:r>
          </a:p>
          <a:p>
            <a:endParaRPr lang="en-GB" dirty="0"/>
          </a:p>
          <a:p>
            <a:r>
              <a:rPr lang="en-GB" b="1" dirty="0"/>
              <a:t>Rules: </a:t>
            </a:r>
            <a:r>
              <a:rPr lang="en-GB" dirty="0"/>
              <a:t>Points can be deducted for incorrect use of vocabulary, using fillers, failing to link </a:t>
            </a:r>
            <a:r>
              <a:rPr lang="en-GB" dirty="0" smtClean="0"/>
              <a:t>ideas, </a:t>
            </a:r>
            <a:r>
              <a:rPr lang="en-GB" dirty="0"/>
              <a:t>or </a:t>
            </a:r>
            <a:r>
              <a:rPr lang="en-GB" dirty="0" smtClean="0"/>
              <a:t>failing to sequence </a:t>
            </a:r>
            <a:r>
              <a:rPr lang="en-GB" dirty="0"/>
              <a:t>the information correctly.</a:t>
            </a:r>
          </a:p>
          <a:p>
            <a:endParaRPr lang="en-GB" sz="2200" dirty="0"/>
          </a:p>
          <a:p>
            <a:endParaRPr lang="en-GB" sz="2200" dirty="0"/>
          </a:p>
          <a:p>
            <a:r>
              <a:rPr lang="en-GB" sz="2000" dirty="0"/>
              <a:t> 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2E8436D-C52A-4D06-AC21-A9C16B2129DF}"/>
              </a:ext>
            </a:extLst>
          </p:cNvPr>
          <p:cNvSpPr/>
          <p:nvPr/>
        </p:nvSpPr>
        <p:spPr>
          <a:xfrm>
            <a:off x="133541" y="908720"/>
            <a:ext cx="5662596" cy="5707903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DD1D333-684D-41C2-8E3B-7C682FBE5315}"/>
              </a:ext>
            </a:extLst>
          </p:cNvPr>
          <p:cNvSpPr/>
          <p:nvPr/>
        </p:nvSpPr>
        <p:spPr>
          <a:xfrm>
            <a:off x="1188186" y="2008076"/>
            <a:ext cx="3553306" cy="3509190"/>
          </a:xfrm>
          <a:prstGeom prst="ellipse">
            <a:avLst/>
          </a:prstGeom>
          <a:solidFill>
            <a:schemeClr val="accent1">
              <a:lumMod val="20000"/>
              <a:lumOff val="80000"/>
              <a:alpha val="38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7994F26-8855-4C77-BBC1-279AFA4B2DA6}"/>
              </a:ext>
            </a:extLst>
          </p:cNvPr>
          <p:cNvSpPr/>
          <p:nvPr/>
        </p:nvSpPr>
        <p:spPr>
          <a:xfrm>
            <a:off x="2122879" y="2896520"/>
            <a:ext cx="1683920" cy="1732301"/>
          </a:xfrm>
          <a:prstGeom prst="ellipse">
            <a:avLst/>
          </a:prstGeom>
          <a:solidFill>
            <a:schemeClr val="accent1">
              <a:lumMod val="60000"/>
              <a:lumOff val="40000"/>
              <a:alpha val="22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771B1F-1C4E-4DCA-8927-387099D756E8}"/>
              </a:ext>
            </a:extLst>
          </p:cNvPr>
          <p:cNvSpPr txBox="1"/>
          <p:nvPr/>
        </p:nvSpPr>
        <p:spPr>
          <a:xfrm>
            <a:off x="2655252" y="1081002"/>
            <a:ext cx="426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/>
              <a:t>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B3FE5A-4B50-43A7-A31D-C271A2AE0230}"/>
              </a:ext>
            </a:extLst>
          </p:cNvPr>
          <p:cNvSpPr txBox="1"/>
          <p:nvPr/>
        </p:nvSpPr>
        <p:spPr>
          <a:xfrm>
            <a:off x="827914" y="1777243"/>
            <a:ext cx="1274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balance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4ECF61-6DE9-4AA5-8EED-D3B8079E7905}"/>
              </a:ext>
            </a:extLst>
          </p:cNvPr>
          <p:cNvSpPr txBox="1"/>
          <p:nvPr/>
        </p:nvSpPr>
        <p:spPr>
          <a:xfrm>
            <a:off x="2723059" y="2119302"/>
            <a:ext cx="426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/>
              <a:t>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C4F4C6D-5881-49E9-89DF-8376B1424D0D}"/>
              </a:ext>
            </a:extLst>
          </p:cNvPr>
          <p:cNvSpPr txBox="1"/>
          <p:nvPr/>
        </p:nvSpPr>
        <p:spPr>
          <a:xfrm>
            <a:off x="2712912" y="3093628"/>
            <a:ext cx="426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/>
              <a:t>3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B546C76-8EDE-4CFA-8E48-7F851644F3ED}"/>
              </a:ext>
            </a:extLst>
          </p:cNvPr>
          <p:cNvSpPr/>
          <p:nvPr/>
        </p:nvSpPr>
        <p:spPr>
          <a:xfrm>
            <a:off x="395796" y="3742218"/>
            <a:ext cx="4844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(l)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501728B-D264-4588-BE38-40C4058FF5C9}"/>
              </a:ext>
            </a:extLst>
          </p:cNvPr>
          <p:cNvSpPr/>
          <p:nvPr/>
        </p:nvSpPr>
        <p:spPr>
          <a:xfrm>
            <a:off x="886276" y="4944639"/>
            <a:ext cx="5790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Cl</a:t>
            </a:r>
            <a:r>
              <a:rPr lang="en-GB" sz="2800" baseline="-25000" dirty="0"/>
              <a:t>2</a:t>
            </a:r>
            <a:endParaRPr lang="en-GB" sz="28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CFA02B0-835C-42A9-8B4C-5D7E59697EB9}"/>
              </a:ext>
            </a:extLst>
          </p:cNvPr>
          <p:cNvSpPr txBox="1"/>
          <p:nvPr/>
        </p:nvSpPr>
        <p:spPr>
          <a:xfrm>
            <a:off x="2105230" y="5627161"/>
            <a:ext cx="1386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h</a:t>
            </a:r>
            <a:r>
              <a:rPr lang="en-GB" sz="2400" dirty="0" smtClean="0"/>
              <a:t>alf </a:t>
            </a:r>
            <a:r>
              <a:rPr lang="en-GB" sz="2400" dirty="0"/>
              <a:t>equation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23652DC-3FF0-4D62-A91F-C7814741F482}"/>
              </a:ext>
            </a:extLst>
          </p:cNvPr>
          <p:cNvSpPr/>
          <p:nvPr/>
        </p:nvSpPr>
        <p:spPr>
          <a:xfrm>
            <a:off x="3612501" y="5580177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(s)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316974A-50D6-490E-AD94-24A0C8BC6AAE}"/>
              </a:ext>
            </a:extLst>
          </p:cNvPr>
          <p:cNvSpPr/>
          <p:nvPr/>
        </p:nvSpPr>
        <p:spPr>
          <a:xfrm>
            <a:off x="4529257" y="4749565"/>
            <a:ext cx="7681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H</a:t>
            </a:r>
            <a:r>
              <a:rPr lang="en-GB" sz="2800" baseline="-25000" dirty="0"/>
              <a:t>2</a:t>
            </a:r>
            <a:r>
              <a:rPr lang="en-GB" sz="2800" dirty="0"/>
              <a:t>O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092704A-616A-402E-A728-F157AF9465C5}"/>
              </a:ext>
            </a:extLst>
          </p:cNvPr>
          <p:cNvSpPr/>
          <p:nvPr/>
        </p:nvSpPr>
        <p:spPr>
          <a:xfrm>
            <a:off x="4881601" y="3715154"/>
            <a:ext cx="6544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(g)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047E4D6-30DC-4F13-AB6C-9B03F7A2112C}"/>
              </a:ext>
            </a:extLst>
          </p:cNvPr>
          <p:cNvSpPr/>
          <p:nvPr/>
        </p:nvSpPr>
        <p:spPr>
          <a:xfrm>
            <a:off x="4521351" y="2124842"/>
            <a:ext cx="7839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Cu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D033A94-85B1-47CC-9C9E-08AD32D0E507}"/>
              </a:ext>
            </a:extLst>
          </p:cNvPr>
          <p:cNvSpPr/>
          <p:nvPr/>
        </p:nvSpPr>
        <p:spPr>
          <a:xfrm>
            <a:off x="1465281" y="2692790"/>
            <a:ext cx="8860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HO</a:t>
            </a:r>
            <a:r>
              <a:rPr lang="en-GB" sz="2800" baseline="30000" dirty="0"/>
              <a:t>-</a:t>
            </a:r>
            <a:endParaRPr lang="en-GB" sz="28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17E7336-883B-4396-8914-7E36D1E481E2}"/>
              </a:ext>
            </a:extLst>
          </p:cNvPr>
          <p:cNvSpPr/>
          <p:nvPr/>
        </p:nvSpPr>
        <p:spPr>
          <a:xfrm>
            <a:off x="1537396" y="3826072"/>
            <a:ext cx="4363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e</a:t>
            </a:r>
            <a:r>
              <a:rPr lang="en-GB" sz="2800" baseline="30000" dirty="0"/>
              <a:t>-</a:t>
            </a:r>
            <a:endParaRPr lang="en-GB" sz="28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6939E96-09E0-45A9-8A85-B74B024DFB78}"/>
              </a:ext>
            </a:extLst>
          </p:cNvPr>
          <p:cNvSpPr/>
          <p:nvPr/>
        </p:nvSpPr>
        <p:spPr>
          <a:xfrm>
            <a:off x="3109092" y="4696281"/>
            <a:ext cx="6977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H</a:t>
            </a:r>
            <a:r>
              <a:rPr lang="en-GB" sz="2800" baseline="30000" dirty="0"/>
              <a:t>+</a:t>
            </a:r>
            <a:r>
              <a:rPr lang="en-GB" sz="2800" dirty="0"/>
              <a:t>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6FD1621-4EB4-4A99-9C30-94FF402C2B8C}"/>
              </a:ext>
            </a:extLst>
          </p:cNvPr>
          <p:cNvSpPr/>
          <p:nvPr/>
        </p:nvSpPr>
        <p:spPr>
          <a:xfrm>
            <a:off x="3974992" y="3787875"/>
            <a:ext cx="5309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Cl</a:t>
            </a:r>
            <a:r>
              <a:rPr lang="en-GB" sz="2800" baseline="30000" dirty="0"/>
              <a:t>-</a:t>
            </a:r>
            <a:endParaRPr lang="en-GB" sz="28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B086911-5B0A-4D40-9348-4B6DFAE638D3}"/>
              </a:ext>
            </a:extLst>
          </p:cNvPr>
          <p:cNvSpPr/>
          <p:nvPr/>
        </p:nvSpPr>
        <p:spPr>
          <a:xfrm>
            <a:off x="3578693" y="2659166"/>
            <a:ext cx="805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Cu</a:t>
            </a:r>
            <a:r>
              <a:rPr lang="en-GB" sz="2800" baseline="30000" dirty="0"/>
              <a:t>2+</a:t>
            </a:r>
            <a:endParaRPr lang="en-GB" sz="280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CB91551-95B9-4AF0-ABA2-F8EDCB0D8F4B}"/>
              </a:ext>
            </a:extLst>
          </p:cNvPr>
          <p:cNvSpPr/>
          <p:nvPr/>
        </p:nvSpPr>
        <p:spPr>
          <a:xfrm>
            <a:off x="2105230" y="3453544"/>
            <a:ext cx="7633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(</a:t>
            </a:r>
            <a:r>
              <a:rPr lang="en-GB" sz="2800" dirty="0" err="1"/>
              <a:t>aq</a:t>
            </a:r>
            <a:r>
              <a:rPr lang="en-GB" sz="2800" dirty="0"/>
              <a:t>)</a:t>
            </a:r>
          </a:p>
        </p:txBody>
      </p:sp>
      <p:pic>
        <p:nvPicPr>
          <p:cNvPr id="33" name="Picture 2" descr="Related image">
            <a:extLst>
              <a:ext uri="{FF2B5EF4-FFF2-40B4-BE49-F238E27FC236}">
                <a16:creationId xmlns:a16="http://schemas.microsoft.com/office/drawing/2014/main" id="{0A6D10FB-18DE-476D-9851-5FEF0C8836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916" y="3881202"/>
            <a:ext cx="752168" cy="75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D570DE87-4CDD-4444-B333-3AD53534E4FF}"/>
              </a:ext>
            </a:extLst>
          </p:cNvPr>
          <p:cNvCxnSpPr>
            <a:cxnSpLocks/>
          </p:cNvCxnSpPr>
          <p:nvPr/>
        </p:nvCxnSpPr>
        <p:spPr>
          <a:xfrm>
            <a:off x="2958418" y="3881202"/>
            <a:ext cx="6993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5A4F049F-B574-4D0B-B16F-AB0D7FBE9935}"/>
              </a:ext>
            </a:extLst>
          </p:cNvPr>
          <p:cNvSpPr/>
          <p:nvPr/>
        </p:nvSpPr>
        <p:spPr>
          <a:xfrm>
            <a:off x="3229060" y="3335315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52642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A2B04AC-8778-40C9-8FFB-8187311FA264}"/>
              </a:ext>
            </a:extLst>
          </p:cNvPr>
          <p:cNvSpPr txBox="1"/>
          <p:nvPr/>
        </p:nvSpPr>
        <p:spPr>
          <a:xfrm>
            <a:off x="5796135" y="0"/>
            <a:ext cx="3168353" cy="7909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Macroscopic  </a:t>
            </a:r>
            <a:r>
              <a:rPr lang="en-GB" sz="2400" b="1" dirty="0"/>
              <a:t>bullseye </a:t>
            </a:r>
          </a:p>
          <a:p>
            <a:r>
              <a:rPr lang="en-GB" dirty="0"/>
              <a:t>Person A begins to explain the electrolysis of copper chloride. Their aim is to correctly use as many of the  </a:t>
            </a:r>
            <a:r>
              <a:rPr lang="en-GB" dirty="0" smtClean="0"/>
              <a:t>words </a:t>
            </a:r>
            <a:r>
              <a:rPr lang="en-GB" dirty="0"/>
              <a:t>in the target as they can. Person C uses the tally chart to keep the score. Then person B takes over from A and tries to reach a higher score than A. Person C  continues to keep the score and declares a winner. Only person C can see the bullseye with symbols diagram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b="1" dirty="0"/>
              <a:t>Rules: </a:t>
            </a:r>
            <a:r>
              <a:rPr lang="en-GB" dirty="0"/>
              <a:t>Points can be deducted for incorrect use of vocabulary, using fillers, failing to link ideas, or failing to sequence the information correctly.</a:t>
            </a:r>
          </a:p>
          <a:p>
            <a:endParaRPr lang="en-GB" sz="2200" dirty="0"/>
          </a:p>
          <a:p>
            <a:endParaRPr lang="en-GB" sz="2200" dirty="0"/>
          </a:p>
          <a:p>
            <a:r>
              <a:rPr lang="en-GB" sz="2000" dirty="0"/>
              <a:t> 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2E8436D-C52A-4D06-AC21-A9C16B2129DF}"/>
              </a:ext>
            </a:extLst>
          </p:cNvPr>
          <p:cNvSpPr/>
          <p:nvPr/>
        </p:nvSpPr>
        <p:spPr>
          <a:xfrm>
            <a:off x="133541" y="908720"/>
            <a:ext cx="5662596" cy="5707903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DD1D333-684D-41C2-8E3B-7C682FBE5315}"/>
              </a:ext>
            </a:extLst>
          </p:cNvPr>
          <p:cNvSpPr/>
          <p:nvPr/>
        </p:nvSpPr>
        <p:spPr>
          <a:xfrm>
            <a:off x="1188186" y="2008076"/>
            <a:ext cx="3553306" cy="3509190"/>
          </a:xfrm>
          <a:prstGeom prst="ellipse">
            <a:avLst/>
          </a:prstGeom>
          <a:solidFill>
            <a:schemeClr val="accent1">
              <a:lumMod val="20000"/>
              <a:lumOff val="80000"/>
              <a:alpha val="38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v</a:t>
            </a:r>
            <a:endParaRPr lang="en-GB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7994F26-8855-4C77-BBC1-279AFA4B2DA6}"/>
              </a:ext>
            </a:extLst>
          </p:cNvPr>
          <p:cNvSpPr/>
          <p:nvPr/>
        </p:nvSpPr>
        <p:spPr>
          <a:xfrm>
            <a:off x="2122879" y="2896520"/>
            <a:ext cx="1683920" cy="1732301"/>
          </a:xfrm>
          <a:prstGeom prst="ellipse">
            <a:avLst/>
          </a:prstGeom>
          <a:solidFill>
            <a:schemeClr val="accent1">
              <a:lumMod val="60000"/>
              <a:lumOff val="40000"/>
              <a:alpha val="22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0771B1F-1C4E-4DCA-8927-387099D756E8}"/>
              </a:ext>
            </a:extLst>
          </p:cNvPr>
          <p:cNvSpPr txBox="1"/>
          <p:nvPr/>
        </p:nvSpPr>
        <p:spPr>
          <a:xfrm>
            <a:off x="2655252" y="1081002"/>
            <a:ext cx="426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/>
              <a:t>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B4ECF61-6DE9-4AA5-8EED-D3B8079E7905}"/>
              </a:ext>
            </a:extLst>
          </p:cNvPr>
          <p:cNvSpPr txBox="1"/>
          <p:nvPr/>
        </p:nvSpPr>
        <p:spPr>
          <a:xfrm>
            <a:off x="2723059" y="2119302"/>
            <a:ext cx="426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/>
              <a:t>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C4F4C6D-5881-49E9-89DF-8376B1424D0D}"/>
              </a:ext>
            </a:extLst>
          </p:cNvPr>
          <p:cNvSpPr txBox="1"/>
          <p:nvPr/>
        </p:nvSpPr>
        <p:spPr>
          <a:xfrm>
            <a:off x="2712912" y="3093628"/>
            <a:ext cx="426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/>
              <a:t>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D6CC2D1-602E-40D4-8878-B53BBCB21A9C}"/>
              </a:ext>
            </a:extLst>
          </p:cNvPr>
          <p:cNvSpPr txBox="1"/>
          <p:nvPr/>
        </p:nvSpPr>
        <p:spPr>
          <a:xfrm>
            <a:off x="1466321" y="2634174"/>
            <a:ext cx="1157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inference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D14D13D-D0C5-4933-9119-131752C6DD3C}"/>
              </a:ext>
            </a:extLst>
          </p:cNvPr>
          <p:cNvSpPr/>
          <p:nvPr/>
        </p:nvSpPr>
        <p:spPr>
          <a:xfrm>
            <a:off x="928658" y="1810631"/>
            <a:ext cx="930063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bubbles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D3695EE-C41D-4B91-AE47-713529AE925A}"/>
              </a:ext>
            </a:extLst>
          </p:cNvPr>
          <p:cNvSpPr/>
          <p:nvPr/>
        </p:nvSpPr>
        <p:spPr>
          <a:xfrm>
            <a:off x="252343" y="3056661"/>
            <a:ext cx="9182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positive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8842D4E-21FB-4DD1-A08A-AAEAC0CCFAEE}"/>
              </a:ext>
            </a:extLst>
          </p:cNvPr>
          <p:cNvSpPr/>
          <p:nvPr/>
        </p:nvSpPr>
        <p:spPr>
          <a:xfrm>
            <a:off x="252343" y="4259489"/>
            <a:ext cx="982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negative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A5BF4BE-F817-47E2-BD41-E1F745D96CAA}"/>
              </a:ext>
            </a:extLst>
          </p:cNvPr>
          <p:cNvSpPr txBox="1"/>
          <p:nvPr/>
        </p:nvSpPr>
        <p:spPr>
          <a:xfrm>
            <a:off x="803522" y="5317168"/>
            <a:ext cx="1505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observation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2087451-75C0-491E-B5C2-2D861966CF4D}"/>
              </a:ext>
            </a:extLst>
          </p:cNvPr>
          <p:cNvSpPr/>
          <p:nvPr/>
        </p:nvSpPr>
        <p:spPr>
          <a:xfrm>
            <a:off x="2202151" y="5785050"/>
            <a:ext cx="19684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copper(II) chloride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DB9FA2D-89AE-4B2F-B26B-7C28FFB4C59C}"/>
              </a:ext>
            </a:extLst>
          </p:cNvPr>
          <p:cNvSpPr/>
          <p:nvPr/>
        </p:nvSpPr>
        <p:spPr>
          <a:xfrm>
            <a:off x="4351058" y="4810422"/>
            <a:ext cx="885179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deposit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B753C37-DE84-447D-A8CE-087E827C0C4B}"/>
              </a:ext>
            </a:extLst>
          </p:cNvPr>
          <p:cNvSpPr/>
          <p:nvPr/>
        </p:nvSpPr>
        <p:spPr>
          <a:xfrm>
            <a:off x="4707724" y="3554593"/>
            <a:ext cx="10786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electrode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D0B3567-3AB6-4EE6-B125-1E53A4123325}"/>
              </a:ext>
            </a:extLst>
          </p:cNvPr>
          <p:cNvSpPr/>
          <p:nvPr/>
        </p:nvSpPr>
        <p:spPr>
          <a:xfrm>
            <a:off x="3898772" y="1864148"/>
            <a:ext cx="1189493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/>
              <a:t>electrolyte</a:t>
            </a:r>
            <a:endParaRPr lang="en-GB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11459D6-A29D-4E11-AF7C-BD5BD904E9F7}"/>
              </a:ext>
            </a:extLst>
          </p:cNvPr>
          <p:cNvSpPr txBox="1"/>
          <p:nvPr/>
        </p:nvSpPr>
        <p:spPr>
          <a:xfrm>
            <a:off x="1816859" y="4539643"/>
            <a:ext cx="10016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external circuit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D1A8DBD-C314-48E6-99BB-5188FC859624}"/>
              </a:ext>
            </a:extLst>
          </p:cNvPr>
          <p:cNvSpPr/>
          <p:nvPr/>
        </p:nvSpPr>
        <p:spPr>
          <a:xfrm>
            <a:off x="3117773" y="2591966"/>
            <a:ext cx="1228798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/>
              <a:t>electrolysis</a:t>
            </a:r>
            <a:endParaRPr lang="en-GB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38C2662-33B6-4ABB-A8BC-C4CDD024F3B0}"/>
              </a:ext>
            </a:extLst>
          </p:cNvPr>
          <p:cNvSpPr/>
          <p:nvPr/>
        </p:nvSpPr>
        <p:spPr>
          <a:xfrm>
            <a:off x="3034534" y="4559027"/>
            <a:ext cx="1112211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aqueous solution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ADC208D-71CB-4AB2-817A-2354B201B26C}"/>
              </a:ext>
            </a:extLst>
          </p:cNvPr>
          <p:cNvSpPr txBox="1"/>
          <p:nvPr/>
        </p:nvSpPr>
        <p:spPr>
          <a:xfrm>
            <a:off x="2202151" y="3267946"/>
            <a:ext cx="930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inert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195456B-1F23-4F95-BD71-4F3A879332D1}"/>
              </a:ext>
            </a:extLst>
          </p:cNvPr>
          <p:cNvSpPr txBox="1"/>
          <p:nvPr/>
        </p:nvSpPr>
        <p:spPr>
          <a:xfrm>
            <a:off x="3046471" y="3355773"/>
            <a:ext cx="9300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blue litmus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23A8F72-2B58-4EC6-90CE-6E943FCDB30C}"/>
              </a:ext>
            </a:extLst>
          </p:cNvPr>
          <p:cNvSpPr txBox="1"/>
          <p:nvPr/>
        </p:nvSpPr>
        <p:spPr>
          <a:xfrm>
            <a:off x="2142736" y="3739259"/>
            <a:ext cx="930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pinkish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B0AD4E7-4E03-454E-8E47-8A233517647B}"/>
              </a:ext>
            </a:extLst>
          </p:cNvPr>
          <p:cNvSpPr txBox="1"/>
          <p:nvPr/>
        </p:nvSpPr>
        <p:spPr>
          <a:xfrm>
            <a:off x="2555848" y="4128214"/>
            <a:ext cx="930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bleach</a:t>
            </a:r>
          </a:p>
        </p:txBody>
      </p:sp>
    </p:spTree>
    <p:extLst>
      <p:ext uri="{BB962C8B-B14F-4D97-AF65-F5344CB8AC3E}">
        <p14:creationId xmlns:p14="http://schemas.microsoft.com/office/powerpoint/2010/main" val="693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val 29">
            <a:extLst>
              <a:ext uri="{FF2B5EF4-FFF2-40B4-BE49-F238E27FC236}">
                <a16:creationId xmlns:a16="http://schemas.microsoft.com/office/drawing/2014/main" id="{59E626DD-B8EC-4062-B5DB-C4B1CC93B846}"/>
              </a:ext>
            </a:extLst>
          </p:cNvPr>
          <p:cNvSpPr/>
          <p:nvPr/>
        </p:nvSpPr>
        <p:spPr>
          <a:xfrm>
            <a:off x="2749637" y="3857431"/>
            <a:ext cx="296916" cy="27577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D55117F-1AEB-4048-9E06-BBEE0412BFEE}"/>
              </a:ext>
            </a:extLst>
          </p:cNvPr>
          <p:cNvSpPr/>
          <p:nvPr/>
        </p:nvSpPr>
        <p:spPr>
          <a:xfrm>
            <a:off x="3081911" y="5986744"/>
            <a:ext cx="296916" cy="27577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01BAB69C-E175-4776-BC98-F2CCFA047443}"/>
              </a:ext>
            </a:extLst>
          </p:cNvPr>
          <p:cNvSpPr/>
          <p:nvPr/>
        </p:nvSpPr>
        <p:spPr>
          <a:xfrm>
            <a:off x="2564454" y="5917004"/>
            <a:ext cx="296916" cy="27577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2E8436D-C52A-4D06-AC21-A9C16B2129DF}"/>
              </a:ext>
            </a:extLst>
          </p:cNvPr>
          <p:cNvSpPr/>
          <p:nvPr/>
        </p:nvSpPr>
        <p:spPr>
          <a:xfrm>
            <a:off x="133541" y="908720"/>
            <a:ext cx="5662596" cy="5707903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DD1D333-684D-41C2-8E3B-7C682FBE5315}"/>
              </a:ext>
            </a:extLst>
          </p:cNvPr>
          <p:cNvSpPr/>
          <p:nvPr/>
        </p:nvSpPr>
        <p:spPr>
          <a:xfrm>
            <a:off x="1188186" y="2008076"/>
            <a:ext cx="3553306" cy="3509190"/>
          </a:xfrm>
          <a:prstGeom prst="ellipse">
            <a:avLst/>
          </a:prstGeom>
          <a:solidFill>
            <a:schemeClr val="accent1">
              <a:lumMod val="20000"/>
              <a:lumOff val="80000"/>
              <a:alpha val="38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v</a:t>
            </a:r>
            <a:endParaRPr lang="en-GB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7994F26-8855-4C77-BBC1-279AFA4B2DA6}"/>
              </a:ext>
            </a:extLst>
          </p:cNvPr>
          <p:cNvSpPr/>
          <p:nvPr/>
        </p:nvSpPr>
        <p:spPr>
          <a:xfrm>
            <a:off x="2122879" y="2896520"/>
            <a:ext cx="1683920" cy="1732301"/>
          </a:xfrm>
          <a:prstGeom prst="ellipse">
            <a:avLst/>
          </a:prstGeom>
          <a:solidFill>
            <a:schemeClr val="accent1">
              <a:lumMod val="60000"/>
              <a:lumOff val="40000"/>
              <a:alpha val="22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771B1F-1C4E-4DCA-8927-387099D756E8}"/>
              </a:ext>
            </a:extLst>
          </p:cNvPr>
          <p:cNvSpPr txBox="1"/>
          <p:nvPr/>
        </p:nvSpPr>
        <p:spPr>
          <a:xfrm>
            <a:off x="2655252" y="1081002"/>
            <a:ext cx="426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/>
              <a:t>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4ECF61-6DE9-4AA5-8EED-D3B8079E7905}"/>
              </a:ext>
            </a:extLst>
          </p:cNvPr>
          <p:cNvSpPr txBox="1"/>
          <p:nvPr/>
        </p:nvSpPr>
        <p:spPr>
          <a:xfrm>
            <a:off x="2723059" y="2119302"/>
            <a:ext cx="426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/>
              <a:t>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4F4C6D-5881-49E9-89DF-8376B1424D0D}"/>
              </a:ext>
            </a:extLst>
          </p:cNvPr>
          <p:cNvSpPr txBox="1"/>
          <p:nvPr/>
        </p:nvSpPr>
        <p:spPr>
          <a:xfrm>
            <a:off x="2712912" y="3093628"/>
            <a:ext cx="426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/>
              <a:t>3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3410B0A-7A0C-4B4C-BE8A-3476769E6A5C}"/>
              </a:ext>
            </a:extLst>
          </p:cNvPr>
          <p:cNvSpPr/>
          <p:nvPr/>
        </p:nvSpPr>
        <p:spPr>
          <a:xfrm>
            <a:off x="4700633" y="2631963"/>
            <a:ext cx="874644" cy="92333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639E42B-8C86-4D3E-A9FF-05B78949087D}"/>
              </a:ext>
            </a:extLst>
          </p:cNvPr>
          <p:cNvSpPr/>
          <p:nvPr/>
        </p:nvSpPr>
        <p:spPr>
          <a:xfrm>
            <a:off x="4850873" y="2593830"/>
            <a:ext cx="185531" cy="185531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6123ED1-AC60-4C0F-AA04-D0963702244E}"/>
              </a:ext>
            </a:extLst>
          </p:cNvPr>
          <p:cNvSpPr/>
          <p:nvPr/>
        </p:nvSpPr>
        <p:spPr>
          <a:xfrm>
            <a:off x="5323505" y="2631963"/>
            <a:ext cx="185531" cy="185531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97FC0F7-401A-4701-9B29-99112EC0EE74}"/>
              </a:ext>
            </a:extLst>
          </p:cNvPr>
          <p:cNvSpPr/>
          <p:nvPr/>
        </p:nvSpPr>
        <p:spPr>
          <a:xfrm>
            <a:off x="1900623" y="2713992"/>
            <a:ext cx="185531" cy="1855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777D7BD-5B0B-4FD0-A4BC-7CCC721EFE30}"/>
              </a:ext>
            </a:extLst>
          </p:cNvPr>
          <p:cNvSpPr/>
          <p:nvPr/>
        </p:nvSpPr>
        <p:spPr>
          <a:xfrm>
            <a:off x="263276" y="3930640"/>
            <a:ext cx="566058" cy="60960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E3CB765E-00FC-40C5-BB37-CDE038C554EA}"/>
              </a:ext>
            </a:extLst>
          </p:cNvPr>
          <p:cNvSpPr/>
          <p:nvPr/>
        </p:nvSpPr>
        <p:spPr>
          <a:xfrm>
            <a:off x="650558" y="4235440"/>
            <a:ext cx="566057" cy="60960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07D3310-882E-4155-9F96-1FCA877556C5}"/>
              </a:ext>
            </a:extLst>
          </p:cNvPr>
          <p:cNvSpPr txBox="1"/>
          <p:nvPr/>
        </p:nvSpPr>
        <p:spPr>
          <a:xfrm>
            <a:off x="926004" y="5366882"/>
            <a:ext cx="1994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oxidation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4B0C98-0E10-44EE-B867-D9926FE21DBD}"/>
              </a:ext>
            </a:extLst>
          </p:cNvPr>
          <p:cNvSpPr txBox="1"/>
          <p:nvPr/>
        </p:nvSpPr>
        <p:spPr>
          <a:xfrm>
            <a:off x="3530783" y="5274789"/>
            <a:ext cx="17032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reduction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6E134C8-1C5D-4618-8B81-13DCEB1BBF10}"/>
              </a:ext>
            </a:extLst>
          </p:cNvPr>
          <p:cNvSpPr/>
          <p:nvPr/>
        </p:nvSpPr>
        <p:spPr>
          <a:xfrm>
            <a:off x="2690665" y="6039108"/>
            <a:ext cx="493177" cy="42817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5FF0C8C-02A0-4DAE-90BF-3A89CB96A584}"/>
              </a:ext>
            </a:extLst>
          </p:cNvPr>
          <p:cNvSpPr/>
          <p:nvPr/>
        </p:nvSpPr>
        <p:spPr>
          <a:xfrm>
            <a:off x="1352751" y="3488425"/>
            <a:ext cx="662421" cy="660655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756646E-CF79-4652-BBBF-D8CDE2221BD0}"/>
              </a:ext>
            </a:extLst>
          </p:cNvPr>
          <p:cNvSpPr/>
          <p:nvPr/>
        </p:nvSpPr>
        <p:spPr>
          <a:xfrm>
            <a:off x="1546807" y="3459661"/>
            <a:ext cx="185531" cy="18553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D825700-0BDE-4D2D-814D-121A35AF78BC}"/>
              </a:ext>
            </a:extLst>
          </p:cNvPr>
          <p:cNvSpPr/>
          <p:nvPr/>
        </p:nvSpPr>
        <p:spPr>
          <a:xfrm>
            <a:off x="1841936" y="3725986"/>
            <a:ext cx="185531" cy="18553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E42117D-16A5-427F-806D-9CD0EF25807E}"/>
              </a:ext>
            </a:extLst>
          </p:cNvPr>
          <p:cNvSpPr/>
          <p:nvPr/>
        </p:nvSpPr>
        <p:spPr>
          <a:xfrm>
            <a:off x="2372223" y="4655723"/>
            <a:ext cx="566057" cy="60960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1D0CD65-08AE-47B2-9D2D-500FA5BD2E32}"/>
              </a:ext>
            </a:extLst>
          </p:cNvPr>
          <p:cNvSpPr/>
          <p:nvPr/>
        </p:nvSpPr>
        <p:spPr>
          <a:xfrm>
            <a:off x="2886288" y="4796976"/>
            <a:ext cx="185531" cy="1855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41B3BE-62F2-4CFC-B15F-5885EE2D7B29}"/>
              </a:ext>
            </a:extLst>
          </p:cNvPr>
          <p:cNvSpPr txBox="1"/>
          <p:nvPr/>
        </p:nvSpPr>
        <p:spPr>
          <a:xfrm>
            <a:off x="3301567" y="4536186"/>
            <a:ext cx="864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loss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86F5ADC-CF1F-43F1-A82E-D6A45BBAE598}"/>
              </a:ext>
            </a:extLst>
          </p:cNvPr>
          <p:cNvSpPr txBox="1"/>
          <p:nvPr/>
        </p:nvSpPr>
        <p:spPr>
          <a:xfrm>
            <a:off x="3823248" y="3585475"/>
            <a:ext cx="820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gain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4C5F300-DCE9-4E51-A2B6-4A36731721A6}"/>
              </a:ext>
            </a:extLst>
          </p:cNvPr>
          <p:cNvSpPr/>
          <p:nvPr/>
        </p:nvSpPr>
        <p:spPr>
          <a:xfrm>
            <a:off x="2368193" y="3814149"/>
            <a:ext cx="493177" cy="42817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9E626DD-B8EC-4062-B5DB-C4B1CC93B846}"/>
              </a:ext>
            </a:extLst>
          </p:cNvPr>
          <p:cNvSpPr/>
          <p:nvPr/>
        </p:nvSpPr>
        <p:spPr>
          <a:xfrm>
            <a:off x="3161543" y="3295014"/>
            <a:ext cx="296916" cy="27577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75EAD4C-6E51-43D7-BA3E-2BA82622518C}"/>
              </a:ext>
            </a:extLst>
          </p:cNvPr>
          <p:cNvSpPr txBox="1"/>
          <p:nvPr/>
        </p:nvSpPr>
        <p:spPr>
          <a:xfrm>
            <a:off x="5990193" y="-47946"/>
            <a:ext cx="3153807" cy="7909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Sub-Microscopic Bullseye </a:t>
            </a:r>
          </a:p>
          <a:p>
            <a:r>
              <a:rPr lang="en-GB" dirty="0"/>
              <a:t>Person A begins to explain the electrolysis of copper chloride. Their aim is to correctly use as many of the  </a:t>
            </a:r>
            <a:r>
              <a:rPr lang="en-GB" dirty="0" smtClean="0"/>
              <a:t>words and symbols </a:t>
            </a:r>
            <a:r>
              <a:rPr lang="en-GB" dirty="0"/>
              <a:t>in the target as they can. Person C uses the tally chart to keep the score. Then person B takes over from A and tries to reach a higher score than A. Person C  continues to keep the score and declares a winner. Only person C can see the bullseye with symbols diagram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b="1" dirty="0"/>
              <a:t>Rules: </a:t>
            </a:r>
            <a:r>
              <a:rPr lang="en-GB" dirty="0"/>
              <a:t>Points can be deducted for incorrect use of vocabulary, using fillers, failing to link ideas, or failing to sequence the information correctly.</a:t>
            </a:r>
          </a:p>
          <a:p>
            <a:endParaRPr lang="en-GB" sz="2200" dirty="0"/>
          </a:p>
          <a:p>
            <a:endParaRPr lang="en-GB" sz="2200" dirty="0"/>
          </a:p>
          <a:p>
            <a:r>
              <a:rPr lang="en-GB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14433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8F1424A-BD90-42CE-B539-169037C6B9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2422797"/>
              </p:ext>
            </p:extLst>
          </p:nvPr>
        </p:nvGraphicFramePr>
        <p:xfrm>
          <a:off x="899592" y="836712"/>
          <a:ext cx="7344817" cy="5257007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956796">
                  <a:extLst>
                    <a:ext uri="{9D8B030D-6E8A-4147-A177-3AD203B41FA5}">
                      <a16:colId xmlns:a16="http://schemas.microsoft.com/office/drawing/2014/main" val="542539531"/>
                    </a:ext>
                  </a:extLst>
                </a:gridCol>
                <a:gridCol w="2095434">
                  <a:extLst>
                    <a:ext uri="{9D8B030D-6E8A-4147-A177-3AD203B41FA5}">
                      <a16:colId xmlns:a16="http://schemas.microsoft.com/office/drawing/2014/main" val="3828183648"/>
                    </a:ext>
                  </a:extLst>
                </a:gridCol>
                <a:gridCol w="2176809">
                  <a:extLst>
                    <a:ext uri="{9D8B030D-6E8A-4147-A177-3AD203B41FA5}">
                      <a16:colId xmlns:a16="http://schemas.microsoft.com/office/drawing/2014/main" val="2590003449"/>
                    </a:ext>
                  </a:extLst>
                </a:gridCol>
                <a:gridCol w="2115778">
                  <a:extLst>
                    <a:ext uri="{9D8B030D-6E8A-4147-A177-3AD203B41FA5}">
                      <a16:colId xmlns:a16="http://schemas.microsoft.com/office/drawing/2014/main" val="2779275303"/>
                    </a:ext>
                  </a:extLst>
                </a:gridCol>
              </a:tblGrid>
              <a:tr h="751001">
                <a:tc gridSpan="4">
                  <a:txBody>
                    <a:bodyPr/>
                    <a:lstStyle/>
                    <a:p>
                      <a:pPr algn="l"/>
                      <a:r>
                        <a:rPr lang="en-GB" dirty="0"/>
                        <a:t>Score Tally Table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455664"/>
                  </a:ext>
                </a:extLst>
              </a:tr>
              <a:tr h="751001">
                <a:tc rowSpan="2">
                  <a:txBody>
                    <a:bodyPr/>
                    <a:lstStyle/>
                    <a:p>
                      <a:r>
                        <a:rPr lang="en-GB" dirty="0" smtClean="0"/>
                        <a:t>points</a:t>
                      </a:r>
                      <a:endParaRPr lang="en-GB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dirty="0"/>
                        <a:t>Names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4391305"/>
                  </a:ext>
                </a:extLst>
              </a:tr>
              <a:tr h="751001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399824"/>
                  </a:ext>
                </a:extLst>
              </a:tr>
              <a:tr h="751001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92496"/>
                  </a:ext>
                </a:extLst>
              </a:tr>
              <a:tr h="751001">
                <a:tc>
                  <a:txBody>
                    <a:bodyPr/>
                    <a:lstStyle/>
                    <a:p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1121908"/>
                  </a:ext>
                </a:extLst>
              </a:tr>
              <a:tr h="751001">
                <a:tc>
                  <a:txBody>
                    <a:bodyPr/>
                    <a:lstStyle/>
                    <a:p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2069194"/>
                  </a:ext>
                </a:extLst>
              </a:tr>
              <a:tr h="751001">
                <a:tc>
                  <a:txBody>
                    <a:bodyPr/>
                    <a:lstStyle/>
                    <a:p>
                      <a:r>
                        <a:rPr lang="en-GB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6661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26269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Props1.xml><?xml version="1.0" encoding="utf-8"?>
<ds:datastoreItem xmlns:ds="http://schemas.openxmlformats.org/officeDocument/2006/customXml" ds:itemID="{901C59EF-3F1E-4B98-B66A-52D1186E08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3C7694F2-FF23-435B-8625-E3AA1329EFD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765011-A555-4DFA-AE85-6BF42B9B2042}">
  <ds:schemaRefs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27d643f5-4560-4eff-9f48-d0fe6b2bec2d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681</TotalTime>
  <Words>666</Words>
  <Application>Microsoft Office PowerPoint</Application>
  <PresentationFormat>On-screen Show (4:3)</PresentationFormat>
  <Paragraphs>104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Office Theme</vt:lpstr>
      <vt:lpstr>Summary bullseye roles</vt:lpstr>
      <vt:lpstr>PowerPoint Presentation</vt:lpstr>
      <vt:lpstr>PowerPoint Presentation</vt:lpstr>
      <vt:lpstr>PowerPoint Presentation</vt:lpstr>
      <vt:lpstr>PowerPoint Presentation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bullseye</dc:title>
  <dc:creator>Matt Baldwin</dc:creator>
  <cp:lastModifiedBy>Luke Blackburn</cp:lastModifiedBy>
  <cp:revision>49</cp:revision>
  <dcterms:created xsi:type="dcterms:W3CDTF">2013-06-04T12:27:23Z</dcterms:created>
  <dcterms:modified xsi:type="dcterms:W3CDTF">2018-09-28T09:01:56Z</dcterms:modified>
  <cp:category>To accompany the article 'Connect observations to theory with talk', from Education in Chemistry, November 2018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