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sldIdLst>
    <p:sldId id="261" r:id="rId5"/>
    <p:sldId id="257" r:id="rId6"/>
    <p:sldId id="263" r:id="rId7"/>
    <p:sldId id="264" r:id="rId8"/>
    <p:sldId id="26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759"/>
    <a:srgbClr val="4F758B"/>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116" autoAdjust="0"/>
  </p:normalViewPr>
  <p:slideViewPr>
    <p:cSldViewPr>
      <p:cViewPr varScale="1">
        <p:scale>
          <a:sx n="98" d="100"/>
          <a:sy n="98" d="100"/>
        </p:scale>
        <p:origin x="197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BABC67-CB2F-4FA4-B106-9E34A2BF8239}" type="datetimeFigureOut">
              <a:rPr lang="en-GB" smtClean="0"/>
              <a:t>02/10/2018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32EFDF-3786-47A4-A62B-DF0C025EB5F0}" type="slidenum">
              <a:rPr lang="en-GB" smtClean="0"/>
              <a:t>‹#›</a:t>
            </a:fld>
            <a:endParaRPr lang="en-GB"/>
          </a:p>
        </p:txBody>
      </p:sp>
    </p:spTree>
    <p:extLst>
      <p:ext uri="{BB962C8B-B14F-4D97-AF65-F5344CB8AC3E}">
        <p14:creationId xmlns:p14="http://schemas.microsoft.com/office/powerpoint/2010/main" val="2035073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By Naomi Hennah</a:t>
            </a:r>
            <a:br>
              <a:rPr lang="en-GB" dirty="0" smtClean="0"/>
            </a:br>
            <a:r>
              <a:rPr lang="en-GB" dirty="0" smtClean="0"/>
              <a:t>Remember students must rotate roles each lesson so everyone has a turn talking and summarising.</a:t>
            </a:r>
          </a:p>
          <a:p>
            <a:endParaRPr lang="en-GB" dirty="0"/>
          </a:p>
        </p:txBody>
      </p:sp>
      <p:sp>
        <p:nvSpPr>
          <p:cNvPr id="4" name="Slide Number Placeholder 3"/>
          <p:cNvSpPr>
            <a:spLocks noGrp="1"/>
          </p:cNvSpPr>
          <p:nvPr>
            <p:ph type="sldNum" sz="quarter" idx="10"/>
          </p:nvPr>
        </p:nvSpPr>
        <p:spPr/>
        <p:txBody>
          <a:bodyPr/>
          <a:lstStyle/>
          <a:p>
            <a:fld id="{A332EFDF-3786-47A4-A62B-DF0C025EB5F0}" type="slidenum">
              <a:rPr lang="en-GB" smtClean="0"/>
              <a:t>1</a:t>
            </a:fld>
            <a:endParaRPr lang="en-GB"/>
          </a:p>
        </p:txBody>
      </p:sp>
    </p:spTree>
    <p:extLst>
      <p:ext uri="{BB962C8B-B14F-4D97-AF65-F5344CB8AC3E}">
        <p14:creationId xmlns:p14="http://schemas.microsoft.com/office/powerpoint/2010/main" val="2720504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Summary slide: use this to introduce three levels of representation</a:t>
            </a:r>
            <a:r>
              <a:rPr lang="en-GB" baseline="0" dirty="0" smtClean="0"/>
              <a:t>: macroscopic (top of triangle); sub-microscopic (bottom left); and symbolic (bottom right).</a:t>
            </a:r>
            <a:endParaRPr lang="en-GB" dirty="0" smtClean="0"/>
          </a:p>
          <a:p>
            <a:r>
              <a:rPr lang="en-GB" dirty="0" smtClean="0"/>
              <a:t>Use the slide again at the end of the series of lessons. Ask students to discuss each apex. Guide students towards understanding that these are all ways of thinking about the electrolysis of copper chloride. Through this, students link the practical task to the concepts behind them.</a:t>
            </a:r>
          </a:p>
          <a:p>
            <a:endParaRPr lang="en-GB" dirty="0" smtClean="0"/>
          </a:p>
          <a:p>
            <a:r>
              <a:rPr lang="en-GB" dirty="0" smtClean="0"/>
              <a:t>In groups of three (‘talk triplets’): </a:t>
            </a:r>
            <a:r>
              <a:rPr lang="en-GB" sz="1200" u="none" kern="1200" dirty="0" smtClean="0">
                <a:solidFill>
                  <a:schemeClr val="tx1"/>
                </a:solidFill>
                <a:effectLst/>
                <a:latin typeface="+mn-lt"/>
                <a:ea typeface="+mn-ea"/>
                <a:cs typeface="+mn-cs"/>
              </a:rPr>
              <a:t>two students discuss the talking point and the third then summarises and critiques.</a:t>
            </a:r>
            <a:r>
              <a:rPr lang="en-GB" sz="1200" u="none" kern="1200" baseline="0" dirty="0" smtClean="0">
                <a:solidFill>
                  <a:schemeClr val="tx1"/>
                </a:solidFill>
                <a:effectLst/>
                <a:latin typeface="+mn-lt"/>
                <a:ea typeface="+mn-ea"/>
                <a:cs typeface="+mn-cs"/>
              </a:rPr>
              <a:t> </a:t>
            </a:r>
            <a:r>
              <a:rPr lang="en-GB" dirty="0" smtClean="0"/>
              <a:t>Students</a:t>
            </a:r>
            <a:r>
              <a:rPr lang="en-GB" baseline="0" dirty="0" smtClean="0"/>
              <a:t> t</a:t>
            </a:r>
            <a:r>
              <a:rPr lang="en-GB" dirty="0" smtClean="0"/>
              <a:t>ake turns and manage interactions, build on and challenge each other’s ideas to reach a consensus.</a:t>
            </a:r>
          </a:p>
          <a:p>
            <a:endParaRPr lang="en-GB" dirty="0"/>
          </a:p>
        </p:txBody>
      </p:sp>
      <p:sp>
        <p:nvSpPr>
          <p:cNvPr id="4" name="Slide Number Placeholder 3"/>
          <p:cNvSpPr>
            <a:spLocks noGrp="1"/>
          </p:cNvSpPr>
          <p:nvPr>
            <p:ph type="sldNum" sz="quarter" idx="10"/>
          </p:nvPr>
        </p:nvSpPr>
        <p:spPr/>
        <p:txBody>
          <a:bodyPr/>
          <a:lstStyle/>
          <a:p>
            <a:fld id="{A332EFDF-3786-47A4-A62B-DF0C025EB5F0}" type="slidenum">
              <a:rPr lang="en-GB" smtClean="0"/>
              <a:t>2</a:t>
            </a:fld>
            <a:endParaRPr lang="en-GB"/>
          </a:p>
        </p:txBody>
      </p:sp>
    </p:spTree>
    <p:extLst>
      <p:ext uri="{BB962C8B-B14F-4D97-AF65-F5344CB8AC3E}">
        <p14:creationId xmlns:p14="http://schemas.microsoft.com/office/powerpoint/2010/main" val="780364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a:t>
            </a:r>
            <a:r>
              <a:rPr lang="en-GB" baseline="0" dirty="0" smtClean="0"/>
              <a:t> g</a:t>
            </a:r>
            <a:r>
              <a:rPr lang="en-GB" dirty="0" smtClean="0"/>
              <a:t>roups of three: </a:t>
            </a:r>
            <a:r>
              <a:rPr lang="en-GB" sz="1200" u="none" kern="1200" dirty="0" smtClean="0">
                <a:solidFill>
                  <a:schemeClr val="tx1"/>
                </a:solidFill>
                <a:effectLst/>
                <a:latin typeface="+mn-lt"/>
                <a:ea typeface="+mn-ea"/>
                <a:cs typeface="+mn-cs"/>
              </a:rPr>
              <a:t>two students discuss the talking point and the third summarises and critiques. Students t</a:t>
            </a:r>
            <a:r>
              <a:rPr lang="en-GB" dirty="0" smtClean="0"/>
              <a:t>ake turns and manage interactions, build on and challenge each other’s ideas to reach a consensus.</a:t>
            </a:r>
          </a:p>
          <a:p>
            <a:endParaRPr lang="en-GB" sz="1200" dirty="0" smtClean="0"/>
          </a:p>
          <a:p>
            <a:r>
              <a:rPr lang="en-GB" sz="1200" dirty="0" smtClean="0"/>
              <a:t>Use images from a practical activity to encourage students to reconstruct their observations and inference. </a:t>
            </a:r>
          </a:p>
          <a:p>
            <a:endParaRPr lang="en-GB" sz="1200" dirty="0" smtClean="0"/>
          </a:p>
          <a:p>
            <a:r>
              <a:rPr lang="en-GB" sz="1200" dirty="0" smtClean="0"/>
              <a:t>Purpose: students</a:t>
            </a:r>
            <a:r>
              <a:rPr lang="en-GB" sz="1200" baseline="0" dirty="0" smtClean="0"/>
              <a:t> t</a:t>
            </a:r>
            <a:r>
              <a:rPr lang="en-GB" sz="1200" dirty="0" smtClean="0"/>
              <a:t>alk to generate ideas, analyse and evaluate, and come to a consensus. </a:t>
            </a:r>
          </a:p>
          <a:p>
            <a:endParaRPr lang="en-GB" dirty="0"/>
          </a:p>
        </p:txBody>
      </p:sp>
      <p:sp>
        <p:nvSpPr>
          <p:cNvPr id="4" name="Slide Number Placeholder 3"/>
          <p:cNvSpPr>
            <a:spLocks noGrp="1"/>
          </p:cNvSpPr>
          <p:nvPr>
            <p:ph type="sldNum" sz="quarter" idx="10"/>
          </p:nvPr>
        </p:nvSpPr>
        <p:spPr/>
        <p:txBody>
          <a:bodyPr/>
          <a:lstStyle/>
          <a:p>
            <a:fld id="{A332EFDF-3786-47A4-A62B-DF0C025EB5F0}" type="slidenum">
              <a:rPr lang="en-GB" smtClean="0"/>
              <a:t>3</a:t>
            </a:fld>
            <a:endParaRPr lang="en-GB"/>
          </a:p>
        </p:txBody>
      </p:sp>
    </p:spTree>
    <p:extLst>
      <p:ext uri="{BB962C8B-B14F-4D97-AF65-F5344CB8AC3E}">
        <p14:creationId xmlns:p14="http://schemas.microsoft.com/office/powerpoint/2010/main" val="163490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groups of three (‘talk triplets’): </a:t>
            </a:r>
            <a:r>
              <a:rPr lang="en-GB" sz="1200" u="none" kern="1200" dirty="0" smtClean="0">
                <a:solidFill>
                  <a:schemeClr val="tx1"/>
                </a:solidFill>
                <a:effectLst/>
                <a:latin typeface="+mn-lt"/>
                <a:ea typeface="+mn-ea"/>
                <a:cs typeface="+mn-cs"/>
              </a:rPr>
              <a:t>two students discuss the talking point and the third then summarises and critiques.</a:t>
            </a:r>
            <a:r>
              <a:rPr lang="en-GB" sz="1200" u="none" kern="1200" baseline="0" dirty="0" smtClean="0">
                <a:solidFill>
                  <a:schemeClr val="tx1"/>
                </a:solidFill>
                <a:effectLst/>
                <a:latin typeface="+mn-lt"/>
                <a:ea typeface="+mn-ea"/>
                <a:cs typeface="+mn-cs"/>
              </a:rPr>
              <a:t> </a:t>
            </a:r>
            <a:r>
              <a:rPr lang="en-GB" dirty="0" smtClean="0"/>
              <a:t>Students</a:t>
            </a:r>
            <a:r>
              <a:rPr lang="en-GB" baseline="0" dirty="0" smtClean="0"/>
              <a:t> t</a:t>
            </a:r>
            <a:r>
              <a:rPr lang="en-GB" dirty="0" smtClean="0"/>
              <a:t>ake turns and manage interactions, build on and challenge each other’s ideas to reach a consensus.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The</a:t>
            </a:r>
            <a:r>
              <a:rPr lang="en-GB" baseline="0" dirty="0" smtClean="0"/>
              <a:t> p</a:t>
            </a:r>
            <a:r>
              <a:rPr lang="en-GB" dirty="0" smtClean="0"/>
              <a:t>urpose: students</a:t>
            </a:r>
            <a:r>
              <a:rPr lang="en-GB" baseline="0" dirty="0" smtClean="0"/>
              <a:t> t</a:t>
            </a:r>
            <a:r>
              <a:rPr lang="en-GB" dirty="0" smtClean="0"/>
              <a:t>alk to generate ideas, analyse and evaluate, and come to a consensus. </a:t>
            </a:r>
          </a:p>
          <a:p>
            <a:endParaRPr lang="en-GB" dirty="0"/>
          </a:p>
        </p:txBody>
      </p:sp>
      <p:sp>
        <p:nvSpPr>
          <p:cNvPr id="4" name="Slide Number Placeholder 3"/>
          <p:cNvSpPr>
            <a:spLocks noGrp="1"/>
          </p:cNvSpPr>
          <p:nvPr>
            <p:ph type="sldNum" sz="quarter" idx="10"/>
          </p:nvPr>
        </p:nvSpPr>
        <p:spPr/>
        <p:txBody>
          <a:bodyPr/>
          <a:lstStyle/>
          <a:p>
            <a:fld id="{A332EFDF-3786-47A4-A62B-DF0C025EB5F0}" type="slidenum">
              <a:rPr lang="en-GB" smtClean="0"/>
              <a:t>4</a:t>
            </a:fld>
            <a:endParaRPr lang="en-GB"/>
          </a:p>
        </p:txBody>
      </p:sp>
    </p:spTree>
    <p:extLst>
      <p:ext uri="{BB962C8B-B14F-4D97-AF65-F5344CB8AC3E}">
        <p14:creationId xmlns:p14="http://schemas.microsoft.com/office/powerpoint/2010/main" val="3082866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groups of three (‘talk triplets’): </a:t>
            </a:r>
            <a:r>
              <a:rPr lang="en-GB" sz="1200" u="none" kern="1200" dirty="0" smtClean="0">
                <a:solidFill>
                  <a:schemeClr val="tx1"/>
                </a:solidFill>
                <a:effectLst/>
                <a:latin typeface="+mn-lt"/>
                <a:ea typeface="+mn-ea"/>
                <a:cs typeface="+mn-cs"/>
              </a:rPr>
              <a:t>two students discuss the talking point and the third then summarises and critiques.</a:t>
            </a:r>
            <a:r>
              <a:rPr lang="en-GB" sz="1200" u="none" kern="1200" baseline="0" dirty="0" smtClean="0">
                <a:solidFill>
                  <a:schemeClr val="tx1"/>
                </a:solidFill>
                <a:effectLst/>
                <a:latin typeface="+mn-lt"/>
                <a:ea typeface="+mn-ea"/>
                <a:cs typeface="+mn-cs"/>
              </a:rPr>
              <a:t> </a:t>
            </a:r>
            <a:r>
              <a:rPr lang="en-GB" dirty="0" smtClean="0"/>
              <a:t>Students</a:t>
            </a:r>
            <a:r>
              <a:rPr lang="en-GB" baseline="0" dirty="0" smtClean="0"/>
              <a:t> t</a:t>
            </a:r>
            <a:r>
              <a:rPr lang="en-GB" dirty="0" smtClean="0"/>
              <a:t>ake turns and manage interactions, build on and challenge each other’s ideas to reach a consensus.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mtClean="0"/>
              <a:t>The</a:t>
            </a:r>
            <a:r>
              <a:rPr lang="en-GB" baseline="0" smtClean="0"/>
              <a:t> p</a:t>
            </a:r>
            <a:r>
              <a:rPr lang="en-GB" smtClean="0"/>
              <a:t>urpose: students</a:t>
            </a:r>
            <a:r>
              <a:rPr lang="en-GB" baseline="0" smtClean="0"/>
              <a:t> t</a:t>
            </a:r>
            <a:r>
              <a:rPr lang="en-GB" smtClean="0"/>
              <a:t>alk to generate ideas, analyse and evaluate, and come to a consensus. </a:t>
            </a:r>
          </a:p>
        </p:txBody>
      </p:sp>
      <p:sp>
        <p:nvSpPr>
          <p:cNvPr id="4" name="Slide Number Placeholder 3"/>
          <p:cNvSpPr>
            <a:spLocks noGrp="1"/>
          </p:cNvSpPr>
          <p:nvPr>
            <p:ph type="sldNum" sz="quarter" idx="10"/>
          </p:nvPr>
        </p:nvSpPr>
        <p:spPr/>
        <p:txBody>
          <a:bodyPr/>
          <a:lstStyle/>
          <a:p>
            <a:fld id="{A332EFDF-3786-47A4-A62B-DF0C025EB5F0}" type="slidenum">
              <a:rPr lang="en-GB" smtClean="0"/>
              <a:t>5</a:t>
            </a:fld>
            <a:endParaRPr lang="en-GB"/>
          </a:p>
        </p:txBody>
      </p:sp>
    </p:spTree>
    <p:extLst>
      <p:ext uri="{BB962C8B-B14F-4D97-AF65-F5344CB8AC3E}">
        <p14:creationId xmlns:p14="http://schemas.microsoft.com/office/powerpoint/2010/main" val="6832450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Body Slide">
    <p:spTree>
      <p:nvGrpSpPr>
        <p:cNvPr id="1" name=""/>
        <p:cNvGrpSpPr/>
        <p:nvPr/>
      </p:nvGrpSpPr>
      <p:grpSpPr>
        <a:xfrm>
          <a:off x="0" y="0"/>
          <a:ext cx="0" cy="0"/>
          <a:chOff x="0" y="0"/>
          <a:chExt cx="0" cy="0"/>
        </a:xfrm>
      </p:grpSpPr>
      <p:pic>
        <p:nvPicPr>
          <p:cNvPr id="17"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14099038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1" r:id="rId5"/>
    <p:sldLayoutId id="2147483682" r:id="rId6"/>
  </p:sldLayoutIdLst>
  <p:timing>
    <p:tnLst>
      <p:par>
        <p:cTn id="1" dur="indefinite" restart="never" nodeType="tmRoot"/>
      </p:par>
    </p:tnLst>
  </p:timing>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16632"/>
            <a:ext cx="6408712" cy="1470025"/>
          </a:xfrm>
        </p:spPr>
        <p:txBody>
          <a:bodyPr/>
          <a:lstStyle/>
          <a:p>
            <a:r>
              <a:rPr lang="en-GB" sz="4400" dirty="0">
                <a:solidFill>
                  <a:schemeClr val="accent1">
                    <a:lumMod val="75000"/>
                  </a:schemeClr>
                </a:solidFill>
              </a:rPr>
              <a:t>Talking point roles</a:t>
            </a:r>
            <a:endParaRPr lang="en-GB" dirty="0"/>
          </a:p>
        </p:txBody>
      </p:sp>
      <p:sp>
        <p:nvSpPr>
          <p:cNvPr id="3" name="Subtitle 2"/>
          <p:cNvSpPr>
            <a:spLocks noGrp="1"/>
          </p:cNvSpPr>
          <p:nvPr>
            <p:ph type="subTitle" idx="1"/>
          </p:nvPr>
        </p:nvSpPr>
        <p:spPr>
          <a:xfrm>
            <a:off x="255476" y="1340768"/>
            <a:ext cx="8492988" cy="994345"/>
          </a:xfrm>
        </p:spPr>
        <p:txBody>
          <a:bodyPr>
            <a:normAutofit fontScale="77500" lnSpcReduction="20000"/>
          </a:bodyPr>
          <a:lstStyle/>
          <a:p>
            <a:r>
              <a:rPr lang="en-GB" dirty="0">
                <a:solidFill>
                  <a:schemeClr val="accent1">
                    <a:lumMod val="75000"/>
                  </a:schemeClr>
                </a:solidFill>
              </a:rPr>
              <a:t>Person A begins the discussion. Person B builds on what A says. Lastly, person C summarises, ‘The main points were…’</a:t>
            </a:r>
          </a:p>
          <a:p>
            <a:endParaRPr lang="en-GB" dirty="0"/>
          </a:p>
        </p:txBody>
      </p:sp>
      <p:sp>
        <p:nvSpPr>
          <p:cNvPr id="4" name="Oval 3"/>
          <p:cNvSpPr/>
          <p:nvPr/>
        </p:nvSpPr>
        <p:spPr>
          <a:xfrm>
            <a:off x="3848322" y="3265934"/>
            <a:ext cx="1189703" cy="1170039"/>
          </a:xfrm>
          <a:prstGeom prst="ellipse">
            <a:avLst/>
          </a:prstGeom>
          <a:solidFill>
            <a:srgbClr val="33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solidFill>
                  <a:schemeClr val="accent1">
                    <a:lumMod val="75000"/>
                  </a:schemeClr>
                </a:solidFill>
              </a:rPr>
              <a:t>A</a:t>
            </a:r>
          </a:p>
        </p:txBody>
      </p:sp>
      <p:sp>
        <p:nvSpPr>
          <p:cNvPr id="5" name="Oval 4"/>
          <p:cNvSpPr/>
          <p:nvPr/>
        </p:nvSpPr>
        <p:spPr>
          <a:xfrm>
            <a:off x="5062335" y="3265934"/>
            <a:ext cx="1189703" cy="1170039"/>
          </a:xfrm>
          <a:prstGeom prst="ellipse">
            <a:avLst/>
          </a:prstGeom>
          <a:solidFill>
            <a:srgbClr val="33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solidFill>
                  <a:schemeClr val="accent1">
                    <a:lumMod val="75000"/>
                  </a:schemeClr>
                </a:solidFill>
              </a:rPr>
              <a:t>B</a:t>
            </a:r>
          </a:p>
        </p:txBody>
      </p:sp>
      <p:sp>
        <p:nvSpPr>
          <p:cNvPr id="6" name="Oval 5"/>
          <p:cNvSpPr/>
          <p:nvPr/>
        </p:nvSpPr>
        <p:spPr>
          <a:xfrm>
            <a:off x="4467484" y="4437112"/>
            <a:ext cx="1189703" cy="1170039"/>
          </a:xfrm>
          <a:prstGeom prst="ellipse">
            <a:avLst/>
          </a:prstGeom>
          <a:solidFill>
            <a:srgbClr val="66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solidFill>
                  <a:schemeClr val="accent1">
                    <a:lumMod val="75000"/>
                  </a:schemeClr>
                </a:solidFill>
              </a:rPr>
              <a:t>C</a:t>
            </a:r>
          </a:p>
        </p:txBody>
      </p:sp>
      <p:sp>
        <p:nvSpPr>
          <p:cNvPr id="7" name="Rounded Rectangular Callout 6"/>
          <p:cNvSpPr/>
          <p:nvPr/>
        </p:nvSpPr>
        <p:spPr>
          <a:xfrm>
            <a:off x="205766" y="2408749"/>
            <a:ext cx="3274142" cy="1032387"/>
          </a:xfrm>
          <a:prstGeom prst="wedgeRoundRectCallout">
            <a:avLst>
              <a:gd name="adj1" fmla="val 71540"/>
              <a:gd name="adj2" fmla="val 82786"/>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solidFill>
                  <a:schemeClr val="accent1">
                    <a:lumMod val="75000"/>
                  </a:schemeClr>
                </a:solidFill>
              </a:rPr>
              <a:t>‘I </a:t>
            </a:r>
            <a:r>
              <a:rPr lang="en-GB" sz="3200" dirty="0">
                <a:solidFill>
                  <a:schemeClr val="accent1">
                    <a:lumMod val="75000"/>
                  </a:schemeClr>
                </a:solidFill>
              </a:rPr>
              <a:t>think that</a:t>
            </a:r>
            <a:r>
              <a:rPr lang="en-GB" sz="3200" dirty="0" smtClean="0">
                <a:solidFill>
                  <a:schemeClr val="accent1">
                    <a:lumMod val="75000"/>
                  </a:schemeClr>
                </a:solidFill>
              </a:rPr>
              <a:t>…’</a:t>
            </a:r>
            <a:endParaRPr lang="en-GB" sz="3200" dirty="0">
              <a:solidFill>
                <a:schemeClr val="accent1">
                  <a:lumMod val="75000"/>
                </a:schemeClr>
              </a:solidFill>
              <a:cs typeface="Arial" panose="020B0604020202020204" pitchFamily="34" charset="0"/>
            </a:endParaRPr>
          </a:p>
        </p:txBody>
      </p:sp>
      <p:sp>
        <p:nvSpPr>
          <p:cNvPr id="8" name="Rounded Rectangular Callout 7"/>
          <p:cNvSpPr/>
          <p:nvPr/>
        </p:nvSpPr>
        <p:spPr>
          <a:xfrm>
            <a:off x="6678480" y="2090981"/>
            <a:ext cx="2286008" cy="1667921"/>
          </a:xfrm>
          <a:prstGeom prst="wedgeRoundRectCallout">
            <a:avLst>
              <a:gd name="adj1" fmla="val -84337"/>
              <a:gd name="adj2" fmla="val 48673"/>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solidFill>
                  <a:schemeClr val="accent1">
                    <a:lumMod val="75000"/>
                  </a:schemeClr>
                </a:solidFill>
                <a:cs typeface="Arial" panose="020B0604020202020204" pitchFamily="34" charset="0"/>
              </a:rPr>
              <a:t>‘Linking </a:t>
            </a:r>
            <a:r>
              <a:rPr lang="en-GB" sz="3200" dirty="0">
                <a:solidFill>
                  <a:schemeClr val="accent1">
                    <a:lumMod val="75000"/>
                  </a:schemeClr>
                </a:solidFill>
                <a:cs typeface="Arial" panose="020B0604020202020204" pitchFamily="34" charset="0"/>
              </a:rPr>
              <a:t>to that</a:t>
            </a:r>
            <a:r>
              <a:rPr lang="en-GB" sz="3200" dirty="0" smtClean="0">
                <a:solidFill>
                  <a:schemeClr val="accent1">
                    <a:lumMod val="75000"/>
                  </a:schemeClr>
                </a:solidFill>
                <a:cs typeface="Arial" panose="020B0604020202020204" pitchFamily="34" charset="0"/>
              </a:rPr>
              <a:t>…’</a:t>
            </a:r>
            <a:endParaRPr lang="en-GB" sz="3200" dirty="0">
              <a:solidFill>
                <a:schemeClr val="accent1">
                  <a:lumMod val="75000"/>
                </a:schemeClr>
              </a:solidFill>
              <a:cs typeface="Arial" panose="020B0604020202020204" pitchFamily="34" charset="0"/>
            </a:endParaRPr>
          </a:p>
        </p:txBody>
      </p:sp>
      <p:sp>
        <p:nvSpPr>
          <p:cNvPr id="9" name="Rounded Rectangular Callout 8"/>
          <p:cNvSpPr/>
          <p:nvPr/>
        </p:nvSpPr>
        <p:spPr>
          <a:xfrm>
            <a:off x="5863864" y="4426813"/>
            <a:ext cx="3100624" cy="2063323"/>
          </a:xfrm>
          <a:prstGeom prst="wedgeRoundRectCallout">
            <a:avLst>
              <a:gd name="adj1" fmla="val -68765"/>
              <a:gd name="adj2" fmla="val -22756"/>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accent1">
                    <a:lumMod val="75000"/>
                  </a:schemeClr>
                </a:solidFill>
              </a:rPr>
              <a:t>‘The main points were…’</a:t>
            </a:r>
          </a:p>
        </p:txBody>
      </p:sp>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3"/>
          </p:nvPr>
        </p:nvSpPr>
        <p:spPr/>
        <p:txBody>
          <a:bodyPr/>
          <a:lstStyle/>
          <a:p>
            <a:endParaRPr lang="en-GB"/>
          </a:p>
        </p:txBody>
      </p:sp>
      <p:pic>
        <p:nvPicPr>
          <p:cNvPr id="5" name="Picture 4">
            <a:extLst>
              <a:ext uri="{FF2B5EF4-FFF2-40B4-BE49-F238E27FC236}">
                <a16:creationId xmlns:a16="http://schemas.microsoft.com/office/drawing/2014/main" id="{2390542A-57D3-458A-8430-D4CEB7972A0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763688" y="16047"/>
            <a:ext cx="4029338" cy="4050683"/>
          </a:xfrm>
          <a:prstGeom prst="rect">
            <a:avLst/>
          </a:prstGeom>
        </p:spPr>
      </p:pic>
      <p:pic>
        <p:nvPicPr>
          <p:cNvPr id="6" name="Picture 5">
            <a:extLst>
              <a:ext uri="{FF2B5EF4-FFF2-40B4-BE49-F238E27FC236}">
                <a16:creationId xmlns:a16="http://schemas.microsoft.com/office/drawing/2014/main" id="{A23A6E53-B508-4C7E-8EA5-C74C81ECA05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8259" y="4330313"/>
            <a:ext cx="3410857" cy="2527687"/>
          </a:xfrm>
          <a:prstGeom prst="rect">
            <a:avLst/>
          </a:prstGeom>
        </p:spPr>
      </p:pic>
      <p:pic>
        <p:nvPicPr>
          <p:cNvPr id="7" name="Picture 6">
            <a:extLst>
              <a:ext uri="{FF2B5EF4-FFF2-40B4-BE49-F238E27FC236}">
                <a16:creationId xmlns:a16="http://schemas.microsoft.com/office/drawing/2014/main" id="{82416D9D-27F7-4E45-9D6A-0D63BC908B69}"/>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991837" y="4506008"/>
            <a:ext cx="2902857" cy="1263844"/>
          </a:xfrm>
          <a:prstGeom prst="rect">
            <a:avLst/>
          </a:prstGeom>
        </p:spPr>
      </p:pic>
      <p:pic>
        <p:nvPicPr>
          <p:cNvPr id="11" name="Picture 10">
            <a:extLst>
              <a:ext uri="{FF2B5EF4-FFF2-40B4-BE49-F238E27FC236}">
                <a16:creationId xmlns:a16="http://schemas.microsoft.com/office/drawing/2014/main" id="{6B091023-2E0F-4EC0-95B0-C073247A1189}"/>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4876799" y="5769852"/>
            <a:ext cx="4267201" cy="986971"/>
          </a:xfrm>
          <a:prstGeom prst="rect">
            <a:avLst/>
          </a:prstGeom>
        </p:spPr>
      </p:pic>
      <p:sp>
        <p:nvSpPr>
          <p:cNvPr id="12" name="Text Placeholder 11">
            <a:extLst>
              <a:ext uri="{FF2B5EF4-FFF2-40B4-BE49-F238E27FC236}">
                <a16:creationId xmlns:a16="http://schemas.microsoft.com/office/drawing/2014/main" id="{AA2674D7-BBF3-4B9E-9CAA-CD34904D2166}"/>
              </a:ext>
            </a:extLst>
          </p:cNvPr>
          <p:cNvSpPr>
            <a:spLocks noGrp="1"/>
          </p:cNvSpPr>
          <p:nvPr>
            <p:ph type="body" sz="quarter" idx="11"/>
          </p:nvPr>
        </p:nvSpPr>
        <p:spPr>
          <a:xfrm>
            <a:off x="1278804" y="2902804"/>
            <a:ext cx="4881165" cy="2519858"/>
          </a:xfrm>
          <a:prstGeom prst="triangl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14" name="Rectangle 13">
            <a:extLst>
              <a:ext uri="{FF2B5EF4-FFF2-40B4-BE49-F238E27FC236}">
                <a16:creationId xmlns:a16="http://schemas.microsoft.com/office/drawing/2014/main" id="{5E3F0C6D-E154-4E63-AFC9-52CFF87BA2B3}"/>
              </a:ext>
            </a:extLst>
          </p:cNvPr>
          <p:cNvSpPr/>
          <p:nvPr/>
        </p:nvSpPr>
        <p:spPr>
          <a:xfrm>
            <a:off x="5922044" y="313495"/>
            <a:ext cx="3042444" cy="3908762"/>
          </a:xfrm>
          <a:prstGeom prst="rect">
            <a:avLst/>
          </a:prstGeom>
        </p:spPr>
        <p:txBody>
          <a:bodyPr wrap="square">
            <a:spAutoFit/>
          </a:bodyPr>
          <a:lstStyle/>
          <a:p>
            <a:r>
              <a:rPr lang="en-GB" sz="3200" b="1" dirty="0"/>
              <a:t>Talking </a:t>
            </a:r>
            <a:r>
              <a:rPr lang="en-GB" sz="3200" b="1" dirty="0" smtClean="0"/>
              <a:t>point</a:t>
            </a:r>
            <a:r>
              <a:rPr lang="en-GB" sz="3200" dirty="0"/>
              <a:t>:</a:t>
            </a:r>
          </a:p>
          <a:p>
            <a:r>
              <a:rPr lang="en-GB" sz="2400" dirty="0"/>
              <a:t>E</a:t>
            </a:r>
            <a:r>
              <a:rPr lang="en-GB" sz="2400" dirty="0" smtClean="0"/>
              <a:t>xplain </a:t>
            </a:r>
            <a:r>
              <a:rPr lang="en-GB" sz="2400" dirty="0"/>
              <a:t>the electrolysis of copper chloride solution using the macroscopic, </a:t>
            </a:r>
            <a:r>
              <a:rPr lang="en-GB" sz="2400" dirty="0" smtClean="0"/>
              <a:t/>
            </a:r>
            <a:br>
              <a:rPr lang="en-GB" sz="2400" dirty="0" smtClean="0"/>
            </a:br>
            <a:r>
              <a:rPr lang="en-GB" sz="2400" dirty="0" smtClean="0"/>
              <a:t>sub-microscopic </a:t>
            </a:r>
            <a:r>
              <a:rPr lang="en-GB" sz="2400" dirty="0"/>
              <a:t>and  representational </a:t>
            </a:r>
            <a:r>
              <a:rPr lang="en-GB" sz="2400" dirty="0" smtClean="0"/>
              <a:t>levels</a:t>
            </a:r>
            <a:r>
              <a:rPr lang="en-GB" sz="2400" dirty="0"/>
              <a:t>.</a:t>
            </a:r>
          </a:p>
          <a:p>
            <a:r>
              <a:rPr lang="en-GB" sz="2400" dirty="0" smtClean="0"/>
              <a:t>Say </a:t>
            </a:r>
            <a:r>
              <a:rPr lang="en-GB" sz="2400" dirty="0"/>
              <a:t>what you see. </a:t>
            </a:r>
          </a:p>
        </p:txBody>
      </p:sp>
    </p:spTree>
    <p:extLst>
      <p:ext uri="{BB962C8B-B14F-4D97-AF65-F5344CB8AC3E}">
        <p14:creationId xmlns:p14="http://schemas.microsoft.com/office/powerpoint/2010/main" val="3526428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3"/>
          </p:nvPr>
        </p:nvSpPr>
        <p:spPr/>
        <p:txBody>
          <a:bodyPr/>
          <a:lstStyle/>
          <a:p>
            <a:endParaRPr lang="en-GB"/>
          </a:p>
        </p:txBody>
      </p:sp>
      <p:sp>
        <p:nvSpPr>
          <p:cNvPr id="6" name="TextBox 5">
            <a:extLst>
              <a:ext uri="{FF2B5EF4-FFF2-40B4-BE49-F238E27FC236}">
                <a16:creationId xmlns:a16="http://schemas.microsoft.com/office/drawing/2014/main" id="{19C35507-2483-45FC-8E6D-B6A893123F69}"/>
              </a:ext>
            </a:extLst>
          </p:cNvPr>
          <p:cNvSpPr txBox="1"/>
          <p:nvPr/>
        </p:nvSpPr>
        <p:spPr>
          <a:xfrm>
            <a:off x="5652120" y="116632"/>
            <a:ext cx="3384376" cy="5201424"/>
          </a:xfrm>
          <a:prstGeom prst="rect">
            <a:avLst/>
          </a:prstGeom>
          <a:noFill/>
        </p:spPr>
        <p:txBody>
          <a:bodyPr wrap="square" rtlCol="0">
            <a:spAutoFit/>
          </a:bodyPr>
          <a:lstStyle/>
          <a:p>
            <a:r>
              <a:rPr lang="en-GB" sz="3200" b="1" dirty="0" smtClean="0"/>
              <a:t>Macroscopic </a:t>
            </a:r>
            <a:r>
              <a:rPr lang="en-GB" sz="3200" b="1" dirty="0"/>
              <a:t>t</a:t>
            </a:r>
            <a:r>
              <a:rPr lang="en-GB" sz="3200" b="1" dirty="0" smtClean="0"/>
              <a:t>alking </a:t>
            </a:r>
            <a:r>
              <a:rPr lang="en-GB" sz="3200" b="1" dirty="0"/>
              <a:t>p</a:t>
            </a:r>
            <a:r>
              <a:rPr lang="en-GB" sz="3200" b="1" dirty="0" smtClean="0"/>
              <a:t>oint</a:t>
            </a:r>
            <a:r>
              <a:rPr lang="en-GB" sz="2800" dirty="0" smtClean="0"/>
              <a:t> </a:t>
            </a:r>
            <a:br>
              <a:rPr lang="en-GB" sz="2800" dirty="0" smtClean="0"/>
            </a:br>
            <a:r>
              <a:rPr lang="en-GB" sz="2400" dirty="0" smtClean="0"/>
              <a:t>During the </a:t>
            </a:r>
            <a:r>
              <a:rPr lang="en-GB" sz="2400" dirty="0"/>
              <a:t>electrolysis of copper(II) chloride </a:t>
            </a:r>
            <a:r>
              <a:rPr lang="en-GB" sz="2400" dirty="0" smtClean="0"/>
              <a:t>solution, what </a:t>
            </a:r>
            <a:r>
              <a:rPr lang="en-GB" sz="2400" dirty="0"/>
              <a:t>are the observations and what inferences can be drawn from these? </a:t>
            </a:r>
          </a:p>
          <a:p>
            <a:r>
              <a:rPr lang="en-GB" sz="2400" dirty="0"/>
              <a:t>Say what you see. </a:t>
            </a:r>
          </a:p>
          <a:p>
            <a:endParaRPr lang="en-GB" sz="2800" dirty="0"/>
          </a:p>
          <a:p>
            <a:endParaRPr lang="en-GB" sz="2800" dirty="0"/>
          </a:p>
          <a:p>
            <a:endParaRPr lang="en-GB" sz="2000" dirty="0"/>
          </a:p>
          <a:p>
            <a:endParaRPr lang="en-GB" sz="2400" dirty="0"/>
          </a:p>
        </p:txBody>
      </p:sp>
      <p:sp>
        <p:nvSpPr>
          <p:cNvPr id="7" name="TextBox 6">
            <a:extLst>
              <a:ext uri="{FF2B5EF4-FFF2-40B4-BE49-F238E27FC236}">
                <a16:creationId xmlns:a16="http://schemas.microsoft.com/office/drawing/2014/main" id="{0DA7873E-D67E-4CFD-8C5D-4B5950159953}"/>
              </a:ext>
            </a:extLst>
          </p:cNvPr>
          <p:cNvSpPr txBox="1"/>
          <p:nvPr/>
        </p:nvSpPr>
        <p:spPr>
          <a:xfrm>
            <a:off x="179512" y="1628800"/>
            <a:ext cx="1440160" cy="369332"/>
          </a:xfrm>
          <a:prstGeom prst="rect">
            <a:avLst/>
          </a:prstGeom>
          <a:noFill/>
          <a:ln>
            <a:solidFill>
              <a:schemeClr val="accent1"/>
            </a:solidFill>
          </a:ln>
        </p:spPr>
        <p:txBody>
          <a:bodyPr wrap="square" rtlCol="0">
            <a:spAutoFit/>
          </a:bodyPr>
          <a:lstStyle/>
          <a:p>
            <a:pPr algn="ctr"/>
            <a:r>
              <a:rPr lang="en-GB" dirty="0" smtClean="0"/>
              <a:t>Observation</a:t>
            </a:r>
            <a:endParaRPr lang="en-GB" dirty="0"/>
          </a:p>
        </p:txBody>
      </p:sp>
      <p:sp>
        <p:nvSpPr>
          <p:cNvPr id="11" name="TextBox 10">
            <a:extLst>
              <a:ext uri="{FF2B5EF4-FFF2-40B4-BE49-F238E27FC236}">
                <a16:creationId xmlns:a16="http://schemas.microsoft.com/office/drawing/2014/main" id="{0DA7873E-D67E-4CFD-8C5D-4B5950159953}"/>
              </a:ext>
            </a:extLst>
          </p:cNvPr>
          <p:cNvSpPr txBox="1"/>
          <p:nvPr/>
        </p:nvSpPr>
        <p:spPr>
          <a:xfrm>
            <a:off x="3635896" y="1628800"/>
            <a:ext cx="1440160" cy="369332"/>
          </a:xfrm>
          <a:prstGeom prst="rect">
            <a:avLst/>
          </a:prstGeom>
          <a:noFill/>
          <a:ln>
            <a:solidFill>
              <a:schemeClr val="accent1"/>
            </a:solidFill>
          </a:ln>
        </p:spPr>
        <p:txBody>
          <a:bodyPr wrap="square" rtlCol="0">
            <a:spAutoFit/>
          </a:bodyPr>
          <a:lstStyle/>
          <a:p>
            <a:pPr algn="ctr"/>
            <a:r>
              <a:rPr lang="en-GB" dirty="0" smtClean="0"/>
              <a:t>Observation</a:t>
            </a:r>
            <a:endParaRPr lang="en-GB" dirty="0"/>
          </a:p>
        </p:txBody>
      </p:sp>
      <p:sp>
        <p:nvSpPr>
          <p:cNvPr id="12" name="TextBox 11">
            <a:extLst>
              <a:ext uri="{FF2B5EF4-FFF2-40B4-BE49-F238E27FC236}">
                <a16:creationId xmlns:a16="http://schemas.microsoft.com/office/drawing/2014/main" id="{0DA7873E-D67E-4CFD-8C5D-4B5950159953}"/>
              </a:ext>
            </a:extLst>
          </p:cNvPr>
          <p:cNvSpPr txBox="1"/>
          <p:nvPr/>
        </p:nvSpPr>
        <p:spPr>
          <a:xfrm>
            <a:off x="179512" y="6197084"/>
            <a:ext cx="1440160" cy="369332"/>
          </a:xfrm>
          <a:prstGeom prst="rect">
            <a:avLst/>
          </a:prstGeom>
          <a:noFill/>
          <a:ln>
            <a:solidFill>
              <a:schemeClr val="accent1"/>
            </a:solidFill>
          </a:ln>
        </p:spPr>
        <p:txBody>
          <a:bodyPr wrap="square" rtlCol="0">
            <a:spAutoFit/>
          </a:bodyPr>
          <a:lstStyle/>
          <a:p>
            <a:pPr algn="ctr"/>
            <a:r>
              <a:rPr lang="en-GB" dirty="0" smtClean="0"/>
              <a:t>Inference</a:t>
            </a:r>
            <a:endParaRPr lang="en-GB" dirty="0"/>
          </a:p>
        </p:txBody>
      </p:sp>
      <p:sp>
        <p:nvSpPr>
          <p:cNvPr id="13" name="TextBox 12">
            <a:extLst>
              <a:ext uri="{FF2B5EF4-FFF2-40B4-BE49-F238E27FC236}">
                <a16:creationId xmlns:a16="http://schemas.microsoft.com/office/drawing/2014/main" id="{0DA7873E-D67E-4CFD-8C5D-4B5950159953}"/>
              </a:ext>
            </a:extLst>
          </p:cNvPr>
          <p:cNvSpPr txBox="1"/>
          <p:nvPr/>
        </p:nvSpPr>
        <p:spPr>
          <a:xfrm>
            <a:off x="3632472" y="6197084"/>
            <a:ext cx="1440160" cy="369332"/>
          </a:xfrm>
          <a:prstGeom prst="rect">
            <a:avLst/>
          </a:prstGeom>
          <a:noFill/>
          <a:ln>
            <a:solidFill>
              <a:schemeClr val="accent1"/>
            </a:solidFill>
          </a:ln>
        </p:spPr>
        <p:txBody>
          <a:bodyPr wrap="square" rtlCol="0">
            <a:spAutoFit/>
          </a:bodyPr>
          <a:lstStyle/>
          <a:p>
            <a:pPr algn="ctr"/>
            <a:r>
              <a:rPr lang="en-GB" dirty="0" smtClean="0"/>
              <a:t>Inference</a:t>
            </a:r>
            <a:endParaRPr lang="en-GB" dirty="0"/>
          </a:p>
        </p:txBody>
      </p:sp>
      <p:pic>
        <p:nvPicPr>
          <p:cNvPr id="14" name="Picture 13">
            <a:extLst>
              <a:ext uri="{FF2B5EF4-FFF2-40B4-BE49-F238E27FC236}">
                <a16:creationId xmlns:a16="http://schemas.microsoft.com/office/drawing/2014/main" id="{DB99BF55-3240-4908-B49C-74B9D28AA1D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761683" y="647080"/>
            <a:ext cx="1789044" cy="2332772"/>
          </a:xfrm>
          <a:prstGeom prst="rect">
            <a:avLst/>
          </a:prstGeom>
        </p:spPr>
      </p:pic>
      <p:pic>
        <p:nvPicPr>
          <p:cNvPr id="15" name="Picture 14">
            <a:extLst>
              <a:ext uri="{FF2B5EF4-FFF2-40B4-BE49-F238E27FC236}">
                <a16:creationId xmlns:a16="http://schemas.microsoft.com/office/drawing/2014/main" id="{B9693102-A4E3-4660-92F8-154B2F12EF67}"/>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07366" y="2034783"/>
            <a:ext cx="902511" cy="1595685"/>
          </a:xfrm>
          <a:prstGeom prst="rect">
            <a:avLst/>
          </a:prstGeom>
        </p:spPr>
      </p:pic>
      <p:pic>
        <p:nvPicPr>
          <p:cNvPr id="16" name="Picture 15">
            <a:extLst>
              <a:ext uri="{FF2B5EF4-FFF2-40B4-BE49-F238E27FC236}">
                <a16:creationId xmlns:a16="http://schemas.microsoft.com/office/drawing/2014/main" id="{CDF3C145-CA2C-40E2-8C0A-5DA8227884D5}"/>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913897" y="2033580"/>
            <a:ext cx="980662" cy="1596888"/>
          </a:xfrm>
          <a:prstGeom prst="rect">
            <a:avLst/>
          </a:prstGeom>
        </p:spPr>
      </p:pic>
      <p:pic>
        <p:nvPicPr>
          <p:cNvPr id="17" name="Picture 16">
            <a:extLst>
              <a:ext uri="{FF2B5EF4-FFF2-40B4-BE49-F238E27FC236}">
                <a16:creationId xmlns:a16="http://schemas.microsoft.com/office/drawing/2014/main" id="{0CE2452B-9081-469D-A3B6-ED79E0FBDA47}"/>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79512" y="4077072"/>
            <a:ext cx="1472354" cy="1444486"/>
          </a:xfrm>
          <a:prstGeom prst="rect">
            <a:avLst/>
          </a:prstGeom>
        </p:spPr>
      </p:pic>
      <p:pic>
        <p:nvPicPr>
          <p:cNvPr id="18" name="Picture 17">
            <a:extLst>
              <a:ext uri="{FF2B5EF4-FFF2-40B4-BE49-F238E27FC236}">
                <a16:creationId xmlns:a16="http://schemas.microsoft.com/office/drawing/2014/main" id="{443B7CB0-8A0B-4EB5-9734-5F9A6E79D679}"/>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3189058" y="4236787"/>
            <a:ext cx="3285517" cy="1239497"/>
          </a:xfrm>
          <a:prstGeom prst="rect">
            <a:avLst/>
          </a:prstGeom>
        </p:spPr>
      </p:pic>
      <p:cxnSp>
        <p:nvCxnSpPr>
          <p:cNvPr id="19" name="Straight Arrow Connector 18">
            <a:extLst>
              <a:ext uri="{FF2B5EF4-FFF2-40B4-BE49-F238E27FC236}">
                <a16:creationId xmlns:a16="http://schemas.microsoft.com/office/drawing/2014/main" id="{99BC5A0F-770F-4994-AFA3-E95CCB466303}"/>
              </a:ext>
            </a:extLst>
          </p:cNvPr>
          <p:cNvCxnSpPr>
            <a:cxnSpLocks/>
          </p:cNvCxnSpPr>
          <p:nvPr/>
        </p:nvCxnSpPr>
        <p:spPr>
          <a:xfrm flipH="1">
            <a:off x="1383407" y="2492896"/>
            <a:ext cx="5711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A5A345F-6330-4BF1-A45A-8F5B8A4D4BE3}"/>
              </a:ext>
            </a:extLst>
          </p:cNvPr>
          <p:cNvCxnSpPr>
            <a:cxnSpLocks/>
          </p:cNvCxnSpPr>
          <p:nvPr/>
        </p:nvCxnSpPr>
        <p:spPr>
          <a:xfrm>
            <a:off x="3404819" y="2492896"/>
            <a:ext cx="45530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0CECE59-AD37-4F04-B9BE-3E7922692C90}"/>
              </a:ext>
            </a:extLst>
          </p:cNvPr>
          <p:cNvCxnSpPr>
            <a:cxnSpLocks/>
          </p:cNvCxnSpPr>
          <p:nvPr/>
        </p:nvCxnSpPr>
        <p:spPr>
          <a:xfrm>
            <a:off x="915689" y="5733256"/>
            <a:ext cx="0" cy="359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70CECE59-AD37-4F04-B9BE-3E7922692C90}"/>
              </a:ext>
            </a:extLst>
          </p:cNvPr>
          <p:cNvCxnSpPr>
            <a:cxnSpLocks/>
          </p:cNvCxnSpPr>
          <p:nvPr/>
        </p:nvCxnSpPr>
        <p:spPr>
          <a:xfrm>
            <a:off x="4425503" y="5677714"/>
            <a:ext cx="0" cy="359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70CECE59-AD37-4F04-B9BE-3E7922692C90}"/>
              </a:ext>
            </a:extLst>
          </p:cNvPr>
          <p:cNvCxnSpPr>
            <a:cxnSpLocks/>
          </p:cNvCxnSpPr>
          <p:nvPr/>
        </p:nvCxnSpPr>
        <p:spPr>
          <a:xfrm>
            <a:off x="858621" y="3700180"/>
            <a:ext cx="0" cy="359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70CECE59-AD37-4F04-B9BE-3E7922692C90}"/>
              </a:ext>
            </a:extLst>
          </p:cNvPr>
          <p:cNvCxnSpPr>
            <a:cxnSpLocks/>
          </p:cNvCxnSpPr>
          <p:nvPr/>
        </p:nvCxnSpPr>
        <p:spPr>
          <a:xfrm>
            <a:off x="4356566" y="3717417"/>
            <a:ext cx="0" cy="359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370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GB"/>
          </a:p>
        </p:txBody>
      </p:sp>
      <p:sp>
        <p:nvSpPr>
          <p:cNvPr id="6" name="Rectangle 5">
            <a:extLst>
              <a:ext uri="{FF2B5EF4-FFF2-40B4-BE49-F238E27FC236}">
                <a16:creationId xmlns:a16="http://schemas.microsoft.com/office/drawing/2014/main" id="{3513A7BE-1AEF-481B-ABF9-75F8C2BF9C1E}"/>
              </a:ext>
            </a:extLst>
          </p:cNvPr>
          <p:cNvSpPr/>
          <p:nvPr/>
        </p:nvSpPr>
        <p:spPr>
          <a:xfrm>
            <a:off x="5796137" y="188640"/>
            <a:ext cx="3240360" cy="3908762"/>
          </a:xfrm>
          <a:prstGeom prst="rect">
            <a:avLst/>
          </a:prstGeom>
        </p:spPr>
        <p:txBody>
          <a:bodyPr wrap="square">
            <a:spAutoFit/>
          </a:bodyPr>
          <a:lstStyle/>
          <a:p>
            <a:r>
              <a:rPr lang="en-GB" sz="2800" b="1" dirty="0" smtClean="0"/>
              <a:t>Sub-microscopic </a:t>
            </a:r>
            <a:br>
              <a:rPr lang="en-GB" sz="2800" b="1" dirty="0" smtClean="0"/>
            </a:br>
            <a:r>
              <a:rPr lang="en-GB" sz="2800" b="1" dirty="0" smtClean="0"/>
              <a:t>talking point </a:t>
            </a:r>
            <a:r>
              <a:rPr lang="en-GB" sz="3200" b="1" dirty="0" smtClean="0"/>
              <a:t/>
            </a:r>
            <a:br>
              <a:rPr lang="en-GB" sz="3200" b="1" dirty="0" smtClean="0"/>
            </a:br>
            <a:r>
              <a:rPr lang="en-GB" sz="2400" dirty="0" smtClean="0"/>
              <a:t>Identify </a:t>
            </a:r>
            <a:r>
              <a:rPr lang="en-GB" sz="2400" dirty="0"/>
              <a:t>the particles and describe what is happening during the electrolysis of copper(II) chloride </a:t>
            </a:r>
            <a:r>
              <a:rPr lang="en-GB" sz="2400" dirty="0" smtClean="0"/>
              <a:t>solution. </a:t>
            </a:r>
            <a:endParaRPr lang="en-GB" sz="2400" dirty="0"/>
          </a:p>
          <a:p>
            <a:r>
              <a:rPr lang="en-GB" sz="2400" dirty="0"/>
              <a:t>Say what you see. </a:t>
            </a:r>
          </a:p>
          <a:p>
            <a:endParaRPr lang="en-GB" sz="2400" dirty="0"/>
          </a:p>
        </p:txBody>
      </p:sp>
      <p:pic>
        <p:nvPicPr>
          <p:cNvPr id="7" name="Picture 6">
            <a:extLst>
              <a:ext uri="{FF2B5EF4-FFF2-40B4-BE49-F238E27FC236}">
                <a16:creationId xmlns:a16="http://schemas.microsoft.com/office/drawing/2014/main" id="{1D72878D-E86E-4E0A-AF83-18B77FF4C38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5440" y="2276872"/>
            <a:ext cx="5664373" cy="4104878"/>
          </a:xfrm>
          <a:prstGeom prst="rect">
            <a:avLst/>
          </a:prstGeom>
        </p:spPr>
      </p:pic>
    </p:spTree>
    <p:extLst>
      <p:ext uri="{BB962C8B-B14F-4D97-AF65-F5344CB8AC3E}">
        <p14:creationId xmlns:p14="http://schemas.microsoft.com/office/powerpoint/2010/main" val="18862497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GB"/>
          </a:p>
        </p:txBody>
      </p:sp>
      <p:sp>
        <p:nvSpPr>
          <p:cNvPr id="5" name="Rectangle 4">
            <a:extLst>
              <a:ext uri="{FF2B5EF4-FFF2-40B4-BE49-F238E27FC236}">
                <a16:creationId xmlns:a16="http://schemas.microsoft.com/office/drawing/2014/main" id="{EBCB6054-5EA4-4839-9D89-DE1840BDBCF0}"/>
              </a:ext>
            </a:extLst>
          </p:cNvPr>
          <p:cNvSpPr/>
          <p:nvPr/>
        </p:nvSpPr>
        <p:spPr>
          <a:xfrm>
            <a:off x="5364088" y="1144776"/>
            <a:ext cx="3600400" cy="3416320"/>
          </a:xfrm>
          <a:prstGeom prst="rect">
            <a:avLst/>
          </a:prstGeom>
        </p:spPr>
        <p:txBody>
          <a:bodyPr wrap="square">
            <a:spAutoFit/>
          </a:bodyPr>
          <a:lstStyle/>
          <a:p>
            <a:endParaRPr lang="en-GB" sz="3200" b="1" dirty="0"/>
          </a:p>
          <a:p>
            <a:r>
              <a:rPr lang="en-GB" sz="3200" b="1" dirty="0"/>
              <a:t>Representational Talking </a:t>
            </a:r>
            <a:r>
              <a:rPr lang="en-GB" sz="3200" b="1" dirty="0" smtClean="0"/>
              <a:t>Point</a:t>
            </a:r>
            <a:endParaRPr lang="en-GB" sz="3200" b="1" dirty="0"/>
          </a:p>
          <a:p>
            <a:r>
              <a:rPr lang="en-GB" sz="2400" dirty="0"/>
              <a:t>How can these symbols be used to describe the electrolysis of copper(II) chloride solution?</a:t>
            </a:r>
          </a:p>
          <a:p>
            <a:r>
              <a:rPr lang="en-GB" sz="2400" dirty="0"/>
              <a:t>Say what you see. </a:t>
            </a:r>
          </a:p>
        </p:txBody>
      </p:sp>
      <p:sp>
        <p:nvSpPr>
          <p:cNvPr id="7" name="Rectangle 6">
            <a:extLst>
              <a:ext uri="{FF2B5EF4-FFF2-40B4-BE49-F238E27FC236}">
                <a16:creationId xmlns:a16="http://schemas.microsoft.com/office/drawing/2014/main" id="{2DC83BBE-613A-440D-AD49-2D12C21EFDDE}"/>
              </a:ext>
            </a:extLst>
          </p:cNvPr>
          <p:cNvSpPr/>
          <p:nvPr/>
        </p:nvSpPr>
        <p:spPr>
          <a:xfrm>
            <a:off x="179512" y="1700808"/>
            <a:ext cx="4610571" cy="523220"/>
          </a:xfrm>
          <a:prstGeom prst="rect">
            <a:avLst/>
          </a:prstGeom>
        </p:spPr>
        <p:txBody>
          <a:bodyPr wrap="square">
            <a:spAutoFit/>
          </a:bodyPr>
          <a:lstStyle/>
          <a:p>
            <a:r>
              <a:rPr lang="en-GB" sz="2800" dirty="0"/>
              <a:t>Cu</a:t>
            </a:r>
            <a:r>
              <a:rPr lang="en-GB" sz="2800" baseline="30000" dirty="0"/>
              <a:t>2+</a:t>
            </a:r>
            <a:r>
              <a:rPr lang="en-GB" sz="2800" dirty="0"/>
              <a:t>(</a:t>
            </a:r>
            <a:r>
              <a:rPr lang="en-GB" sz="2800" dirty="0" err="1"/>
              <a:t>aq</a:t>
            </a:r>
            <a:r>
              <a:rPr lang="en-GB" sz="2800" dirty="0"/>
              <a:t>) + 2e</a:t>
            </a:r>
            <a:r>
              <a:rPr lang="en-GB" sz="2800" baseline="30000" dirty="0"/>
              <a:t>-                   </a:t>
            </a:r>
            <a:r>
              <a:rPr lang="en-GB" sz="2800" dirty="0"/>
              <a:t>Cu(s)</a:t>
            </a:r>
            <a:r>
              <a:rPr lang="en-GB" sz="2800" baseline="30000" dirty="0"/>
              <a:t>           </a:t>
            </a:r>
            <a:endParaRPr lang="en-GB" sz="2800" dirty="0"/>
          </a:p>
        </p:txBody>
      </p:sp>
      <p:sp>
        <p:nvSpPr>
          <p:cNvPr id="8" name="Rectangle 7">
            <a:extLst>
              <a:ext uri="{FF2B5EF4-FFF2-40B4-BE49-F238E27FC236}">
                <a16:creationId xmlns:a16="http://schemas.microsoft.com/office/drawing/2014/main" id="{2DC83BBE-613A-440D-AD49-2D12C21EFDDE}"/>
              </a:ext>
            </a:extLst>
          </p:cNvPr>
          <p:cNvSpPr/>
          <p:nvPr/>
        </p:nvSpPr>
        <p:spPr>
          <a:xfrm>
            <a:off x="208104" y="3933056"/>
            <a:ext cx="5155984" cy="523220"/>
          </a:xfrm>
          <a:prstGeom prst="rect">
            <a:avLst/>
          </a:prstGeom>
        </p:spPr>
        <p:txBody>
          <a:bodyPr wrap="square">
            <a:spAutoFit/>
          </a:bodyPr>
          <a:lstStyle/>
          <a:p>
            <a:r>
              <a:rPr lang="en-GB" sz="2800" dirty="0"/>
              <a:t>Cu</a:t>
            </a:r>
            <a:r>
              <a:rPr lang="en-GB" sz="2800" baseline="30000" dirty="0"/>
              <a:t>2+</a:t>
            </a:r>
            <a:r>
              <a:rPr lang="en-GB" sz="2800" dirty="0"/>
              <a:t>(</a:t>
            </a:r>
            <a:r>
              <a:rPr lang="en-GB" sz="2800" dirty="0" err="1"/>
              <a:t>aq</a:t>
            </a:r>
            <a:r>
              <a:rPr lang="en-GB" sz="2800" dirty="0"/>
              <a:t>) + 2e</a:t>
            </a:r>
            <a:r>
              <a:rPr lang="en-GB" sz="2800" baseline="30000" dirty="0"/>
              <a:t>-                   </a:t>
            </a:r>
            <a:r>
              <a:rPr lang="en-GB" sz="2800" dirty="0"/>
              <a:t>Cu(s)</a:t>
            </a:r>
            <a:r>
              <a:rPr lang="en-GB" sz="2800" baseline="30000" dirty="0"/>
              <a:t>           </a:t>
            </a:r>
            <a:endParaRPr lang="en-GB" sz="2800" dirty="0"/>
          </a:p>
        </p:txBody>
      </p:sp>
      <p:cxnSp>
        <p:nvCxnSpPr>
          <p:cNvPr id="9" name="Straight Arrow Connector 8">
            <a:extLst>
              <a:ext uri="{FF2B5EF4-FFF2-40B4-BE49-F238E27FC236}">
                <a16:creationId xmlns:a16="http://schemas.microsoft.com/office/drawing/2014/main" id="{9C2A1E0D-B6BE-4E68-8F9F-C0918768D0EB}"/>
              </a:ext>
            </a:extLst>
          </p:cNvPr>
          <p:cNvCxnSpPr/>
          <p:nvPr/>
        </p:nvCxnSpPr>
        <p:spPr>
          <a:xfrm>
            <a:off x="2915816" y="1953193"/>
            <a:ext cx="39756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9C2A1E0D-B6BE-4E68-8F9F-C0918768D0EB}"/>
              </a:ext>
            </a:extLst>
          </p:cNvPr>
          <p:cNvCxnSpPr/>
          <p:nvPr/>
        </p:nvCxnSpPr>
        <p:spPr>
          <a:xfrm>
            <a:off x="2238234" y="3068960"/>
            <a:ext cx="39756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1" name="Picture 2" descr="Related image">
            <a:extLst>
              <a:ext uri="{FF2B5EF4-FFF2-40B4-BE49-F238E27FC236}">
                <a16:creationId xmlns:a16="http://schemas.microsoft.com/office/drawing/2014/main" id="{CAE1A6C0-80D2-4AFF-A249-8A485E2855BE}"/>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789544" y="3917024"/>
            <a:ext cx="749300" cy="74930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DFA1BEF7-9792-45CB-BD04-469180ABA60B}"/>
              </a:ext>
            </a:extLst>
          </p:cNvPr>
          <p:cNvSpPr/>
          <p:nvPr/>
        </p:nvSpPr>
        <p:spPr>
          <a:xfrm>
            <a:off x="179512" y="2816932"/>
            <a:ext cx="4759765" cy="523220"/>
          </a:xfrm>
          <a:prstGeom prst="rect">
            <a:avLst/>
          </a:prstGeom>
        </p:spPr>
        <p:txBody>
          <a:bodyPr wrap="none">
            <a:spAutoFit/>
          </a:bodyPr>
          <a:lstStyle/>
          <a:p>
            <a:r>
              <a:rPr lang="en-GB" sz="2800" dirty="0"/>
              <a:t>2 Cl</a:t>
            </a:r>
            <a:r>
              <a:rPr lang="en-GB" sz="2800" baseline="30000" dirty="0"/>
              <a:t>-</a:t>
            </a:r>
            <a:r>
              <a:rPr lang="en-GB" sz="2800" dirty="0"/>
              <a:t>(</a:t>
            </a:r>
            <a:r>
              <a:rPr lang="en-GB" sz="2800" dirty="0" err="1"/>
              <a:t>aq</a:t>
            </a:r>
            <a:r>
              <a:rPr lang="en-GB" sz="2800" dirty="0"/>
              <a:t>)               Cl</a:t>
            </a:r>
            <a:r>
              <a:rPr lang="en-GB" sz="2800" baseline="-25000" dirty="0"/>
              <a:t>2</a:t>
            </a:r>
            <a:r>
              <a:rPr lang="en-GB" sz="2800" dirty="0"/>
              <a:t>(g) + 2e</a:t>
            </a:r>
            <a:r>
              <a:rPr lang="en-GB" sz="2800" baseline="30000" dirty="0"/>
              <a:t>-           </a:t>
            </a:r>
            <a:endParaRPr lang="en-GB" sz="2800" dirty="0"/>
          </a:p>
        </p:txBody>
      </p:sp>
    </p:spTree>
    <p:extLst>
      <p:ext uri="{BB962C8B-B14F-4D97-AF65-F5344CB8AC3E}">
        <p14:creationId xmlns:p14="http://schemas.microsoft.com/office/powerpoint/2010/main" val="29025939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C8765011-A555-4DFA-AE85-6BF42B9B2042}">
  <ds:schemaRefs>
    <ds:schemaRef ds:uri="http://purl.org/dc/terms/"/>
    <ds:schemaRef ds:uri="http://schemas.microsoft.com/office/2006/documentManagement/types"/>
    <ds:schemaRef ds:uri="http://purl.org/dc/dcmitype/"/>
    <ds:schemaRef ds:uri="http://purl.org/dc/elements/1.1/"/>
    <ds:schemaRef ds:uri="http://schemas.microsoft.com/office/2006/metadata/properties"/>
    <ds:schemaRef ds:uri="http://schemas.openxmlformats.org/package/2006/metadata/core-properties"/>
    <ds:schemaRef ds:uri="27d643f5-4560-4eff-9f48-d0fe6b2bec2d"/>
    <ds:schemaRef ds:uri="http://www.w3.org/XML/1998/namespace"/>
  </ds:schemaRefs>
</ds:datastoreItem>
</file>

<file path=customXml/itemProps3.xml><?xml version="1.0" encoding="utf-8"?>
<ds:datastoreItem xmlns:ds="http://schemas.openxmlformats.org/officeDocument/2006/customXml" ds:itemID="{3C7694F2-FF23-435B-8625-E3AA1329EF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683</TotalTime>
  <Words>440</Words>
  <Application>Microsoft Office PowerPoint</Application>
  <PresentationFormat>On-screen Show (4:3)</PresentationFormat>
  <Paragraphs>49</Paragraphs>
  <Slides>5</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Talking point roles</vt:lpstr>
      <vt:lpstr>PowerPoint Presentation</vt:lpstr>
      <vt:lpstr>PowerPoint Presentation</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Talking points</dc:title>
  <dc:creator>Matt Baldwin</dc:creator>
  <cp:lastModifiedBy>Luke Blackburn</cp:lastModifiedBy>
  <cp:revision>52</cp:revision>
  <dcterms:created xsi:type="dcterms:W3CDTF">2013-06-04T12:27:23Z</dcterms:created>
  <dcterms:modified xsi:type="dcterms:W3CDTF">2018-10-02T10:26:25Z</dcterms:modified>
  <cp:category>To accompany the article 'Connect observations to theory with talk', from Education in Chemistry, November 2018</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