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2"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705" autoAdjust="0"/>
  </p:normalViewPr>
  <p:slideViewPr>
    <p:cSldViewPr>
      <p:cViewPr varScale="1">
        <p:scale>
          <a:sx n="71" d="100"/>
          <a:sy n="71" d="100"/>
        </p:scale>
        <p:origin x="2148" y="54"/>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26/06/2018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sa/2.5/deed.en"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reativecommons.org/licenses/by-sa/2.5/deed.en"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r>
              <a:rPr lang="en-GB" baseline="0" dirty="0" smtClean="0"/>
              <a:t>Image credit: </a:t>
            </a:r>
            <a:r>
              <a:rPr lang="en-GB" sz="1200" dirty="0" smtClean="0">
                <a:solidFill>
                  <a:schemeClr val="bg1"/>
                </a:solidFill>
                <a:latin typeface="+mn-lt"/>
              </a:rPr>
              <a:t>Pslawinski / </a:t>
            </a:r>
            <a:r>
              <a:rPr lang="en-GB" sz="1200" dirty="0" smtClean="0">
                <a:solidFill>
                  <a:schemeClr val="bg1"/>
                </a:solidFill>
                <a:latin typeface="+mn-lt"/>
                <a:hlinkClick r:id="rId3"/>
              </a:rPr>
              <a:t>CC BY-SA 2.5</a:t>
            </a:r>
            <a:endParaRPr lang="en-GB" sz="1200" dirty="0">
              <a:solidFill>
                <a:schemeClr val="bg1"/>
              </a:solidFill>
              <a:latin typeface="+mn-lt"/>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r>
              <a:rPr lang="en-GB" baseline="0" dirty="0" smtClean="0"/>
              <a:t>Image credit: </a:t>
            </a:r>
            <a:r>
              <a:rPr lang="en-GB" sz="1200" dirty="0" smtClean="0">
                <a:solidFill>
                  <a:schemeClr val="bg1"/>
                </a:solidFill>
              </a:rPr>
              <a:t>Pslawinski / </a:t>
            </a:r>
            <a:r>
              <a:rPr lang="en-GB" sz="1200" dirty="0" smtClean="0">
                <a:solidFill>
                  <a:schemeClr val="bg1"/>
                </a:solidFill>
                <a:hlinkClick r:id="rId3"/>
              </a:rPr>
              <a:t>CC BY-SA 2.5</a:t>
            </a:r>
            <a:endParaRPr lang="en-GB" sz="1200" dirty="0" smtClean="0">
              <a:solidFill>
                <a:schemeClr val="bg1"/>
              </a:solidFill>
            </a:endParaRPr>
          </a:p>
          <a:p>
            <a:pPr marL="228600" indent="-228600">
              <a:buAutoNum type="arabicPeriod"/>
            </a:pPr>
            <a:r>
              <a:rPr lang="en-GB" sz="1200" dirty="0" smtClean="0">
                <a:solidFill>
                  <a:schemeClr val="bg1"/>
                </a:solidFill>
              </a:rPr>
              <a:t>The point here is to link properties</a:t>
            </a:r>
            <a:r>
              <a:rPr lang="en-GB" sz="1200" baseline="0" dirty="0" smtClean="0">
                <a:solidFill>
                  <a:schemeClr val="bg1"/>
                </a:solidFill>
              </a:rPr>
              <a:t> to uses. </a:t>
            </a:r>
            <a:r>
              <a:rPr lang="en-GB" sz="1200" dirty="0" err="1" smtClean="0">
                <a:solidFill>
                  <a:schemeClr val="bg1"/>
                </a:solidFill>
              </a:rPr>
              <a:t>Eg</a:t>
            </a:r>
            <a:r>
              <a:rPr lang="en-GB" sz="1200" dirty="0" smtClean="0">
                <a:solidFill>
                  <a:schemeClr val="bg1"/>
                </a:solidFill>
              </a:rPr>
              <a:t>:</a:t>
            </a:r>
            <a:r>
              <a:rPr lang="en-GB" sz="1200" baseline="0" dirty="0" smtClean="0">
                <a:solidFill>
                  <a:schemeClr val="bg1"/>
                </a:solidFill>
              </a:rPr>
              <a:t> in balloons, because it is less dense than air so the balloon rises; in ‘neon’ tubes, because it glows when you put a current through it; as a protective gas for electronics, because it is unreactive.</a:t>
            </a:r>
          </a:p>
          <a:p>
            <a:pPr marL="228600" indent="-228600">
              <a:buAutoNum type="arabicPeriod"/>
            </a:pPr>
            <a:r>
              <a:rPr lang="en-GB" sz="1200" baseline="0" dirty="0" smtClean="0">
                <a:solidFill>
                  <a:schemeClr val="bg1"/>
                </a:solidFill>
              </a:rPr>
              <a:t>This might be a good chance to stop pupils saying things like ‘atoms </a:t>
            </a:r>
            <a:r>
              <a:rPr lang="en-GB" sz="1200" i="1" baseline="0" dirty="0" smtClean="0">
                <a:solidFill>
                  <a:schemeClr val="bg1"/>
                </a:solidFill>
              </a:rPr>
              <a:t>like</a:t>
            </a:r>
            <a:r>
              <a:rPr lang="en-GB" sz="1200" baseline="0" dirty="0" smtClean="0">
                <a:solidFill>
                  <a:schemeClr val="bg1"/>
                </a:solidFill>
              </a:rPr>
              <a:t> to have a full outer shell’. A good explanation is: noble gases have a full outer shell. Full outer shells are more stable than other configurations, so they do not gain or lose electrons easily as this would make them less stable. Reactions often involve gaining or losing electrons.</a:t>
            </a:r>
          </a:p>
          <a:p>
            <a:pPr marL="228600" indent="-228600">
              <a:buAutoNum type="arabicPeriod"/>
            </a:pPr>
            <a:r>
              <a:rPr lang="en-GB" sz="1200" baseline="0" dirty="0" smtClean="0">
                <a:solidFill>
                  <a:schemeClr val="bg1"/>
                </a:solidFill>
              </a:rPr>
              <a:t>In the text, publishing enabled: the research to be spread from Russia to the US; other scientists to build on the research. Pupils might also talk about overcoming language barriers; to gain credit from other scientists for their work; to show what funding has accomplished.</a:t>
            </a:r>
            <a:endParaRPr lang="en-GB" sz="1200" dirty="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22860464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2.5/deed.e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rsc.li/2IseIKr"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sa/2.5/deed.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s://rsc.li/2IseIK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099654" y="205725"/>
            <a:ext cx="7504794" cy="369332"/>
          </a:xfrm>
          <a:prstGeom prst="rect">
            <a:avLst/>
          </a:prstGeom>
          <a:noFill/>
        </p:spPr>
        <p:txBody>
          <a:bodyPr wrap="square" rtlCol="0">
            <a:spAutoFit/>
          </a:bodyPr>
          <a:lstStyle/>
          <a:p>
            <a:r>
              <a:rPr lang="en-US" b="1" dirty="0">
                <a:solidFill>
                  <a:schemeClr val="bg1"/>
                </a:solidFill>
              </a:rPr>
              <a:t>Hundreds of helium compounds could be hiding in Earth’s mantle</a:t>
            </a:r>
          </a:p>
        </p:txBody>
      </p:sp>
      <p:sp>
        <p:nvSpPr>
          <p:cNvPr id="4" name="Rectangle 3"/>
          <p:cNvSpPr/>
          <p:nvPr/>
        </p:nvSpPr>
        <p:spPr>
          <a:xfrm>
            <a:off x="3779912" y="4653136"/>
            <a:ext cx="5199964" cy="1754326"/>
          </a:xfrm>
          <a:prstGeom prst="rect">
            <a:avLst/>
          </a:prstGeom>
        </p:spPr>
        <p:txBody>
          <a:bodyPr wrap="square">
            <a:spAutoFit/>
          </a:bodyPr>
          <a:lstStyle/>
          <a:p>
            <a:r>
              <a:rPr lang="en-GB" dirty="0" smtClean="0">
                <a:solidFill>
                  <a:schemeClr val="bg1"/>
                </a:solidFill>
              </a:rPr>
              <a:t>Helium is very useful to us, for example it is used in MRI scanners, but is scarce on Earth – helium gas is very light and escapes into space. But, if helium can form compounds, maybe helium is stored </a:t>
            </a:r>
            <a:r>
              <a:rPr lang="en-GB" dirty="0">
                <a:solidFill>
                  <a:schemeClr val="bg1"/>
                </a:solidFill>
              </a:rPr>
              <a:t>in rocks in</a:t>
            </a:r>
            <a:r>
              <a:rPr lang="en-GB" dirty="0" smtClean="0">
                <a:solidFill>
                  <a:schemeClr val="bg1"/>
                </a:solidFill>
              </a:rPr>
              <a:t> the Earth’s mantle that we don’t yet know about.</a:t>
            </a:r>
            <a:endParaRPr lang="en-GB" dirty="0">
              <a:solidFill>
                <a:schemeClr val="bg1"/>
              </a:solidFill>
            </a:endParaRPr>
          </a:p>
        </p:txBody>
      </p:sp>
      <p:sp>
        <p:nvSpPr>
          <p:cNvPr id="7" name="TextBox 6"/>
          <p:cNvSpPr txBox="1"/>
          <p:nvPr/>
        </p:nvSpPr>
        <p:spPr>
          <a:xfrm>
            <a:off x="6300192" y="3345957"/>
            <a:ext cx="1841098" cy="253916"/>
          </a:xfrm>
          <a:prstGeom prst="rect">
            <a:avLst/>
          </a:prstGeom>
          <a:noFill/>
        </p:spPr>
        <p:txBody>
          <a:bodyPr wrap="square" rtlCol="0">
            <a:spAutoFit/>
          </a:bodyPr>
          <a:lstStyle/>
          <a:p>
            <a:r>
              <a:rPr lang="en-GB" sz="1050" dirty="0" smtClean="0">
                <a:solidFill>
                  <a:schemeClr val="bg1"/>
                </a:solidFill>
              </a:rPr>
              <a:t>Pslawinski</a:t>
            </a:r>
            <a:r>
              <a:rPr lang="en-GB" sz="1050" dirty="0">
                <a:solidFill>
                  <a:schemeClr val="bg1"/>
                </a:solidFill>
              </a:rPr>
              <a:t> / </a:t>
            </a:r>
            <a:r>
              <a:rPr lang="en-GB" sz="1050" dirty="0">
                <a:solidFill>
                  <a:schemeClr val="bg1"/>
                </a:solidFill>
                <a:hlinkClick r:id="rId3"/>
              </a:rPr>
              <a:t>CC BY-SA 2.5</a:t>
            </a:r>
            <a:endParaRPr lang="en-GB" sz="1050" dirty="0">
              <a:solidFill>
                <a:schemeClr val="bg1"/>
              </a:solidFill>
            </a:endParaRPr>
          </a:p>
        </p:txBody>
      </p:sp>
      <p:sp>
        <p:nvSpPr>
          <p:cNvPr id="13" name="TextBox 12"/>
          <p:cNvSpPr txBox="1"/>
          <p:nvPr/>
        </p:nvSpPr>
        <p:spPr>
          <a:xfrm>
            <a:off x="1099654" y="679942"/>
            <a:ext cx="2808312" cy="276999"/>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 </a:t>
            </a:r>
            <a:r>
              <a:rPr lang="en-GB" sz="1200" i="1" dirty="0" smtClean="0">
                <a:solidFill>
                  <a:schemeClr val="bg1"/>
                </a:solidFill>
                <a:hlinkClick r:id="rId4"/>
              </a:rPr>
              <a:t>rsc.li/2IseIKr</a:t>
            </a:r>
            <a:endParaRPr lang="en-GB" sz="1200" i="1" dirty="0">
              <a:solidFill>
                <a:schemeClr val="bg1"/>
              </a:solidFill>
            </a:endParaRPr>
          </a:p>
        </p:txBody>
      </p:sp>
      <p:sp>
        <p:nvSpPr>
          <p:cNvPr id="8" name="Rectangle 7"/>
          <p:cNvSpPr/>
          <p:nvPr/>
        </p:nvSpPr>
        <p:spPr>
          <a:xfrm>
            <a:off x="179512" y="1061826"/>
            <a:ext cx="5675880" cy="3693319"/>
          </a:xfrm>
          <a:prstGeom prst="rect">
            <a:avLst/>
          </a:prstGeom>
        </p:spPr>
        <p:txBody>
          <a:bodyPr wrap="square">
            <a:spAutoFit/>
          </a:bodyPr>
          <a:lstStyle/>
          <a:p>
            <a:r>
              <a:rPr lang="en-GB" dirty="0">
                <a:solidFill>
                  <a:schemeClr val="bg1"/>
                </a:solidFill>
              </a:rPr>
              <a:t>In 2017, a scientist in Russia discovered that helium forms a </a:t>
            </a:r>
            <a:r>
              <a:rPr lang="en-GB" dirty="0" smtClean="0">
                <a:solidFill>
                  <a:schemeClr val="bg1"/>
                </a:solidFill>
              </a:rPr>
              <a:t>stable compound </a:t>
            </a:r>
            <a:r>
              <a:rPr lang="en-GB" dirty="0">
                <a:solidFill>
                  <a:schemeClr val="bg1"/>
                </a:solidFill>
              </a:rPr>
              <a:t>with sodium. Now, scientists in the US have built on that work and discovered that helium can also form compounds with salts such as MgF</a:t>
            </a:r>
            <a:r>
              <a:rPr lang="en-GB" baseline="-25000" dirty="0">
                <a:solidFill>
                  <a:schemeClr val="bg1"/>
                </a:solidFill>
              </a:rPr>
              <a:t>2 </a:t>
            </a:r>
            <a:r>
              <a:rPr lang="en-GB" dirty="0">
                <a:solidFill>
                  <a:schemeClr val="bg1"/>
                </a:solidFill>
              </a:rPr>
              <a:t>under high pressures.</a:t>
            </a:r>
          </a:p>
          <a:p>
            <a:endParaRPr lang="en-GB" dirty="0" smtClean="0">
              <a:solidFill>
                <a:schemeClr val="bg1"/>
              </a:solidFill>
            </a:endParaRPr>
          </a:p>
          <a:p>
            <a:r>
              <a:rPr lang="en-GB" dirty="0">
                <a:solidFill>
                  <a:schemeClr val="bg1"/>
                </a:solidFill>
              </a:rPr>
              <a:t>Helium </a:t>
            </a:r>
            <a:r>
              <a:rPr lang="en-GB" dirty="0" smtClean="0">
                <a:solidFill>
                  <a:schemeClr val="bg1"/>
                </a:solidFill>
              </a:rPr>
              <a:t>does not form bonds, but does form these compounds with salts </a:t>
            </a:r>
            <a:r>
              <a:rPr lang="en-GB" dirty="0">
                <a:solidFill>
                  <a:schemeClr val="bg1"/>
                </a:solidFill>
              </a:rPr>
              <a:t>because it reduces </a:t>
            </a:r>
            <a:r>
              <a:rPr lang="en-GB" dirty="0" smtClean="0">
                <a:solidFill>
                  <a:schemeClr val="bg1"/>
                </a:solidFill>
              </a:rPr>
              <a:t>interactions between ions of the same charge within the salts.</a:t>
            </a:r>
          </a:p>
          <a:p>
            <a:endParaRPr lang="en-GB" dirty="0" smtClean="0">
              <a:solidFill>
                <a:schemeClr val="bg1"/>
              </a:solidFill>
            </a:endParaRPr>
          </a:p>
          <a:p>
            <a:r>
              <a:rPr lang="en-GB" dirty="0">
                <a:solidFill>
                  <a:schemeClr val="bg1"/>
                </a:solidFill>
              </a:rPr>
              <a:t>These findings are unexpected, because helium is known as an unreactive element.</a:t>
            </a:r>
          </a:p>
          <a:p>
            <a:endParaRPr lang="en-GB" dirty="0">
              <a:solidFill>
                <a:schemeClr val="bg1"/>
              </a:solidFill>
            </a:endParaRP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9407" y="679942"/>
            <a:ext cx="2605042" cy="2605042"/>
          </a:xfrm>
          <a:prstGeom prst="rect">
            <a:avLst/>
          </a:prstGeom>
        </p:spPr>
      </p:pic>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099654" y="205725"/>
            <a:ext cx="7504794" cy="369332"/>
          </a:xfrm>
          <a:prstGeom prst="rect">
            <a:avLst/>
          </a:prstGeom>
          <a:noFill/>
        </p:spPr>
        <p:txBody>
          <a:bodyPr wrap="square" rtlCol="0">
            <a:spAutoFit/>
          </a:bodyPr>
          <a:lstStyle/>
          <a:p>
            <a:r>
              <a:rPr lang="en-US" b="1" dirty="0">
                <a:solidFill>
                  <a:schemeClr val="bg1"/>
                </a:solidFill>
              </a:rPr>
              <a:t>Hundreds of helium compounds could be hiding in Earth’s mantle</a:t>
            </a:r>
          </a:p>
        </p:txBody>
      </p:sp>
      <p:sp>
        <p:nvSpPr>
          <p:cNvPr id="4" name="Rectangle 3"/>
          <p:cNvSpPr/>
          <p:nvPr/>
        </p:nvSpPr>
        <p:spPr>
          <a:xfrm>
            <a:off x="323527" y="3370954"/>
            <a:ext cx="8360140" cy="1200329"/>
          </a:xfrm>
          <a:prstGeom prst="rect">
            <a:avLst/>
          </a:prstGeom>
        </p:spPr>
        <p:txBody>
          <a:bodyPr wrap="square">
            <a:spAutoFit/>
          </a:bodyPr>
          <a:lstStyle/>
          <a:p>
            <a:r>
              <a:rPr lang="en-GB" dirty="0">
                <a:solidFill>
                  <a:schemeClr val="bg1"/>
                </a:solidFill>
              </a:rPr>
              <a:t>Helium is very useful to us, for example it is used in MRI scanners, but is scarce on Earth – helium gas is very light and escapes into space. But, if helium can form compounds, maybe helium is stored in rocks in the Earth’s mantle that we don’t yet know about.</a:t>
            </a:r>
          </a:p>
        </p:txBody>
      </p:sp>
      <p:sp>
        <p:nvSpPr>
          <p:cNvPr id="7" name="TextBox 6"/>
          <p:cNvSpPr txBox="1"/>
          <p:nvPr/>
        </p:nvSpPr>
        <p:spPr>
          <a:xfrm>
            <a:off x="7031910" y="2659057"/>
            <a:ext cx="1841098" cy="253916"/>
          </a:xfrm>
          <a:prstGeom prst="rect">
            <a:avLst/>
          </a:prstGeom>
          <a:noFill/>
        </p:spPr>
        <p:txBody>
          <a:bodyPr wrap="square" rtlCol="0">
            <a:spAutoFit/>
          </a:bodyPr>
          <a:lstStyle/>
          <a:p>
            <a:r>
              <a:rPr lang="en-GB" sz="1050" dirty="0" smtClean="0">
                <a:solidFill>
                  <a:schemeClr val="bg1"/>
                </a:solidFill>
              </a:rPr>
              <a:t>Pslawinski</a:t>
            </a:r>
            <a:r>
              <a:rPr lang="en-GB" sz="1050" dirty="0">
                <a:solidFill>
                  <a:schemeClr val="bg1"/>
                </a:solidFill>
              </a:rPr>
              <a:t> / </a:t>
            </a:r>
            <a:r>
              <a:rPr lang="en-GB" sz="1050" dirty="0">
                <a:solidFill>
                  <a:schemeClr val="bg1"/>
                </a:solidFill>
                <a:hlinkClick r:id="rId3"/>
              </a:rPr>
              <a:t>CC BY-SA 2.5</a:t>
            </a:r>
            <a:endParaRPr lang="en-GB" sz="1050" dirty="0">
              <a:solidFill>
                <a:schemeClr val="bg1"/>
              </a:solidFill>
            </a:endParaRPr>
          </a:p>
        </p:txBody>
      </p:sp>
      <p:sp>
        <p:nvSpPr>
          <p:cNvPr id="13" name="TextBox 12"/>
          <p:cNvSpPr txBox="1"/>
          <p:nvPr/>
        </p:nvSpPr>
        <p:spPr>
          <a:xfrm>
            <a:off x="1099654" y="596238"/>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hlinkClick r:id="rId4"/>
              </a:rPr>
              <a:t>rsc.li/2IseIKr</a:t>
            </a:r>
            <a:endParaRPr lang="en-GB" sz="1200" i="1" dirty="0">
              <a:solidFill>
                <a:schemeClr val="bg1"/>
              </a:solidFill>
            </a:endParaRPr>
          </a:p>
        </p:txBody>
      </p:sp>
      <p:sp>
        <p:nvSpPr>
          <p:cNvPr id="8" name="Rectangle 7"/>
          <p:cNvSpPr/>
          <p:nvPr/>
        </p:nvSpPr>
        <p:spPr>
          <a:xfrm>
            <a:off x="323527" y="894418"/>
            <a:ext cx="6789569" cy="2431435"/>
          </a:xfrm>
          <a:prstGeom prst="rect">
            <a:avLst/>
          </a:prstGeom>
        </p:spPr>
        <p:txBody>
          <a:bodyPr wrap="square">
            <a:spAutoFit/>
          </a:bodyPr>
          <a:lstStyle/>
          <a:p>
            <a:r>
              <a:rPr lang="en-GB" dirty="0">
                <a:solidFill>
                  <a:schemeClr val="bg1"/>
                </a:solidFill>
              </a:rPr>
              <a:t>In 2017, a scientist in Russia discovered that helium forms a stable compound with sodium. Now, scientists in the US have built on that work and discovered that helium can also form compounds with salts such as MgF</a:t>
            </a:r>
            <a:r>
              <a:rPr lang="en-GB" baseline="-25000" dirty="0">
                <a:solidFill>
                  <a:schemeClr val="bg1"/>
                </a:solidFill>
              </a:rPr>
              <a:t>2 </a:t>
            </a:r>
            <a:r>
              <a:rPr lang="en-GB" dirty="0">
                <a:solidFill>
                  <a:schemeClr val="bg1"/>
                </a:solidFill>
              </a:rPr>
              <a:t>under high pressures.</a:t>
            </a:r>
          </a:p>
          <a:p>
            <a:endParaRPr lang="en-GB" sz="800" dirty="0">
              <a:solidFill>
                <a:schemeClr val="bg1"/>
              </a:solidFill>
            </a:endParaRPr>
          </a:p>
          <a:p>
            <a:r>
              <a:rPr lang="en-GB" dirty="0">
                <a:solidFill>
                  <a:schemeClr val="bg1"/>
                </a:solidFill>
              </a:rPr>
              <a:t>Helium does not form bonds, but does form these compounds with salts because it reduces interactions between ions of the same charge within the </a:t>
            </a:r>
            <a:r>
              <a:rPr lang="en-GB" dirty="0" smtClean="0">
                <a:solidFill>
                  <a:schemeClr val="bg1"/>
                </a:solidFill>
              </a:rPr>
              <a:t>salts. These </a:t>
            </a:r>
            <a:r>
              <a:rPr lang="en-GB" dirty="0">
                <a:solidFill>
                  <a:schemeClr val="bg1"/>
                </a:solidFill>
              </a:rPr>
              <a:t>findings are unexpected, because helium is known as an unreactive element.</a:t>
            </a: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13096" y="1061826"/>
            <a:ext cx="1570571" cy="1570571"/>
          </a:xfrm>
          <a:prstGeom prst="rect">
            <a:avLst/>
          </a:prstGeom>
        </p:spPr>
      </p:pic>
      <p:sp>
        <p:nvSpPr>
          <p:cNvPr id="3" name="TextBox 2"/>
          <p:cNvSpPr txBox="1"/>
          <p:nvPr/>
        </p:nvSpPr>
        <p:spPr>
          <a:xfrm>
            <a:off x="3748272" y="4593533"/>
            <a:ext cx="5184576" cy="2308324"/>
          </a:xfrm>
          <a:prstGeom prst="rect">
            <a:avLst/>
          </a:prstGeom>
          <a:noFill/>
        </p:spPr>
        <p:txBody>
          <a:bodyPr wrap="square" rtlCol="0">
            <a:spAutoFit/>
          </a:bodyPr>
          <a:lstStyle/>
          <a:p>
            <a:pPr marL="342900" indent="-342900">
              <a:buAutoNum type="arabicPeriod"/>
            </a:pPr>
            <a:r>
              <a:rPr lang="en-GB" dirty="0" smtClean="0">
                <a:solidFill>
                  <a:schemeClr val="bg1"/>
                </a:solidFill>
              </a:rPr>
              <a:t>Find out two other uses of helium, and explain which property makes it suitable for each use.</a:t>
            </a:r>
          </a:p>
          <a:p>
            <a:pPr marL="342900" indent="-342900">
              <a:buAutoNum type="arabicPeriod"/>
            </a:pPr>
            <a:r>
              <a:rPr lang="en-GB" dirty="0" smtClean="0">
                <a:solidFill>
                  <a:schemeClr val="bg1"/>
                </a:solidFill>
              </a:rPr>
              <a:t>In terms of electrons, why are noble gases unreactive?</a:t>
            </a:r>
          </a:p>
          <a:p>
            <a:pPr marL="342900" indent="-342900">
              <a:buAutoNum type="arabicPeriod"/>
            </a:pPr>
            <a:r>
              <a:rPr lang="en-GB" dirty="0" smtClean="0">
                <a:solidFill>
                  <a:schemeClr val="bg1"/>
                </a:solidFill>
              </a:rPr>
              <a:t>Use the information above and explain in your own words why it is important for scientists to publish and distribute their work.</a:t>
            </a:r>
            <a:endParaRPr lang="en-GB" dirty="0">
              <a:solidFill>
                <a:schemeClr val="bg1"/>
              </a:solidFill>
            </a:endParaRPr>
          </a:p>
        </p:txBody>
      </p:sp>
    </p:spTree>
    <p:extLst>
      <p:ext uri="{BB962C8B-B14F-4D97-AF65-F5344CB8AC3E}">
        <p14:creationId xmlns:p14="http://schemas.microsoft.com/office/powerpoint/2010/main" val="39642286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2.xml><?xml version="1.0" encoding="utf-8"?>
<ds:datastoreItem xmlns:ds="http://schemas.openxmlformats.org/officeDocument/2006/customXml" ds:itemID="{C8765011-A555-4DFA-AE85-6BF42B9B2042}">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3240</TotalTime>
  <Words>615</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slides: Hundreds of helium compounds could be hiding in Earth’s mantle</dc:title>
  <dc:creator>Matt Baldwin</dc:creator>
  <cp:lastModifiedBy>Rowan Frame</cp:lastModifiedBy>
  <cp:revision>297</cp:revision>
  <cp:lastPrinted>2018-06-26T14:43:42Z</cp:lastPrinted>
  <dcterms:created xsi:type="dcterms:W3CDTF">2013-06-04T12:27:23Z</dcterms:created>
  <dcterms:modified xsi:type="dcterms:W3CDTF">2018-06-26T14:47:43Z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