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0"/>
  </p:notesMasterIdLst>
  <p:sldIdLst>
    <p:sldId id="290" r:id="rId2"/>
    <p:sldId id="295" r:id="rId3"/>
    <p:sldId id="314" r:id="rId4"/>
    <p:sldId id="315" r:id="rId5"/>
    <p:sldId id="316" r:id="rId6"/>
    <p:sldId id="319" r:id="rId7"/>
    <p:sldId id="313" r:id="rId8"/>
    <p:sldId id="318"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E509907-6757-FB85-01B0-5FC6E79FAB4B}" name="Stephanie Kancy" initials="SK" userId="S::KancyS@rsc.org::075d5e9a-6024-438f-b2ef-015b8736fe65"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F1EF"/>
    <a:srgbClr val="006F62"/>
    <a:srgbClr val="EDF6F9"/>
    <a:srgbClr val="48A9C5"/>
    <a:srgbClr val="FAE7EA"/>
    <a:srgbClr val="F7DBE0"/>
    <a:srgbClr val="F4CFD5"/>
    <a:srgbClr val="FF9E1B"/>
    <a:srgbClr val="C8102E"/>
    <a:srgbClr val="00497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7998"/>
    <p:restoredTop sz="75296" autoAdjust="0"/>
  </p:normalViewPr>
  <p:slideViewPr>
    <p:cSldViewPr snapToGrid="0" snapToObjects="1">
      <p:cViewPr varScale="1">
        <p:scale>
          <a:sx n="82" d="100"/>
          <a:sy n="82" d="100"/>
        </p:scale>
        <p:origin x="2034" y="90"/>
      </p:cViewPr>
      <p:guideLst/>
    </p:cSldViewPr>
  </p:slid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5" Type="http://schemas.microsoft.com/office/2018/10/relationships/authors" Target="author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C62EDD2-B005-449A-8487-69D179AAA0A5}" type="datetimeFigureOut">
              <a:rPr lang="en-GB" smtClean="0"/>
              <a:t>10/03/2023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8803A6E-DFC4-4575-8F78-7536AEAB9D52}" type="slidenum">
              <a:rPr lang="en-GB" smtClean="0"/>
              <a:t>‹#›</a:t>
            </a:fld>
            <a:endParaRPr lang="en-GB"/>
          </a:p>
        </p:txBody>
      </p:sp>
    </p:spTree>
    <p:extLst>
      <p:ext uri="{BB962C8B-B14F-4D97-AF65-F5344CB8AC3E}">
        <p14:creationId xmlns:p14="http://schemas.microsoft.com/office/powerpoint/2010/main" val="14449479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rsc.li/3JoTSyi"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8803A6E-DFC4-4575-8F78-7536AEAB9D52}" type="slidenum">
              <a:rPr lang="en-GB" smtClean="0"/>
              <a:t>2</a:t>
            </a:fld>
            <a:endParaRPr lang="en-GB"/>
          </a:p>
        </p:txBody>
      </p:sp>
    </p:spTree>
    <p:extLst>
      <p:ext uri="{BB962C8B-B14F-4D97-AF65-F5344CB8AC3E}">
        <p14:creationId xmlns:p14="http://schemas.microsoft.com/office/powerpoint/2010/main" val="11981877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GB" dirty="0"/>
              <a:t>Image credits: </a:t>
            </a:r>
          </a:p>
          <a:p>
            <a:pPr rtl="0"/>
            <a:r>
              <a:rPr lang="en-GB" dirty="0"/>
              <a:t>1 - </a:t>
            </a:r>
            <a:r>
              <a:rPr lang="en-GB" dirty="0" err="1"/>
              <a:t>Ariene</a:t>
            </a:r>
            <a:r>
              <a:rPr lang="en-GB" dirty="0"/>
              <a:t> Studio/Shutterstock</a:t>
            </a:r>
          </a:p>
          <a:p>
            <a:pPr rtl="0"/>
            <a:r>
              <a:rPr lang="en-GB" dirty="0"/>
              <a:t>2 - New Africa/Shutterstock</a:t>
            </a:r>
          </a:p>
          <a:p>
            <a:endParaRPr lang="en-GB" dirty="0"/>
          </a:p>
        </p:txBody>
      </p:sp>
      <p:sp>
        <p:nvSpPr>
          <p:cNvPr id="4" name="Slide Number Placeholder 3"/>
          <p:cNvSpPr>
            <a:spLocks noGrp="1"/>
          </p:cNvSpPr>
          <p:nvPr>
            <p:ph type="sldNum" sz="quarter" idx="5"/>
          </p:nvPr>
        </p:nvSpPr>
        <p:spPr/>
        <p:txBody>
          <a:bodyPr/>
          <a:lstStyle/>
          <a:p>
            <a:fld id="{88803A6E-DFC4-4575-8F78-7536AEAB9D52}" type="slidenum">
              <a:rPr lang="en-GB" smtClean="0"/>
              <a:t>3</a:t>
            </a:fld>
            <a:endParaRPr lang="en-GB"/>
          </a:p>
        </p:txBody>
      </p:sp>
    </p:spTree>
    <p:extLst>
      <p:ext uri="{BB962C8B-B14F-4D97-AF65-F5344CB8AC3E}">
        <p14:creationId xmlns:p14="http://schemas.microsoft.com/office/powerpoint/2010/main" val="3488483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baseline="0" dirty="0"/>
              <a:t>Statement 2</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Keeping things cool contributes towards global warming.</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aseline="0" dirty="0"/>
              <a:t>Fridges and air conditioning units use electricity. A lot of our energy is generated from fossil fuels which produce carbon dioxide (a green house gas).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aseline="0" dirty="0"/>
              <a:t>Many of the refrigerants used in these appliances contain hydrofluorocarbons, which are potent greenhouse gases. If the appliance is damaged, these refrigerants sometimes leak out into the environment. Improper disposal of fridges is the main problem.</a:t>
            </a:r>
          </a:p>
          <a:p>
            <a:endParaRPr lang="en-GB" dirty="0"/>
          </a:p>
          <a:p>
            <a:r>
              <a:rPr lang="en-GB" dirty="0"/>
              <a:t>Image credits:</a:t>
            </a:r>
          </a:p>
          <a:p>
            <a:pPr rtl="0"/>
            <a:r>
              <a:rPr lang="en-GB" dirty="0"/>
              <a:t>3 - </a:t>
            </a:r>
            <a:r>
              <a:rPr lang="en-GB" dirty="0" err="1"/>
              <a:t>Butsaya</a:t>
            </a:r>
            <a:r>
              <a:rPr lang="en-GB" dirty="0"/>
              <a:t>/Shutterstock</a:t>
            </a:r>
          </a:p>
          <a:p>
            <a:pPr rtl="0"/>
            <a:r>
              <a:rPr lang="en-GB" dirty="0"/>
              <a:t>4 - </a:t>
            </a:r>
            <a:r>
              <a:rPr lang="en-GB" dirty="0" err="1"/>
              <a:t>Andrey_Popov</a:t>
            </a:r>
            <a:r>
              <a:rPr lang="en-GB" dirty="0"/>
              <a:t>/Shutterstock</a:t>
            </a:r>
          </a:p>
          <a:p>
            <a:endParaRPr lang="en-GB" dirty="0"/>
          </a:p>
        </p:txBody>
      </p:sp>
      <p:sp>
        <p:nvSpPr>
          <p:cNvPr id="4" name="Slide Number Placeholder 3"/>
          <p:cNvSpPr>
            <a:spLocks noGrp="1"/>
          </p:cNvSpPr>
          <p:nvPr>
            <p:ph type="sldNum" sz="quarter" idx="5"/>
          </p:nvPr>
        </p:nvSpPr>
        <p:spPr/>
        <p:txBody>
          <a:bodyPr/>
          <a:lstStyle/>
          <a:p>
            <a:fld id="{88803A6E-DFC4-4575-8F78-7536AEAB9D52}" type="slidenum">
              <a:rPr lang="en-GB" smtClean="0"/>
              <a:t>4</a:t>
            </a:fld>
            <a:endParaRPr lang="en-GB"/>
          </a:p>
        </p:txBody>
      </p:sp>
    </p:spTree>
    <p:extLst>
      <p:ext uri="{BB962C8B-B14F-4D97-AF65-F5344CB8AC3E}">
        <p14:creationId xmlns:p14="http://schemas.microsoft.com/office/powerpoint/2010/main" val="11883792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Statement 3</a:t>
            </a:r>
          </a:p>
          <a:p>
            <a:r>
              <a:rPr lang="en-GB" b="0" dirty="0"/>
              <a:t>As our climate warms, we will see more extreme</a:t>
            </a:r>
            <a:r>
              <a:rPr lang="en-GB" b="0" baseline="0" dirty="0"/>
              <a:t> weather.</a:t>
            </a:r>
          </a:p>
          <a:p>
            <a:r>
              <a:rPr lang="en-GB" b="0" baseline="0" dirty="0"/>
              <a:t>How do we keep things cool without contributing to global warming?</a:t>
            </a:r>
          </a:p>
          <a:p>
            <a:endParaRPr lang="en-GB" b="0" baseline="0" dirty="0"/>
          </a:p>
          <a:p>
            <a:r>
              <a:rPr lang="en-GB" b="0" baseline="0" dirty="0"/>
              <a:t>This final question allows you to introduce endothermic reactions and other ideas from the article, ‘Cooling in a warming climate’.</a:t>
            </a:r>
          </a:p>
          <a:p>
            <a:endParaRPr lang="en-GB" dirty="0"/>
          </a:p>
          <a:p>
            <a:r>
              <a:rPr lang="en-GB" dirty="0"/>
              <a:t>Image credits:</a:t>
            </a:r>
          </a:p>
          <a:p>
            <a:pPr rtl="0"/>
            <a:r>
              <a:rPr lang="en-GB" dirty="0"/>
              <a:t>5 - </a:t>
            </a:r>
            <a:r>
              <a:rPr lang="en-GB" dirty="0" err="1"/>
              <a:t>Roschetzsky</a:t>
            </a:r>
            <a:r>
              <a:rPr lang="en-GB" dirty="0"/>
              <a:t> Photography/Shutterstock</a:t>
            </a:r>
          </a:p>
          <a:p>
            <a:pPr rtl="0"/>
            <a:r>
              <a:rPr lang="en-GB" dirty="0"/>
              <a:t>6 - </a:t>
            </a:r>
            <a:r>
              <a:rPr lang="en-GB" dirty="0" err="1"/>
              <a:t>Piyaset</a:t>
            </a:r>
            <a:r>
              <a:rPr lang="en-GB" dirty="0"/>
              <a:t>/Shutterstock</a:t>
            </a:r>
          </a:p>
          <a:p>
            <a:endParaRPr lang="en-GB" dirty="0"/>
          </a:p>
        </p:txBody>
      </p:sp>
      <p:sp>
        <p:nvSpPr>
          <p:cNvPr id="4" name="Slide Number Placeholder 3"/>
          <p:cNvSpPr>
            <a:spLocks noGrp="1"/>
          </p:cNvSpPr>
          <p:nvPr>
            <p:ph type="sldNum" sz="quarter" idx="5"/>
          </p:nvPr>
        </p:nvSpPr>
        <p:spPr/>
        <p:txBody>
          <a:bodyPr/>
          <a:lstStyle/>
          <a:p>
            <a:fld id="{88803A6E-DFC4-4575-8F78-7536AEAB9D52}" type="slidenum">
              <a:rPr lang="en-GB" smtClean="0"/>
              <a:t>5</a:t>
            </a:fld>
            <a:endParaRPr lang="en-GB"/>
          </a:p>
        </p:txBody>
      </p:sp>
    </p:spTree>
    <p:extLst>
      <p:ext uri="{BB962C8B-B14F-4D97-AF65-F5344CB8AC3E}">
        <p14:creationId xmlns:p14="http://schemas.microsoft.com/office/powerpoint/2010/main" val="5281787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a:latin typeface="+mn-lt"/>
              </a:rPr>
              <a:t>Answers are in the teacher notes. Available to download from </a:t>
            </a:r>
            <a:r>
              <a:rPr lang="en-GB" sz="1200" u="sng" dirty="0">
                <a:solidFill>
                  <a:srgbClr val="0000FF"/>
                </a:solidFill>
                <a:effectLst/>
                <a:latin typeface="+mn-lt"/>
                <a:ea typeface="Calibri" panose="020F0502020204030204" pitchFamily="34" charset="0"/>
                <a:hlinkClick r:id="rId3"/>
              </a:rPr>
              <a:t>rsc.li/3JoTSyi</a:t>
            </a:r>
            <a:r>
              <a:rPr lang="en-GB" sz="1200" u="sng" dirty="0">
                <a:solidFill>
                  <a:srgbClr val="0000FF"/>
                </a:solidFill>
                <a:effectLst/>
                <a:latin typeface="+mn-lt"/>
                <a:ea typeface="Calibri" panose="020F0502020204030204" pitchFamily="34" charset="0"/>
              </a:rPr>
              <a:t>.</a:t>
            </a:r>
            <a:endParaRPr lang="en-GB" sz="1200" dirty="0">
              <a:latin typeface="+mn-lt"/>
            </a:endParaRPr>
          </a:p>
        </p:txBody>
      </p:sp>
      <p:sp>
        <p:nvSpPr>
          <p:cNvPr id="4" name="Slide Number Placeholder 3"/>
          <p:cNvSpPr>
            <a:spLocks noGrp="1"/>
          </p:cNvSpPr>
          <p:nvPr>
            <p:ph type="sldNum" sz="quarter" idx="5"/>
          </p:nvPr>
        </p:nvSpPr>
        <p:spPr/>
        <p:txBody>
          <a:bodyPr/>
          <a:lstStyle/>
          <a:p>
            <a:fld id="{88803A6E-DFC4-4575-8F78-7536AEAB9D52}" type="slidenum">
              <a:rPr lang="en-GB" smtClean="0"/>
              <a:t>6</a:t>
            </a:fld>
            <a:endParaRPr lang="en-GB"/>
          </a:p>
        </p:txBody>
      </p:sp>
    </p:spTree>
    <p:extLst>
      <p:ext uri="{BB962C8B-B14F-4D97-AF65-F5344CB8AC3E}">
        <p14:creationId xmlns:p14="http://schemas.microsoft.com/office/powerpoint/2010/main" val="23550203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8803A6E-DFC4-4575-8F78-7536AEAB9D52}" type="slidenum">
              <a:rPr lang="en-GB" smtClean="0"/>
              <a:t>7</a:t>
            </a:fld>
            <a:endParaRPr lang="en-GB"/>
          </a:p>
        </p:txBody>
      </p:sp>
    </p:spTree>
    <p:extLst>
      <p:ext uri="{BB962C8B-B14F-4D97-AF65-F5344CB8AC3E}">
        <p14:creationId xmlns:p14="http://schemas.microsoft.com/office/powerpoint/2010/main" val="23244424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8803A6E-DFC4-4575-8F78-7536AEAB9D52}" type="slidenum">
              <a:rPr lang="en-GB" smtClean="0"/>
              <a:t>8</a:t>
            </a:fld>
            <a:endParaRPr lang="en-GB"/>
          </a:p>
        </p:txBody>
      </p:sp>
    </p:spTree>
    <p:extLst>
      <p:ext uri="{BB962C8B-B14F-4D97-AF65-F5344CB8AC3E}">
        <p14:creationId xmlns:p14="http://schemas.microsoft.com/office/powerpoint/2010/main" val="2043011528"/>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hyperlink" Target="https://rsc.li/3JoTSyi" TargetMode="External"/><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7.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hyperlink" Target="about:blank" TargetMode="External"/></Relationships>
</file>

<file path=ppt/slideLayouts/_rels/slideLayout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hyperlink" Target="about:blank" TargetMode="Externa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4-16 years Title, single line, generic photo">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38610100-38BC-194F-9079-8DDE723951FF}"/>
              </a:ext>
            </a:extLst>
          </p:cNvPr>
          <p:cNvPicPr>
            <a:picLocks/>
          </p:cNvPicPr>
          <p:nvPr userDrawn="1"/>
        </p:nvPicPr>
        <p:blipFill>
          <a:blip r:embed="rId2" cstate="print">
            <a:extLst>
              <a:ext uri="{28A0092B-C50C-407E-A947-70E740481C1C}">
                <a14:useLocalDpi xmlns:a14="http://schemas.microsoft.com/office/drawing/2010/main"/>
              </a:ext>
            </a:extLst>
          </a:blip>
          <a:stretch>
            <a:fillRect/>
          </a:stretch>
        </p:blipFill>
        <p:spPr>
          <a:xfrm>
            <a:off x="823" y="0"/>
            <a:ext cx="12196800" cy="6856330"/>
          </a:xfrm>
          <a:prstGeom prst="rect">
            <a:avLst/>
          </a:prstGeom>
        </p:spPr>
      </p:pic>
      <p:pic>
        <p:nvPicPr>
          <p:cNvPr id="5" name="Picture 4">
            <a:extLst>
              <a:ext uri="{FF2B5EF4-FFF2-40B4-BE49-F238E27FC236}">
                <a16:creationId xmlns:a16="http://schemas.microsoft.com/office/drawing/2014/main" id="{BBA549A9-FDA4-D149-B497-B5121421C2DF}"/>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5339623" y="0"/>
            <a:ext cx="6858000" cy="6858000"/>
          </a:xfrm>
          <a:prstGeom prst="rect">
            <a:avLst/>
          </a:prstGeom>
        </p:spPr>
      </p:pic>
      <p:pic>
        <p:nvPicPr>
          <p:cNvPr id="12" name="Picture 11">
            <a:extLst>
              <a:ext uri="{FF2B5EF4-FFF2-40B4-BE49-F238E27FC236}">
                <a16:creationId xmlns:a16="http://schemas.microsoft.com/office/drawing/2014/main" id="{4C3C2113-31B6-7F4D-83F0-729A1B46C583}"/>
              </a:ext>
            </a:extLst>
          </p:cNvPr>
          <p:cNvPicPr>
            <a:picLocks noChangeAspect="1"/>
          </p:cNvPicPr>
          <p:nvPr userDrawn="1"/>
        </p:nvPicPr>
        <p:blipFill>
          <a:blip r:embed="rId4"/>
          <a:stretch>
            <a:fillRect/>
          </a:stretch>
        </p:blipFill>
        <p:spPr>
          <a:xfrm>
            <a:off x="0" y="0"/>
            <a:ext cx="7485972" cy="6858000"/>
          </a:xfrm>
          <a:prstGeom prst="rect">
            <a:avLst/>
          </a:prstGeom>
        </p:spPr>
      </p:pic>
      <p:pic>
        <p:nvPicPr>
          <p:cNvPr id="25" name="Picture 24">
            <a:extLst>
              <a:ext uri="{FF2B5EF4-FFF2-40B4-BE49-F238E27FC236}">
                <a16:creationId xmlns:a16="http://schemas.microsoft.com/office/drawing/2014/main" id="{7AE3D22E-2B57-CE4A-B915-F81A74DD96F1}"/>
              </a:ext>
            </a:extLst>
          </p:cNvPr>
          <p:cNvPicPr>
            <a:picLocks noChangeAspect="1"/>
          </p:cNvPicPr>
          <p:nvPr userDrawn="1"/>
        </p:nvPicPr>
        <p:blipFill>
          <a:blip r:embed="rId5" cstate="print">
            <a:extLst>
              <a:ext uri="{28A0092B-C50C-407E-A947-70E740481C1C}">
                <a14:useLocalDpi xmlns:a14="http://schemas.microsoft.com/office/drawing/2010/main"/>
              </a:ext>
            </a:extLst>
          </a:blip>
          <a:stretch>
            <a:fillRect/>
          </a:stretch>
        </p:blipFill>
        <p:spPr>
          <a:xfrm>
            <a:off x="3562957" y="0"/>
            <a:ext cx="3991277" cy="6861600"/>
          </a:xfrm>
          <a:prstGeom prst="rect">
            <a:avLst/>
          </a:prstGeom>
        </p:spPr>
      </p:pic>
      <p:pic>
        <p:nvPicPr>
          <p:cNvPr id="27" name="Picture 26">
            <a:extLst>
              <a:ext uri="{FF2B5EF4-FFF2-40B4-BE49-F238E27FC236}">
                <a16:creationId xmlns:a16="http://schemas.microsoft.com/office/drawing/2014/main" id="{E4983CAC-993B-784B-BDEA-00ABFD7B6D78}"/>
              </a:ext>
            </a:extLst>
          </p:cNvPr>
          <p:cNvPicPr>
            <a:picLocks/>
          </p:cNvPicPr>
          <p:nvPr userDrawn="1"/>
        </p:nvPicPr>
        <p:blipFill>
          <a:blip r:embed="rId6" cstate="print">
            <a:extLst>
              <a:ext uri="{28A0092B-C50C-407E-A947-70E740481C1C}">
                <a14:useLocalDpi xmlns:a14="http://schemas.microsoft.com/office/drawing/2010/main"/>
              </a:ext>
            </a:extLst>
          </a:blip>
          <a:stretch>
            <a:fillRect/>
          </a:stretch>
        </p:blipFill>
        <p:spPr>
          <a:xfrm>
            <a:off x="4436982" y="0"/>
            <a:ext cx="3195988" cy="2815200"/>
          </a:xfrm>
          <a:prstGeom prst="rect">
            <a:avLst/>
          </a:prstGeom>
        </p:spPr>
      </p:pic>
      <p:sp>
        <p:nvSpPr>
          <p:cNvPr id="15" name="Title 1">
            <a:extLst>
              <a:ext uri="{FF2B5EF4-FFF2-40B4-BE49-F238E27FC236}">
                <a16:creationId xmlns:a16="http://schemas.microsoft.com/office/drawing/2014/main" id="{8E12F9B7-525F-0A4B-9E77-89C192EAFCBE}"/>
              </a:ext>
            </a:extLst>
          </p:cNvPr>
          <p:cNvSpPr>
            <a:spLocks noGrp="1"/>
          </p:cNvSpPr>
          <p:nvPr>
            <p:ph type="ctrTitle" hasCustomPrompt="1"/>
          </p:nvPr>
        </p:nvSpPr>
        <p:spPr>
          <a:xfrm>
            <a:off x="540000" y="1238400"/>
            <a:ext cx="5220000" cy="336777"/>
          </a:xfrm>
        </p:spPr>
        <p:txBody>
          <a:bodyPr lIns="0" tIns="0" rIns="0" bIns="0" anchor="t" anchorCtr="0">
            <a:normAutofit/>
          </a:bodyPr>
          <a:lstStyle>
            <a:lvl1pPr algn="l">
              <a:defRPr sz="2400" b="1" i="0">
                <a:latin typeface="Century Gothic" panose="020B0502020202020204" pitchFamily="34" charset="0"/>
              </a:defRPr>
            </a:lvl1pPr>
          </a:lstStyle>
          <a:p>
            <a:r>
              <a:rPr lang="en-GB" dirty="0"/>
              <a:t>14–16 years</a:t>
            </a:r>
            <a:endParaRPr lang="en-US" dirty="0"/>
          </a:p>
        </p:txBody>
      </p:sp>
      <p:sp>
        <p:nvSpPr>
          <p:cNvPr id="16" name="Subtitle 2">
            <a:extLst>
              <a:ext uri="{FF2B5EF4-FFF2-40B4-BE49-F238E27FC236}">
                <a16:creationId xmlns:a16="http://schemas.microsoft.com/office/drawing/2014/main" id="{4B3093CA-596C-304F-86CF-A159FB36541B}"/>
              </a:ext>
            </a:extLst>
          </p:cNvPr>
          <p:cNvSpPr>
            <a:spLocks noGrp="1"/>
          </p:cNvSpPr>
          <p:nvPr>
            <p:ph type="subTitle" idx="1" hasCustomPrompt="1"/>
          </p:nvPr>
        </p:nvSpPr>
        <p:spPr>
          <a:xfrm>
            <a:off x="540000" y="1980000"/>
            <a:ext cx="5220000" cy="713843"/>
          </a:xfrm>
        </p:spPr>
        <p:txBody>
          <a:bodyPr lIns="0" tIns="0" rIns="0" bIns="0">
            <a:noAutofit/>
          </a:bodyPr>
          <a:lstStyle>
            <a:lvl1pPr marL="0" indent="0" algn="l">
              <a:spcBef>
                <a:spcPts val="0"/>
              </a:spcBef>
              <a:buNone/>
              <a:defRPr sz="5000" b="1" i="0">
                <a:solidFill>
                  <a:srgbClr val="C8102E"/>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Single line title</a:t>
            </a:r>
            <a:endParaRPr lang="en-US" dirty="0"/>
          </a:p>
        </p:txBody>
      </p:sp>
      <p:pic>
        <p:nvPicPr>
          <p:cNvPr id="17" name="Picture 16">
            <a:extLst>
              <a:ext uri="{FF2B5EF4-FFF2-40B4-BE49-F238E27FC236}">
                <a16:creationId xmlns:a16="http://schemas.microsoft.com/office/drawing/2014/main" id="{C921A4C6-5661-3A4E-8B85-9900DC479D2E}"/>
              </a:ext>
            </a:extLst>
          </p:cNvPr>
          <p:cNvPicPr>
            <a:picLocks noChangeAspect="1"/>
          </p:cNvPicPr>
          <p:nvPr userDrawn="1"/>
        </p:nvPicPr>
        <p:blipFill>
          <a:blip r:embed="rId7"/>
          <a:stretch>
            <a:fillRect/>
          </a:stretch>
        </p:blipFill>
        <p:spPr>
          <a:xfrm>
            <a:off x="540000" y="5640908"/>
            <a:ext cx="2568960" cy="716919"/>
          </a:xfrm>
          <a:prstGeom prst="rect">
            <a:avLst/>
          </a:prstGeom>
        </p:spPr>
      </p:pic>
      <p:sp>
        <p:nvSpPr>
          <p:cNvPr id="13" name="Title 1">
            <a:extLst>
              <a:ext uri="{FF2B5EF4-FFF2-40B4-BE49-F238E27FC236}">
                <a16:creationId xmlns:a16="http://schemas.microsoft.com/office/drawing/2014/main" id="{A5BB0AE8-6DC8-9941-9AD4-FAD7BFF45B99}"/>
              </a:ext>
            </a:extLst>
          </p:cNvPr>
          <p:cNvSpPr txBox="1">
            <a:spLocks/>
          </p:cNvSpPr>
          <p:nvPr userDrawn="1"/>
        </p:nvSpPr>
        <p:spPr>
          <a:xfrm>
            <a:off x="9450000" y="5850000"/>
            <a:ext cx="2160000" cy="336777"/>
          </a:xfrm>
          <a:prstGeom prst="rect">
            <a:avLst/>
          </a:prstGeom>
        </p:spPr>
        <p:txBody>
          <a:bodyPr vert="horz" lIns="0" tIns="0" rIns="0" bIns="0" rtlCol="0" anchor="b" anchorCtr="0">
            <a:normAutofit/>
          </a:bodyPr>
          <a:lstStyle>
            <a:lvl1pPr algn="l" defTabSz="914400" rtl="0" eaLnBrk="1" latinLnBrk="0" hangingPunct="1">
              <a:lnSpc>
                <a:spcPct val="90000"/>
              </a:lnSpc>
              <a:spcBef>
                <a:spcPct val="0"/>
              </a:spcBef>
              <a:buNone/>
              <a:defRPr sz="2400" b="1" i="0" kern="1200">
                <a:solidFill>
                  <a:schemeClr val="tx1"/>
                </a:solidFill>
                <a:latin typeface="Century Gothic" panose="020B0502020202020204" pitchFamily="34" charset="0"/>
                <a:ea typeface="+mj-ea"/>
                <a:cs typeface="+mj-cs"/>
              </a:defRPr>
            </a:lvl1pPr>
          </a:lstStyle>
          <a:p>
            <a:pPr algn="r"/>
            <a:r>
              <a:rPr lang="en-GB" sz="1600" b="1" i="0" u="none" kern="1200" dirty="0">
                <a:solidFill>
                  <a:schemeClr val="bg1"/>
                </a:solidFill>
                <a:effectLst/>
                <a:latin typeface="Century Gothic" panose="020B0502020202020204" pitchFamily="34" charset="0"/>
                <a:ea typeface="+mj-ea"/>
                <a:cs typeface="+mj-cs"/>
                <a:hlinkClick r:id="rId8">
                  <a:extLst>
                    <a:ext uri="{A12FA001-AC4F-418D-AE19-62706E023703}">
                      <ahyp:hlinkClr xmlns:ahyp="http://schemas.microsoft.com/office/drawing/2018/hyperlinkcolor" val="tx"/>
                    </a:ext>
                  </a:extLst>
                </a:hlinkClick>
              </a:rPr>
              <a:t>https://rsc.li/3JoTSyi</a:t>
            </a:r>
            <a:r>
              <a:rPr lang="en-GB" sz="1600" b="1" i="0" u="none" kern="1200" dirty="0">
                <a:solidFill>
                  <a:schemeClr val="bg1"/>
                </a:solidFill>
                <a:effectLst/>
                <a:latin typeface="Century Gothic" panose="020B0502020202020204" pitchFamily="34" charset="0"/>
                <a:ea typeface="+mj-ea"/>
                <a:cs typeface="+mj-cs"/>
              </a:rPr>
              <a:t> </a:t>
            </a:r>
            <a:endParaRPr lang="en-US" sz="1600" u="none" dirty="0">
              <a:solidFill>
                <a:schemeClr val="bg1"/>
              </a:solidFill>
            </a:endParaRPr>
          </a:p>
        </p:txBody>
      </p:sp>
      <p:pic>
        <p:nvPicPr>
          <p:cNvPr id="4" name="Picture 3">
            <a:extLst>
              <a:ext uri="{FF2B5EF4-FFF2-40B4-BE49-F238E27FC236}">
                <a16:creationId xmlns:a16="http://schemas.microsoft.com/office/drawing/2014/main" id="{500BAFC7-69D9-B349-14AF-6B03B04B7B64}"/>
              </a:ext>
            </a:extLst>
          </p:cNvPr>
          <p:cNvPicPr>
            <a:picLocks noChangeAspect="1"/>
          </p:cNvPicPr>
          <p:nvPr userDrawn="1"/>
        </p:nvPicPr>
        <p:blipFill>
          <a:blip r:embed="rId9" cstate="print">
            <a:extLst>
              <a:ext uri="{28A0092B-C50C-407E-A947-70E740481C1C}">
                <a14:useLocalDpi xmlns:a14="http://schemas.microsoft.com/office/drawing/2010/main"/>
              </a:ext>
            </a:extLst>
          </a:blip>
          <a:stretch>
            <a:fillRect/>
          </a:stretch>
        </p:blipFill>
        <p:spPr>
          <a:xfrm>
            <a:off x="3648960" y="5816600"/>
            <a:ext cx="1754412" cy="417717"/>
          </a:xfrm>
          <a:prstGeom prst="rect">
            <a:avLst/>
          </a:prstGeom>
        </p:spPr>
      </p:pic>
    </p:spTree>
    <p:extLst>
      <p:ext uri="{BB962C8B-B14F-4D97-AF65-F5344CB8AC3E}">
        <p14:creationId xmlns:p14="http://schemas.microsoft.com/office/powerpoint/2010/main" val="41709657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4-16 years Content - single column/smaller tex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D6356E9-83DB-3846-875C-C5E5EC7EAC3A}"/>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603828" y="0"/>
            <a:ext cx="3584602" cy="6858000"/>
          </a:xfrm>
          <a:prstGeom prst="rect">
            <a:avLst/>
          </a:prstGeom>
        </p:spPr>
      </p:pic>
      <p:sp>
        <p:nvSpPr>
          <p:cNvPr id="7" name="Title 1">
            <a:extLst>
              <a:ext uri="{FF2B5EF4-FFF2-40B4-BE49-F238E27FC236}">
                <a16:creationId xmlns:a16="http://schemas.microsoft.com/office/drawing/2014/main" id="{13FA7FB9-7137-9A45-867D-BCE63D3F8DC1}"/>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Acknowledgements</a:t>
            </a:r>
            <a:endParaRPr lang="en-US" dirty="0"/>
          </a:p>
        </p:txBody>
      </p:sp>
      <p:sp>
        <p:nvSpPr>
          <p:cNvPr id="8" name="Rectangle 7">
            <a:extLst>
              <a:ext uri="{FF2B5EF4-FFF2-40B4-BE49-F238E27FC236}">
                <a16:creationId xmlns:a16="http://schemas.microsoft.com/office/drawing/2014/main" id="{8BA6B8E1-696C-5E4F-9D45-7AC232FB1B33}"/>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72D3B23A-8279-7E4D-B704-7EA3436F9DC4}"/>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1029949" y="4643257"/>
            <a:ext cx="1158481" cy="2214743"/>
          </a:xfrm>
          <a:prstGeom prst="rect">
            <a:avLst/>
          </a:prstGeom>
        </p:spPr>
      </p:pic>
      <p:pic>
        <p:nvPicPr>
          <p:cNvPr id="10" name="Picture 9">
            <a:extLst>
              <a:ext uri="{FF2B5EF4-FFF2-40B4-BE49-F238E27FC236}">
                <a16:creationId xmlns:a16="http://schemas.microsoft.com/office/drawing/2014/main" id="{9A2D1C70-0A69-9541-B558-61D09370CE80}"/>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844226" y="4777211"/>
            <a:ext cx="1238261" cy="2080789"/>
          </a:xfrm>
          <a:prstGeom prst="rect">
            <a:avLst/>
          </a:prstGeom>
        </p:spPr>
      </p:pic>
      <p:sp>
        <p:nvSpPr>
          <p:cNvPr id="12" name="Content Placeholder 2">
            <a:extLst>
              <a:ext uri="{FF2B5EF4-FFF2-40B4-BE49-F238E27FC236}">
                <a16:creationId xmlns:a16="http://schemas.microsoft.com/office/drawing/2014/main" id="{4E92CBCD-F514-E94A-B0E6-0F1674066114}"/>
              </a:ext>
            </a:extLst>
          </p:cNvPr>
          <p:cNvSpPr>
            <a:spLocks noGrp="1"/>
          </p:cNvSpPr>
          <p:nvPr>
            <p:ph idx="1" hasCustomPrompt="1"/>
          </p:nvPr>
        </p:nvSpPr>
        <p:spPr>
          <a:xfrm>
            <a:off x="540000" y="1260000"/>
            <a:ext cx="10080000" cy="5040000"/>
          </a:xfrm>
        </p:spPr>
        <p:txBody>
          <a:bodyPr lIns="0" tIns="0" rIns="0" bIns="0">
            <a:normAutofit/>
          </a:bodyPr>
          <a:lstStyle>
            <a:lvl1pPr marL="230400" indent="-230400">
              <a:lnSpc>
                <a:spcPct val="100000"/>
              </a:lnSpc>
              <a:spcBef>
                <a:spcPts val="0"/>
              </a:spcBef>
              <a:spcAft>
                <a:spcPts val="1200"/>
              </a:spcAft>
              <a:buFontTx/>
              <a:buNone/>
              <a:defRPr sz="1800" b="0" i="0">
                <a:latin typeface="Century Gothic" panose="020B0502020202020204" pitchFamily="34" charset="0"/>
              </a:defRPr>
            </a:lvl1pPr>
          </a:lstStyle>
          <a:p>
            <a:r>
              <a:rPr lang="en-US" dirty="0"/>
              <a:t>Here is the text</a:t>
            </a:r>
          </a:p>
        </p:txBody>
      </p:sp>
    </p:spTree>
    <p:extLst>
      <p:ext uri="{BB962C8B-B14F-4D97-AF65-F5344CB8AC3E}">
        <p14:creationId xmlns:p14="http://schemas.microsoft.com/office/powerpoint/2010/main" val="34917109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4-16 years Title, double line, content photo">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D691BC6-D72A-6741-958D-F420E148587A}"/>
              </a:ext>
            </a:extLst>
          </p:cNvPr>
          <p:cNvPicPr>
            <a:picLocks/>
          </p:cNvPicPr>
          <p:nvPr userDrawn="1"/>
        </p:nvPicPr>
        <p:blipFill>
          <a:blip r:embed="rId2" cstate="print">
            <a:extLst>
              <a:ext uri="{28A0092B-C50C-407E-A947-70E740481C1C}">
                <a14:useLocalDpi xmlns:a14="http://schemas.microsoft.com/office/drawing/2010/main"/>
              </a:ext>
            </a:extLst>
          </a:blip>
          <a:stretch>
            <a:fillRect/>
          </a:stretch>
        </p:blipFill>
        <p:spPr>
          <a:xfrm>
            <a:off x="823" y="0"/>
            <a:ext cx="12196800" cy="6856330"/>
          </a:xfrm>
          <a:prstGeom prst="rect">
            <a:avLst/>
          </a:prstGeom>
        </p:spPr>
      </p:pic>
      <p:pic>
        <p:nvPicPr>
          <p:cNvPr id="12" name="Picture 11">
            <a:extLst>
              <a:ext uri="{FF2B5EF4-FFF2-40B4-BE49-F238E27FC236}">
                <a16:creationId xmlns:a16="http://schemas.microsoft.com/office/drawing/2014/main" id="{E9E727C2-D80B-264D-94C3-9BC1E36809DC}"/>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5339623" y="0"/>
            <a:ext cx="6858000" cy="6858000"/>
          </a:xfrm>
          <a:prstGeom prst="rect">
            <a:avLst/>
          </a:prstGeom>
        </p:spPr>
      </p:pic>
      <p:pic>
        <p:nvPicPr>
          <p:cNvPr id="13" name="Picture 12">
            <a:extLst>
              <a:ext uri="{FF2B5EF4-FFF2-40B4-BE49-F238E27FC236}">
                <a16:creationId xmlns:a16="http://schemas.microsoft.com/office/drawing/2014/main" id="{F2C25AED-0875-2647-84A2-6621C0D4157D}"/>
              </a:ext>
            </a:extLst>
          </p:cNvPr>
          <p:cNvPicPr>
            <a:picLocks noChangeAspect="1"/>
          </p:cNvPicPr>
          <p:nvPr userDrawn="1"/>
        </p:nvPicPr>
        <p:blipFill>
          <a:blip r:embed="rId4"/>
          <a:stretch>
            <a:fillRect/>
          </a:stretch>
        </p:blipFill>
        <p:spPr>
          <a:xfrm>
            <a:off x="0" y="0"/>
            <a:ext cx="7485972" cy="6858000"/>
          </a:xfrm>
          <a:prstGeom prst="rect">
            <a:avLst/>
          </a:prstGeom>
        </p:spPr>
      </p:pic>
      <p:pic>
        <p:nvPicPr>
          <p:cNvPr id="18" name="Picture 17">
            <a:extLst>
              <a:ext uri="{FF2B5EF4-FFF2-40B4-BE49-F238E27FC236}">
                <a16:creationId xmlns:a16="http://schemas.microsoft.com/office/drawing/2014/main" id="{61D0A769-27C5-794F-BB2C-54D8520DEA0A}"/>
              </a:ext>
            </a:extLst>
          </p:cNvPr>
          <p:cNvPicPr>
            <a:picLocks noChangeAspect="1"/>
          </p:cNvPicPr>
          <p:nvPr userDrawn="1"/>
        </p:nvPicPr>
        <p:blipFill>
          <a:blip r:embed="rId5" cstate="print">
            <a:extLst>
              <a:ext uri="{28A0092B-C50C-407E-A947-70E740481C1C}">
                <a14:useLocalDpi xmlns:a14="http://schemas.microsoft.com/office/drawing/2010/main"/>
              </a:ext>
            </a:extLst>
          </a:blip>
          <a:stretch>
            <a:fillRect/>
          </a:stretch>
        </p:blipFill>
        <p:spPr>
          <a:xfrm>
            <a:off x="3562957" y="0"/>
            <a:ext cx="3991277" cy="6861600"/>
          </a:xfrm>
          <a:prstGeom prst="rect">
            <a:avLst/>
          </a:prstGeom>
        </p:spPr>
      </p:pic>
      <p:pic>
        <p:nvPicPr>
          <p:cNvPr id="19" name="Picture 18">
            <a:extLst>
              <a:ext uri="{FF2B5EF4-FFF2-40B4-BE49-F238E27FC236}">
                <a16:creationId xmlns:a16="http://schemas.microsoft.com/office/drawing/2014/main" id="{A7ADC76F-BA8F-214E-B243-0EA627DD15EE}"/>
              </a:ext>
            </a:extLst>
          </p:cNvPr>
          <p:cNvPicPr>
            <a:picLocks/>
          </p:cNvPicPr>
          <p:nvPr userDrawn="1"/>
        </p:nvPicPr>
        <p:blipFill>
          <a:blip r:embed="rId6" cstate="print">
            <a:extLst>
              <a:ext uri="{28A0092B-C50C-407E-A947-70E740481C1C}">
                <a14:useLocalDpi xmlns:a14="http://schemas.microsoft.com/office/drawing/2010/main"/>
              </a:ext>
            </a:extLst>
          </a:blip>
          <a:stretch>
            <a:fillRect/>
          </a:stretch>
        </p:blipFill>
        <p:spPr>
          <a:xfrm>
            <a:off x="4436982" y="0"/>
            <a:ext cx="3195988" cy="2815200"/>
          </a:xfrm>
          <a:prstGeom prst="rect">
            <a:avLst/>
          </a:prstGeom>
        </p:spPr>
      </p:pic>
      <p:sp>
        <p:nvSpPr>
          <p:cNvPr id="20" name="Title 1">
            <a:extLst>
              <a:ext uri="{FF2B5EF4-FFF2-40B4-BE49-F238E27FC236}">
                <a16:creationId xmlns:a16="http://schemas.microsoft.com/office/drawing/2014/main" id="{BB26D91E-C4B8-AA46-ABD6-429FEA0A917D}"/>
              </a:ext>
            </a:extLst>
          </p:cNvPr>
          <p:cNvSpPr>
            <a:spLocks noGrp="1"/>
          </p:cNvSpPr>
          <p:nvPr>
            <p:ph type="ctrTitle" hasCustomPrompt="1"/>
          </p:nvPr>
        </p:nvSpPr>
        <p:spPr>
          <a:xfrm>
            <a:off x="540000" y="1238400"/>
            <a:ext cx="5220000" cy="336777"/>
          </a:xfrm>
        </p:spPr>
        <p:txBody>
          <a:bodyPr lIns="0" tIns="0" rIns="0" bIns="0" anchor="t" anchorCtr="0">
            <a:normAutofit/>
          </a:bodyPr>
          <a:lstStyle>
            <a:lvl1pPr algn="l">
              <a:defRPr sz="2400" b="1" i="0">
                <a:latin typeface="Century Gothic" panose="020B0502020202020204" pitchFamily="34" charset="0"/>
              </a:defRPr>
            </a:lvl1pPr>
          </a:lstStyle>
          <a:p>
            <a:r>
              <a:rPr lang="en-GB" dirty="0"/>
              <a:t>14–16 years</a:t>
            </a:r>
            <a:endParaRPr lang="en-US" dirty="0"/>
          </a:p>
        </p:txBody>
      </p:sp>
      <p:sp>
        <p:nvSpPr>
          <p:cNvPr id="23" name="Subtitle 2">
            <a:extLst>
              <a:ext uri="{FF2B5EF4-FFF2-40B4-BE49-F238E27FC236}">
                <a16:creationId xmlns:a16="http://schemas.microsoft.com/office/drawing/2014/main" id="{7D9DF858-8FC9-1C4F-9D6D-B98DF46EDE03}"/>
              </a:ext>
            </a:extLst>
          </p:cNvPr>
          <p:cNvSpPr>
            <a:spLocks noGrp="1"/>
          </p:cNvSpPr>
          <p:nvPr>
            <p:ph type="subTitle" idx="1" hasCustomPrompt="1"/>
          </p:nvPr>
        </p:nvSpPr>
        <p:spPr>
          <a:xfrm>
            <a:off x="540000" y="1980000"/>
            <a:ext cx="5220000" cy="1789112"/>
          </a:xfrm>
        </p:spPr>
        <p:txBody>
          <a:bodyPr lIns="0" tIns="0" rIns="0" bIns="0">
            <a:noAutofit/>
          </a:bodyPr>
          <a:lstStyle>
            <a:lvl1pPr marL="0" indent="0" algn="l">
              <a:spcBef>
                <a:spcPts val="0"/>
              </a:spcBef>
              <a:buNone/>
              <a:defRPr sz="5000" b="1" i="0">
                <a:solidFill>
                  <a:srgbClr val="C8102E"/>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Double line title with turnover</a:t>
            </a:r>
            <a:endParaRPr lang="en-US" dirty="0"/>
          </a:p>
        </p:txBody>
      </p:sp>
      <p:pic>
        <p:nvPicPr>
          <p:cNvPr id="24" name="Picture 23">
            <a:extLst>
              <a:ext uri="{FF2B5EF4-FFF2-40B4-BE49-F238E27FC236}">
                <a16:creationId xmlns:a16="http://schemas.microsoft.com/office/drawing/2014/main" id="{D2E5BEC9-7686-2241-AE5C-CEEBC1DA495A}"/>
              </a:ext>
            </a:extLst>
          </p:cNvPr>
          <p:cNvPicPr>
            <a:picLocks noChangeAspect="1"/>
          </p:cNvPicPr>
          <p:nvPr userDrawn="1"/>
        </p:nvPicPr>
        <p:blipFill>
          <a:blip r:embed="rId7"/>
          <a:stretch>
            <a:fillRect/>
          </a:stretch>
        </p:blipFill>
        <p:spPr>
          <a:xfrm>
            <a:off x="540000" y="5640908"/>
            <a:ext cx="2568960" cy="716919"/>
          </a:xfrm>
          <a:prstGeom prst="rect">
            <a:avLst/>
          </a:prstGeom>
        </p:spPr>
      </p:pic>
      <p:pic>
        <p:nvPicPr>
          <p:cNvPr id="25" name="Picture 24">
            <a:extLst>
              <a:ext uri="{FF2B5EF4-FFF2-40B4-BE49-F238E27FC236}">
                <a16:creationId xmlns:a16="http://schemas.microsoft.com/office/drawing/2014/main" id="{7C4DEFC6-320B-5246-85C1-E493344F5648}"/>
              </a:ext>
            </a:extLst>
          </p:cNvPr>
          <p:cNvPicPr>
            <a:picLocks noChangeAspect="1"/>
          </p:cNvPicPr>
          <p:nvPr userDrawn="1"/>
        </p:nvPicPr>
        <p:blipFill>
          <a:blip r:embed="rId8" cstate="print">
            <a:extLst>
              <a:ext uri="{28A0092B-C50C-407E-A947-70E740481C1C}">
                <a14:useLocalDpi xmlns:a14="http://schemas.microsoft.com/office/drawing/2010/main"/>
              </a:ext>
            </a:extLst>
          </a:blip>
          <a:stretch>
            <a:fillRect/>
          </a:stretch>
        </p:blipFill>
        <p:spPr>
          <a:xfrm>
            <a:off x="3648960" y="5816600"/>
            <a:ext cx="1754412" cy="417717"/>
          </a:xfrm>
          <a:prstGeom prst="rect">
            <a:avLst/>
          </a:prstGeom>
        </p:spPr>
      </p:pic>
      <p:sp>
        <p:nvSpPr>
          <p:cNvPr id="14" name="Title 1">
            <a:extLst>
              <a:ext uri="{FF2B5EF4-FFF2-40B4-BE49-F238E27FC236}">
                <a16:creationId xmlns:a16="http://schemas.microsoft.com/office/drawing/2014/main" id="{81CC5E98-2B71-6344-A937-ED75B3E16CA3}"/>
              </a:ext>
            </a:extLst>
          </p:cNvPr>
          <p:cNvSpPr txBox="1">
            <a:spLocks/>
          </p:cNvSpPr>
          <p:nvPr userDrawn="1"/>
        </p:nvSpPr>
        <p:spPr>
          <a:xfrm>
            <a:off x="9450000" y="5850000"/>
            <a:ext cx="2160000" cy="336777"/>
          </a:xfrm>
          <a:prstGeom prst="rect">
            <a:avLst/>
          </a:prstGeom>
        </p:spPr>
        <p:txBody>
          <a:bodyPr vert="horz" lIns="0" tIns="0" rIns="0" bIns="0" rtlCol="0" anchor="b" anchorCtr="0">
            <a:normAutofit/>
          </a:bodyPr>
          <a:lstStyle>
            <a:lvl1pPr algn="l" defTabSz="914400" rtl="0" eaLnBrk="1" latinLnBrk="0" hangingPunct="1">
              <a:lnSpc>
                <a:spcPct val="90000"/>
              </a:lnSpc>
              <a:spcBef>
                <a:spcPct val="0"/>
              </a:spcBef>
              <a:buNone/>
              <a:defRPr sz="2400" b="1" i="0" kern="1200">
                <a:solidFill>
                  <a:schemeClr val="tx1"/>
                </a:solidFill>
                <a:latin typeface="Century Gothic" panose="020B0502020202020204" pitchFamily="34" charset="0"/>
                <a:ea typeface="+mj-ea"/>
                <a:cs typeface="+mj-cs"/>
              </a:defRPr>
            </a:lvl1pPr>
          </a:lstStyle>
          <a:p>
            <a:pPr algn="r"/>
            <a:r>
              <a:rPr lang="en-GB" sz="1600" b="1" i="0" u="none" kern="1200" dirty="0">
                <a:solidFill>
                  <a:schemeClr val="bg1"/>
                </a:solidFill>
                <a:effectLst/>
                <a:latin typeface="Century Gothic" panose="020B0502020202020204" pitchFamily="34" charset="0"/>
                <a:ea typeface="+mj-ea"/>
                <a:cs typeface="+mj-cs"/>
                <a:hlinkClick r:id="rId9">
                  <a:extLst>
                    <a:ext uri="{A12FA001-AC4F-418D-AE19-62706E023703}">
                      <ahyp:hlinkClr xmlns:ahyp="http://schemas.microsoft.com/office/drawing/2018/hyperlinkcolor" val="tx"/>
                    </a:ext>
                  </a:extLst>
                </a:hlinkClick>
              </a:rPr>
              <a:t>https://rsc.li/2UfBalB</a:t>
            </a:r>
            <a:endParaRPr lang="en-US" sz="1600" u="none" dirty="0">
              <a:solidFill>
                <a:schemeClr val="bg1"/>
              </a:solidFill>
            </a:endParaRPr>
          </a:p>
        </p:txBody>
      </p:sp>
    </p:spTree>
    <p:extLst>
      <p:ext uri="{BB962C8B-B14F-4D97-AF65-F5344CB8AC3E}">
        <p14:creationId xmlns:p14="http://schemas.microsoft.com/office/powerpoint/2010/main" val="1320281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4-16 years Title, triple line, no photo">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9F2D102C-435D-1247-9482-FA39153AC15A}"/>
              </a:ext>
            </a:extLst>
          </p:cNvPr>
          <p:cNvPicPr>
            <a:picLocks/>
          </p:cNvPicPr>
          <p:nvPr userDrawn="1"/>
        </p:nvPicPr>
        <p:blipFill>
          <a:blip r:embed="rId2" cstate="print">
            <a:extLst>
              <a:ext uri="{28A0092B-C50C-407E-A947-70E740481C1C}">
                <a14:useLocalDpi xmlns:a14="http://schemas.microsoft.com/office/drawing/2010/main"/>
              </a:ext>
            </a:extLst>
          </a:blip>
          <a:stretch>
            <a:fillRect/>
          </a:stretch>
        </p:blipFill>
        <p:spPr>
          <a:xfrm>
            <a:off x="823" y="0"/>
            <a:ext cx="12196800" cy="6856330"/>
          </a:xfrm>
          <a:prstGeom prst="rect">
            <a:avLst/>
          </a:prstGeom>
        </p:spPr>
      </p:pic>
      <p:pic>
        <p:nvPicPr>
          <p:cNvPr id="12" name="Picture 11">
            <a:extLst>
              <a:ext uri="{FF2B5EF4-FFF2-40B4-BE49-F238E27FC236}">
                <a16:creationId xmlns:a16="http://schemas.microsoft.com/office/drawing/2014/main" id="{17813B56-FDD1-0F40-B923-3F191328A33A}"/>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5339623" y="0"/>
            <a:ext cx="6858000" cy="6858000"/>
          </a:xfrm>
          <a:prstGeom prst="rect">
            <a:avLst/>
          </a:prstGeom>
        </p:spPr>
      </p:pic>
      <p:pic>
        <p:nvPicPr>
          <p:cNvPr id="13" name="Picture 12">
            <a:extLst>
              <a:ext uri="{FF2B5EF4-FFF2-40B4-BE49-F238E27FC236}">
                <a16:creationId xmlns:a16="http://schemas.microsoft.com/office/drawing/2014/main" id="{20670BE4-3267-6144-9BEC-0A5842E71904}"/>
              </a:ext>
            </a:extLst>
          </p:cNvPr>
          <p:cNvPicPr>
            <a:picLocks noChangeAspect="1"/>
          </p:cNvPicPr>
          <p:nvPr userDrawn="1"/>
        </p:nvPicPr>
        <p:blipFill>
          <a:blip r:embed="rId4"/>
          <a:stretch>
            <a:fillRect/>
          </a:stretch>
        </p:blipFill>
        <p:spPr>
          <a:xfrm>
            <a:off x="0" y="0"/>
            <a:ext cx="7485972" cy="6858000"/>
          </a:xfrm>
          <a:prstGeom prst="rect">
            <a:avLst/>
          </a:prstGeom>
        </p:spPr>
      </p:pic>
      <p:pic>
        <p:nvPicPr>
          <p:cNvPr id="18" name="Picture 17">
            <a:extLst>
              <a:ext uri="{FF2B5EF4-FFF2-40B4-BE49-F238E27FC236}">
                <a16:creationId xmlns:a16="http://schemas.microsoft.com/office/drawing/2014/main" id="{1D271170-6657-144A-B313-197829316174}"/>
              </a:ext>
            </a:extLst>
          </p:cNvPr>
          <p:cNvPicPr>
            <a:picLocks noChangeAspect="1"/>
          </p:cNvPicPr>
          <p:nvPr userDrawn="1"/>
        </p:nvPicPr>
        <p:blipFill>
          <a:blip r:embed="rId5" cstate="print">
            <a:extLst>
              <a:ext uri="{28A0092B-C50C-407E-A947-70E740481C1C}">
                <a14:useLocalDpi xmlns:a14="http://schemas.microsoft.com/office/drawing/2010/main"/>
              </a:ext>
            </a:extLst>
          </a:blip>
          <a:stretch>
            <a:fillRect/>
          </a:stretch>
        </p:blipFill>
        <p:spPr>
          <a:xfrm>
            <a:off x="3562957" y="0"/>
            <a:ext cx="3991277" cy="6861600"/>
          </a:xfrm>
          <a:prstGeom prst="rect">
            <a:avLst/>
          </a:prstGeom>
        </p:spPr>
      </p:pic>
      <p:pic>
        <p:nvPicPr>
          <p:cNvPr id="19" name="Picture 18">
            <a:extLst>
              <a:ext uri="{FF2B5EF4-FFF2-40B4-BE49-F238E27FC236}">
                <a16:creationId xmlns:a16="http://schemas.microsoft.com/office/drawing/2014/main" id="{F658CCC5-9B98-EA4E-B87D-06F4CFA1356F}"/>
              </a:ext>
            </a:extLst>
          </p:cNvPr>
          <p:cNvPicPr>
            <a:picLocks/>
          </p:cNvPicPr>
          <p:nvPr userDrawn="1"/>
        </p:nvPicPr>
        <p:blipFill>
          <a:blip r:embed="rId6" cstate="print">
            <a:extLst>
              <a:ext uri="{28A0092B-C50C-407E-A947-70E740481C1C}">
                <a14:useLocalDpi xmlns:a14="http://schemas.microsoft.com/office/drawing/2010/main"/>
              </a:ext>
            </a:extLst>
          </a:blip>
          <a:stretch>
            <a:fillRect/>
          </a:stretch>
        </p:blipFill>
        <p:spPr>
          <a:xfrm>
            <a:off x="4436982" y="0"/>
            <a:ext cx="3195988" cy="2815200"/>
          </a:xfrm>
          <a:prstGeom prst="rect">
            <a:avLst/>
          </a:prstGeom>
        </p:spPr>
      </p:pic>
      <p:sp>
        <p:nvSpPr>
          <p:cNvPr id="20" name="Title 1">
            <a:extLst>
              <a:ext uri="{FF2B5EF4-FFF2-40B4-BE49-F238E27FC236}">
                <a16:creationId xmlns:a16="http://schemas.microsoft.com/office/drawing/2014/main" id="{1F49BB23-095E-0349-B695-0649F94B3898}"/>
              </a:ext>
            </a:extLst>
          </p:cNvPr>
          <p:cNvSpPr>
            <a:spLocks noGrp="1"/>
          </p:cNvSpPr>
          <p:nvPr>
            <p:ph type="ctrTitle" hasCustomPrompt="1"/>
          </p:nvPr>
        </p:nvSpPr>
        <p:spPr>
          <a:xfrm>
            <a:off x="540000" y="1238400"/>
            <a:ext cx="5220000" cy="336777"/>
          </a:xfrm>
        </p:spPr>
        <p:txBody>
          <a:bodyPr lIns="0" tIns="0" rIns="0" bIns="0" anchor="t" anchorCtr="0">
            <a:normAutofit/>
          </a:bodyPr>
          <a:lstStyle>
            <a:lvl1pPr algn="l">
              <a:defRPr sz="2400" b="1" i="0">
                <a:latin typeface="Century Gothic" panose="020B0502020202020204" pitchFamily="34" charset="0"/>
              </a:defRPr>
            </a:lvl1pPr>
          </a:lstStyle>
          <a:p>
            <a:r>
              <a:rPr lang="en-GB" dirty="0"/>
              <a:t>14–16 years</a:t>
            </a:r>
            <a:endParaRPr lang="en-US" dirty="0"/>
          </a:p>
        </p:txBody>
      </p:sp>
      <p:sp>
        <p:nvSpPr>
          <p:cNvPr id="23" name="Subtitle 2">
            <a:extLst>
              <a:ext uri="{FF2B5EF4-FFF2-40B4-BE49-F238E27FC236}">
                <a16:creationId xmlns:a16="http://schemas.microsoft.com/office/drawing/2014/main" id="{E8641A31-A6C0-CB44-B10F-BD75069256DD}"/>
              </a:ext>
            </a:extLst>
          </p:cNvPr>
          <p:cNvSpPr>
            <a:spLocks noGrp="1"/>
          </p:cNvSpPr>
          <p:nvPr>
            <p:ph type="subTitle" idx="1" hasCustomPrompt="1"/>
          </p:nvPr>
        </p:nvSpPr>
        <p:spPr>
          <a:xfrm>
            <a:off x="540000" y="1980000"/>
            <a:ext cx="5220000" cy="2447034"/>
          </a:xfrm>
        </p:spPr>
        <p:txBody>
          <a:bodyPr lIns="0" tIns="0" rIns="0" bIns="0">
            <a:noAutofit/>
          </a:bodyPr>
          <a:lstStyle>
            <a:lvl1pPr marL="0" indent="0" algn="l">
              <a:spcBef>
                <a:spcPts val="0"/>
              </a:spcBef>
              <a:buNone/>
              <a:defRPr sz="5000" b="1" i="0">
                <a:solidFill>
                  <a:srgbClr val="C8102E"/>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Triple line title with turnover on three lines</a:t>
            </a:r>
            <a:endParaRPr lang="en-US" dirty="0"/>
          </a:p>
        </p:txBody>
      </p:sp>
      <p:pic>
        <p:nvPicPr>
          <p:cNvPr id="24" name="Picture 23">
            <a:extLst>
              <a:ext uri="{FF2B5EF4-FFF2-40B4-BE49-F238E27FC236}">
                <a16:creationId xmlns:a16="http://schemas.microsoft.com/office/drawing/2014/main" id="{9AE99957-780D-FD42-96A0-31CC12A11864}"/>
              </a:ext>
            </a:extLst>
          </p:cNvPr>
          <p:cNvPicPr>
            <a:picLocks noChangeAspect="1"/>
          </p:cNvPicPr>
          <p:nvPr userDrawn="1"/>
        </p:nvPicPr>
        <p:blipFill>
          <a:blip r:embed="rId7"/>
          <a:stretch>
            <a:fillRect/>
          </a:stretch>
        </p:blipFill>
        <p:spPr>
          <a:xfrm>
            <a:off x="540000" y="5640908"/>
            <a:ext cx="2568960" cy="716919"/>
          </a:xfrm>
          <a:prstGeom prst="rect">
            <a:avLst/>
          </a:prstGeom>
        </p:spPr>
      </p:pic>
      <p:pic>
        <p:nvPicPr>
          <p:cNvPr id="25" name="Picture 24">
            <a:extLst>
              <a:ext uri="{FF2B5EF4-FFF2-40B4-BE49-F238E27FC236}">
                <a16:creationId xmlns:a16="http://schemas.microsoft.com/office/drawing/2014/main" id="{157CCCE1-E878-7F47-B778-AE1FC8180F9C}"/>
              </a:ext>
            </a:extLst>
          </p:cNvPr>
          <p:cNvPicPr>
            <a:picLocks noChangeAspect="1"/>
          </p:cNvPicPr>
          <p:nvPr userDrawn="1"/>
        </p:nvPicPr>
        <p:blipFill>
          <a:blip r:embed="rId8" cstate="print">
            <a:extLst>
              <a:ext uri="{28A0092B-C50C-407E-A947-70E740481C1C}">
                <a14:useLocalDpi xmlns:a14="http://schemas.microsoft.com/office/drawing/2010/main"/>
              </a:ext>
            </a:extLst>
          </a:blip>
          <a:stretch>
            <a:fillRect/>
          </a:stretch>
        </p:blipFill>
        <p:spPr>
          <a:xfrm>
            <a:off x="3648960" y="5816600"/>
            <a:ext cx="1754412" cy="417717"/>
          </a:xfrm>
          <a:prstGeom prst="rect">
            <a:avLst/>
          </a:prstGeom>
        </p:spPr>
      </p:pic>
      <p:sp>
        <p:nvSpPr>
          <p:cNvPr id="14" name="Title 1">
            <a:extLst>
              <a:ext uri="{FF2B5EF4-FFF2-40B4-BE49-F238E27FC236}">
                <a16:creationId xmlns:a16="http://schemas.microsoft.com/office/drawing/2014/main" id="{733B6428-7651-D44C-BAFC-EA24E6298D54}"/>
              </a:ext>
            </a:extLst>
          </p:cNvPr>
          <p:cNvSpPr txBox="1">
            <a:spLocks/>
          </p:cNvSpPr>
          <p:nvPr userDrawn="1"/>
        </p:nvSpPr>
        <p:spPr>
          <a:xfrm>
            <a:off x="9450000" y="5850000"/>
            <a:ext cx="2160000" cy="336777"/>
          </a:xfrm>
          <a:prstGeom prst="rect">
            <a:avLst/>
          </a:prstGeom>
        </p:spPr>
        <p:txBody>
          <a:bodyPr vert="horz" lIns="0" tIns="0" rIns="0" bIns="0" rtlCol="0" anchor="b" anchorCtr="0">
            <a:normAutofit/>
          </a:bodyPr>
          <a:lstStyle>
            <a:lvl1pPr algn="l" defTabSz="914400" rtl="0" eaLnBrk="1" latinLnBrk="0" hangingPunct="1">
              <a:lnSpc>
                <a:spcPct val="90000"/>
              </a:lnSpc>
              <a:spcBef>
                <a:spcPct val="0"/>
              </a:spcBef>
              <a:buNone/>
              <a:defRPr sz="2400" b="1" i="0" kern="1200">
                <a:solidFill>
                  <a:schemeClr val="tx1"/>
                </a:solidFill>
                <a:latin typeface="Century Gothic" panose="020B0502020202020204" pitchFamily="34" charset="0"/>
                <a:ea typeface="+mj-ea"/>
                <a:cs typeface="+mj-cs"/>
              </a:defRPr>
            </a:lvl1pPr>
          </a:lstStyle>
          <a:p>
            <a:pPr algn="r"/>
            <a:r>
              <a:rPr lang="en-GB" sz="1600" b="1" i="0" u="none" kern="1200" dirty="0">
                <a:solidFill>
                  <a:schemeClr val="bg1"/>
                </a:solidFill>
                <a:effectLst/>
                <a:latin typeface="Century Gothic" panose="020B0502020202020204" pitchFamily="34" charset="0"/>
                <a:ea typeface="+mj-ea"/>
                <a:cs typeface="+mj-cs"/>
                <a:hlinkClick r:id="rId9">
                  <a:extLst>
                    <a:ext uri="{A12FA001-AC4F-418D-AE19-62706E023703}">
                      <ahyp:hlinkClr xmlns:ahyp="http://schemas.microsoft.com/office/drawing/2018/hyperlinkcolor" val="tx"/>
                    </a:ext>
                  </a:extLst>
                </a:hlinkClick>
              </a:rPr>
              <a:t>https://rsc.li/2UfBalB</a:t>
            </a:r>
            <a:endParaRPr lang="en-US" sz="1600" u="none" dirty="0">
              <a:solidFill>
                <a:schemeClr val="bg1"/>
              </a:solidFill>
            </a:endParaRPr>
          </a:p>
        </p:txBody>
      </p:sp>
    </p:spTree>
    <p:extLst>
      <p:ext uri="{BB962C8B-B14F-4D97-AF65-F5344CB8AC3E}">
        <p14:creationId xmlns:p14="http://schemas.microsoft.com/office/powerpoint/2010/main" val="4860974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4-16 years Content - single column/normal tex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583686F-22FD-2C41-A7CA-BC21FE71A1A0}"/>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603828" y="0"/>
            <a:ext cx="3584602" cy="6858000"/>
          </a:xfrm>
          <a:prstGeom prst="rect">
            <a:avLst/>
          </a:prstGeom>
        </p:spPr>
      </p:pic>
      <p:sp>
        <p:nvSpPr>
          <p:cNvPr id="10" name="Title 1">
            <a:extLst>
              <a:ext uri="{FF2B5EF4-FFF2-40B4-BE49-F238E27FC236}">
                <a16:creationId xmlns:a16="http://schemas.microsoft.com/office/drawing/2014/main" id="{85D72720-E5A5-3242-8856-378E7BAC1FA2}"/>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11" name="Content Placeholder 2">
            <a:extLst>
              <a:ext uri="{FF2B5EF4-FFF2-40B4-BE49-F238E27FC236}">
                <a16:creationId xmlns:a16="http://schemas.microsoft.com/office/drawing/2014/main" id="{A0988D83-F3D7-9D4F-AC03-6D180FF1A933}"/>
              </a:ext>
            </a:extLst>
          </p:cNvPr>
          <p:cNvSpPr>
            <a:spLocks noGrp="1"/>
          </p:cNvSpPr>
          <p:nvPr>
            <p:ph idx="1" hasCustomPrompt="1"/>
          </p:nvPr>
        </p:nvSpPr>
        <p:spPr>
          <a:xfrm>
            <a:off x="540000" y="1260000"/>
            <a:ext cx="1008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the text.</a:t>
            </a:r>
          </a:p>
        </p:txBody>
      </p:sp>
      <p:sp>
        <p:nvSpPr>
          <p:cNvPr id="12" name="Rectangle 11">
            <a:extLst>
              <a:ext uri="{FF2B5EF4-FFF2-40B4-BE49-F238E27FC236}">
                <a16:creationId xmlns:a16="http://schemas.microsoft.com/office/drawing/2014/main" id="{C2A8AE51-3ADC-DC40-BD2B-98B2216A4E03}"/>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a:extLst>
              <a:ext uri="{FF2B5EF4-FFF2-40B4-BE49-F238E27FC236}">
                <a16:creationId xmlns:a16="http://schemas.microsoft.com/office/drawing/2014/main" id="{7EFF6300-565F-2B49-B4C4-E3CDD55E32DE}"/>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1029949" y="4643257"/>
            <a:ext cx="1158481" cy="2214743"/>
          </a:xfrm>
          <a:prstGeom prst="rect">
            <a:avLst/>
          </a:prstGeom>
        </p:spPr>
      </p:pic>
      <p:pic>
        <p:nvPicPr>
          <p:cNvPr id="19" name="Picture 18">
            <a:extLst>
              <a:ext uri="{FF2B5EF4-FFF2-40B4-BE49-F238E27FC236}">
                <a16:creationId xmlns:a16="http://schemas.microsoft.com/office/drawing/2014/main" id="{06AF348B-C532-AF44-9D34-EF7F36FFBDE3}"/>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844226" y="4777211"/>
            <a:ext cx="1238261" cy="2080789"/>
          </a:xfrm>
          <a:prstGeom prst="rect">
            <a:avLst/>
          </a:prstGeom>
        </p:spPr>
      </p:pic>
    </p:spTree>
    <p:extLst>
      <p:ext uri="{BB962C8B-B14F-4D97-AF65-F5344CB8AC3E}">
        <p14:creationId xmlns:p14="http://schemas.microsoft.com/office/powerpoint/2010/main" val="1608631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4-16 years Content - single column/bulleted lis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46F2C0A-6FEF-3A44-B379-1EDDEA6CD955}"/>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603828" y="0"/>
            <a:ext cx="3584602" cy="6858000"/>
          </a:xfrm>
          <a:prstGeom prst="rect">
            <a:avLst/>
          </a:prstGeom>
        </p:spPr>
      </p:pic>
      <p:sp>
        <p:nvSpPr>
          <p:cNvPr id="8" name="Title 1">
            <a:extLst>
              <a:ext uri="{FF2B5EF4-FFF2-40B4-BE49-F238E27FC236}">
                <a16:creationId xmlns:a16="http://schemas.microsoft.com/office/drawing/2014/main" id="{0E25749E-D8CB-D944-A298-64E999C3A814}"/>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10" name="Rectangle 9">
            <a:extLst>
              <a:ext uri="{FF2B5EF4-FFF2-40B4-BE49-F238E27FC236}">
                <a16:creationId xmlns:a16="http://schemas.microsoft.com/office/drawing/2014/main" id="{6B8811BD-F50F-A84E-B39E-DC7C79CD5D27}"/>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6D21E9C2-01C9-7242-9C40-2EF3DCCAE5B2}"/>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1029949" y="4643257"/>
            <a:ext cx="1158481" cy="2214743"/>
          </a:xfrm>
          <a:prstGeom prst="rect">
            <a:avLst/>
          </a:prstGeom>
        </p:spPr>
      </p:pic>
      <p:pic>
        <p:nvPicPr>
          <p:cNvPr id="13" name="Picture 12">
            <a:extLst>
              <a:ext uri="{FF2B5EF4-FFF2-40B4-BE49-F238E27FC236}">
                <a16:creationId xmlns:a16="http://schemas.microsoft.com/office/drawing/2014/main" id="{D7371E1F-9A1C-8848-A2F7-FE022C5BB7DA}"/>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844226" y="4777211"/>
            <a:ext cx="1238261" cy="2080789"/>
          </a:xfrm>
          <a:prstGeom prst="rect">
            <a:avLst/>
          </a:prstGeom>
        </p:spPr>
      </p:pic>
      <p:sp>
        <p:nvSpPr>
          <p:cNvPr id="14" name="Content Placeholder 2">
            <a:extLst>
              <a:ext uri="{FF2B5EF4-FFF2-40B4-BE49-F238E27FC236}">
                <a16:creationId xmlns:a16="http://schemas.microsoft.com/office/drawing/2014/main" id="{7E44F30F-ACCA-494A-92DE-CD0E2B3C5A32}"/>
              </a:ext>
            </a:extLst>
          </p:cNvPr>
          <p:cNvSpPr>
            <a:spLocks noGrp="1"/>
          </p:cNvSpPr>
          <p:nvPr>
            <p:ph idx="1" hasCustomPrompt="1"/>
          </p:nvPr>
        </p:nvSpPr>
        <p:spPr>
          <a:xfrm>
            <a:off x="540000" y="1260000"/>
            <a:ext cx="10080000" cy="5040000"/>
          </a:xfrm>
        </p:spPr>
        <p:txBody>
          <a:bodyPr lIns="0" tIns="0" rIns="0" bIns="0">
            <a:normAutofit/>
          </a:bodyPr>
          <a:lstStyle>
            <a:lvl1pPr marL="342900" indent="-342900">
              <a:lnSpc>
                <a:spcPct val="100000"/>
              </a:lnSpc>
              <a:spcBef>
                <a:spcPts val="0"/>
              </a:spcBef>
              <a:spcAft>
                <a:spcPts val="1200"/>
              </a:spcAft>
              <a:buClr>
                <a:srgbClr val="C8102E"/>
              </a:buClr>
              <a:buSzPct val="125000"/>
              <a:buFont typeface="Arial" panose="020B0604020202020204" pitchFamily="34" charset="0"/>
              <a:buChar char="•"/>
              <a:defRPr sz="22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8498087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4-16 years Content - single column/numbered lis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26F667C-BABD-E64D-A87B-FC8C55110839}"/>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603828" y="0"/>
            <a:ext cx="3584602" cy="6858000"/>
          </a:xfrm>
          <a:prstGeom prst="rect">
            <a:avLst/>
          </a:prstGeom>
        </p:spPr>
      </p:pic>
      <p:sp>
        <p:nvSpPr>
          <p:cNvPr id="8" name="Title 1">
            <a:extLst>
              <a:ext uri="{FF2B5EF4-FFF2-40B4-BE49-F238E27FC236}">
                <a16:creationId xmlns:a16="http://schemas.microsoft.com/office/drawing/2014/main" id="{7FC5948B-67D3-AC4F-890F-725332428FCA}"/>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10" name="Rectangle 9">
            <a:extLst>
              <a:ext uri="{FF2B5EF4-FFF2-40B4-BE49-F238E27FC236}">
                <a16:creationId xmlns:a16="http://schemas.microsoft.com/office/drawing/2014/main" id="{182690D6-31DD-8445-BDEA-5C196119A1D9}"/>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BAEE427C-0248-7F4C-8145-DF61B84F8A3F}"/>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1029949" y="4643257"/>
            <a:ext cx="1158481" cy="2214743"/>
          </a:xfrm>
          <a:prstGeom prst="rect">
            <a:avLst/>
          </a:prstGeom>
        </p:spPr>
      </p:pic>
      <p:pic>
        <p:nvPicPr>
          <p:cNvPr id="13" name="Picture 12">
            <a:extLst>
              <a:ext uri="{FF2B5EF4-FFF2-40B4-BE49-F238E27FC236}">
                <a16:creationId xmlns:a16="http://schemas.microsoft.com/office/drawing/2014/main" id="{BA8DF516-E004-0343-8DCB-7D8B3A6B398D}"/>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844226" y="4777211"/>
            <a:ext cx="1238261" cy="2080789"/>
          </a:xfrm>
          <a:prstGeom prst="rect">
            <a:avLst/>
          </a:prstGeom>
        </p:spPr>
      </p:pic>
      <p:sp>
        <p:nvSpPr>
          <p:cNvPr id="14" name="Content Placeholder 2">
            <a:extLst>
              <a:ext uri="{FF2B5EF4-FFF2-40B4-BE49-F238E27FC236}">
                <a16:creationId xmlns:a16="http://schemas.microsoft.com/office/drawing/2014/main" id="{1A5DC58F-EBD6-924E-8C77-CBCA410F81E1}"/>
              </a:ext>
            </a:extLst>
          </p:cNvPr>
          <p:cNvSpPr>
            <a:spLocks noGrp="1"/>
          </p:cNvSpPr>
          <p:nvPr>
            <p:ph idx="1" hasCustomPrompt="1"/>
          </p:nvPr>
        </p:nvSpPr>
        <p:spPr>
          <a:xfrm>
            <a:off x="540000" y="1260000"/>
            <a:ext cx="10080000" cy="5040000"/>
          </a:xfrm>
        </p:spPr>
        <p:txBody>
          <a:bodyPr lIns="0" tIns="0" rIns="0" bIns="0">
            <a:normAutofit/>
          </a:bodyPr>
          <a:lstStyle>
            <a:lvl1pPr marL="457200" indent="-457200">
              <a:lnSpc>
                <a:spcPct val="100000"/>
              </a:lnSpc>
              <a:spcBef>
                <a:spcPts val="0"/>
              </a:spcBef>
              <a:spcAft>
                <a:spcPts val="1200"/>
              </a:spcAft>
              <a:buClr>
                <a:srgbClr val="C8102E"/>
              </a:buClr>
              <a:buSzPct val="100000"/>
              <a:buFont typeface="+mj-lt"/>
              <a:buAutoNum type="arabicPeriod"/>
              <a:defRPr sz="22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30473233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4-16 years Content - two columns/normal tex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A95B0693-64BD-8246-9D0D-0F1C12E8155A}"/>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603828" y="0"/>
            <a:ext cx="3584602" cy="6858000"/>
          </a:xfrm>
          <a:prstGeom prst="rect">
            <a:avLst/>
          </a:prstGeom>
        </p:spPr>
      </p:pic>
      <p:sp>
        <p:nvSpPr>
          <p:cNvPr id="12" name="Rectangle 11">
            <a:extLst>
              <a:ext uri="{FF2B5EF4-FFF2-40B4-BE49-F238E27FC236}">
                <a16:creationId xmlns:a16="http://schemas.microsoft.com/office/drawing/2014/main" id="{9AA5D099-93EE-7B4C-B9DA-563093148325}"/>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FF4338AF-FD94-6E4C-B45B-9288553FBDA3}"/>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1029949" y="4643257"/>
            <a:ext cx="1158481" cy="2214743"/>
          </a:xfrm>
          <a:prstGeom prst="rect">
            <a:avLst/>
          </a:prstGeom>
        </p:spPr>
      </p:pic>
      <p:pic>
        <p:nvPicPr>
          <p:cNvPr id="14" name="Picture 13">
            <a:extLst>
              <a:ext uri="{FF2B5EF4-FFF2-40B4-BE49-F238E27FC236}">
                <a16:creationId xmlns:a16="http://schemas.microsoft.com/office/drawing/2014/main" id="{6FCEA1DE-E905-1F44-8E1A-6F92FDAED5AC}"/>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844226" y="4777211"/>
            <a:ext cx="1238261" cy="2080789"/>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9" name="Content Placeholder 2">
            <a:extLst>
              <a:ext uri="{FF2B5EF4-FFF2-40B4-BE49-F238E27FC236}">
                <a16:creationId xmlns:a16="http://schemas.microsoft.com/office/drawing/2014/main" id="{44CF73D6-3D48-1B45-A993-9ADA7101AA45}"/>
              </a:ext>
            </a:extLst>
          </p:cNvPr>
          <p:cNvSpPr>
            <a:spLocks noGrp="1"/>
          </p:cNvSpPr>
          <p:nvPr>
            <p:ph idx="1" hasCustomPrompt="1"/>
          </p:nvPr>
        </p:nvSpPr>
        <p:spPr>
          <a:xfrm>
            <a:off x="540000" y="1260000"/>
            <a:ext cx="477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two-column text.</a:t>
            </a:r>
          </a:p>
        </p:txBody>
      </p:sp>
      <p:sp>
        <p:nvSpPr>
          <p:cNvPr id="10" name="Content Placeholder 2">
            <a:extLst>
              <a:ext uri="{FF2B5EF4-FFF2-40B4-BE49-F238E27FC236}">
                <a16:creationId xmlns:a16="http://schemas.microsoft.com/office/drawing/2014/main" id="{D3DEFFEE-B12C-0C46-9DD2-0B32699A7C75}"/>
              </a:ext>
            </a:extLst>
          </p:cNvPr>
          <p:cNvSpPr>
            <a:spLocks noGrp="1"/>
          </p:cNvSpPr>
          <p:nvPr>
            <p:ph idx="10" hasCustomPrompt="1"/>
          </p:nvPr>
        </p:nvSpPr>
        <p:spPr>
          <a:xfrm>
            <a:off x="5850000" y="1260000"/>
            <a:ext cx="477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two-column text.</a:t>
            </a:r>
          </a:p>
        </p:txBody>
      </p:sp>
    </p:spTree>
    <p:extLst>
      <p:ext uri="{BB962C8B-B14F-4D97-AF65-F5344CB8AC3E}">
        <p14:creationId xmlns:p14="http://schemas.microsoft.com/office/powerpoint/2010/main" val="8307468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4-16 years Content plus image - single column/normal tex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55D6538-5671-7E47-8746-EF8E03552003}"/>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603828" y="0"/>
            <a:ext cx="3584602" cy="6858000"/>
          </a:xfrm>
          <a:prstGeom prst="rect">
            <a:avLst/>
          </a:prstGeom>
        </p:spPr>
      </p:pic>
      <p:sp>
        <p:nvSpPr>
          <p:cNvPr id="12" name="Rectangle 11">
            <a:extLst>
              <a:ext uri="{FF2B5EF4-FFF2-40B4-BE49-F238E27FC236}">
                <a16:creationId xmlns:a16="http://schemas.microsoft.com/office/drawing/2014/main" id="{879C527B-D5B5-874C-8803-29B2EF7DBAB2}"/>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F09143BE-64DA-4048-A391-C081EE8F0D3D}"/>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1029949" y="4643257"/>
            <a:ext cx="1158481" cy="2214743"/>
          </a:xfrm>
          <a:prstGeom prst="rect">
            <a:avLst/>
          </a:prstGeom>
        </p:spPr>
      </p:pic>
      <p:pic>
        <p:nvPicPr>
          <p:cNvPr id="14" name="Picture 13">
            <a:extLst>
              <a:ext uri="{FF2B5EF4-FFF2-40B4-BE49-F238E27FC236}">
                <a16:creationId xmlns:a16="http://schemas.microsoft.com/office/drawing/2014/main" id="{DE66297D-9236-F34E-A7A7-84947CD50579}"/>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844226" y="4777211"/>
            <a:ext cx="1238261" cy="2080789"/>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3" name="Content Placeholder 2">
            <a:extLst>
              <a:ext uri="{FF2B5EF4-FFF2-40B4-BE49-F238E27FC236}">
                <a16:creationId xmlns:a16="http://schemas.microsoft.com/office/drawing/2014/main" id="{F6A7337C-FA52-FB46-8FA7-74A8AC54711C}"/>
              </a:ext>
            </a:extLst>
          </p:cNvPr>
          <p:cNvSpPr>
            <a:spLocks noGrp="1"/>
          </p:cNvSpPr>
          <p:nvPr>
            <p:ph idx="1" hasCustomPrompt="1"/>
          </p:nvPr>
        </p:nvSpPr>
        <p:spPr>
          <a:xfrm>
            <a:off x="540000" y="1260000"/>
            <a:ext cx="567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the text.</a:t>
            </a:r>
          </a:p>
        </p:txBody>
      </p:sp>
      <p:sp>
        <p:nvSpPr>
          <p:cNvPr id="10" name="Content Placeholder 2">
            <a:extLst>
              <a:ext uri="{FF2B5EF4-FFF2-40B4-BE49-F238E27FC236}">
                <a16:creationId xmlns:a16="http://schemas.microsoft.com/office/drawing/2014/main" id="{BBDB531A-9234-7C46-9D42-ED30499DD1E7}"/>
              </a:ext>
            </a:extLst>
          </p:cNvPr>
          <p:cNvSpPr>
            <a:spLocks noGrp="1"/>
          </p:cNvSpPr>
          <p:nvPr>
            <p:ph idx="10" hasCustomPrompt="1"/>
          </p:nvPr>
        </p:nvSpPr>
        <p:spPr>
          <a:xfrm>
            <a:off x="6593800" y="1260000"/>
            <a:ext cx="4023400" cy="5040000"/>
          </a:xfrm>
        </p:spPr>
        <p:txBody>
          <a:bodyPr lIns="0" tIns="0" rIns="0" bIns="0" anchor="ctr" anchorCtr="0">
            <a:normAutofit/>
          </a:bodyPr>
          <a:lstStyle>
            <a:lvl1pPr marL="0" indent="0" algn="ctr">
              <a:lnSpc>
                <a:spcPct val="100000"/>
              </a:lnSpc>
              <a:spcBef>
                <a:spcPts val="0"/>
              </a:spcBef>
              <a:spcAft>
                <a:spcPts val="1200"/>
              </a:spcAft>
              <a:buFontTx/>
              <a:buNone/>
              <a:defRPr sz="1200" b="1" i="0">
                <a:latin typeface="Century Gothic" panose="020B0502020202020204" pitchFamily="34" charset="0"/>
              </a:defRPr>
            </a:lvl1pPr>
          </a:lstStyle>
          <a:p>
            <a:pPr lvl="0"/>
            <a:r>
              <a:rPr lang="en-GB" dirty="0"/>
              <a:t>Image goes here.</a:t>
            </a:r>
          </a:p>
        </p:txBody>
      </p:sp>
    </p:spTree>
    <p:extLst>
      <p:ext uri="{BB962C8B-B14F-4D97-AF65-F5344CB8AC3E}">
        <p14:creationId xmlns:p14="http://schemas.microsoft.com/office/powerpoint/2010/main" val="26922590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4-16 years Table">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583686F-22FD-2C41-A7CA-BC21FE71A1A0}"/>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603828" y="0"/>
            <a:ext cx="3584602" cy="6858000"/>
          </a:xfrm>
          <a:prstGeom prst="rect">
            <a:avLst/>
          </a:prstGeom>
        </p:spPr>
      </p:pic>
      <p:sp>
        <p:nvSpPr>
          <p:cNvPr id="12" name="Rectangle 11">
            <a:extLst>
              <a:ext uri="{FF2B5EF4-FFF2-40B4-BE49-F238E27FC236}">
                <a16:creationId xmlns:a16="http://schemas.microsoft.com/office/drawing/2014/main" id="{C2A8AE51-3ADC-DC40-BD2B-98B2216A4E03}"/>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a:extLst>
              <a:ext uri="{FF2B5EF4-FFF2-40B4-BE49-F238E27FC236}">
                <a16:creationId xmlns:a16="http://schemas.microsoft.com/office/drawing/2014/main" id="{7EFF6300-565F-2B49-B4C4-E3CDD55E32DE}"/>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1029949" y="4643257"/>
            <a:ext cx="1158481" cy="2214743"/>
          </a:xfrm>
          <a:prstGeom prst="rect">
            <a:avLst/>
          </a:prstGeom>
        </p:spPr>
      </p:pic>
      <p:pic>
        <p:nvPicPr>
          <p:cNvPr id="19" name="Picture 18">
            <a:extLst>
              <a:ext uri="{FF2B5EF4-FFF2-40B4-BE49-F238E27FC236}">
                <a16:creationId xmlns:a16="http://schemas.microsoft.com/office/drawing/2014/main" id="{06AF348B-C532-AF44-9D34-EF7F36FFBDE3}"/>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844226" y="4777211"/>
            <a:ext cx="1238261" cy="2080789"/>
          </a:xfrm>
          <a:prstGeom prst="rect">
            <a:avLst/>
          </a:prstGeom>
        </p:spPr>
      </p:pic>
      <p:sp>
        <p:nvSpPr>
          <p:cNvPr id="14" name="Content Placeholder 2">
            <a:extLst>
              <a:ext uri="{FF2B5EF4-FFF2-40B4-BE49-F238E27FC236}">
                <a16:creationId xmlns:a16="http://schemas.microsoft.com/office/drawing/2014/main" id="{3856C763-F1AA-E649-B7C9-96967ACB3B2C}"/>
              </a:ext>
            </a:extLst>
          </p:cNvPr>
          <p:cNvSpPr>
            <a:spLocks noGrp="1"/>
          </p:cNvSpPr>
          <p:nvPr>
            <p:ph idx="1" hasCustomPrompt="1"/>
          </p:nvPr>
        </p:nvSpPr>
        <p:spPr>
          <a:xfrm>
            <a:off x="540000" y="1260000"/>
            <a:ext cx="10080000" cy="5040000"/>
          </a:xfrm>
        </p:spPr>
        <p:txBody>
          <a:bodyPr lIns="0" tIns="0" rIns="0" bIns="0" anchor="ctr" anchorCtr="0">
            <a:normAutofit/>
          </a:bodyPr>
          <a:lstStyle>
            <a:lvl1pPr marL="0" indent="0" algn="ctr">
              <a:lnSpc>
                <a:spcPct val="100000"/>
              </a:lnSpc>
              <a:spcBef>
                <a:spcPts val="0"/>
              </a:spcBef>
              <a:spcAft>
                <a:spcPts val="1200"/>
              </a:spcAft>
              <a:buFontTx/>
              <a:buNone/>
              <a:defRPr sz="1200" b="1" i="0">
                <a:latin typeface="Century Gothic" panose="020B0502020202020204" pitchFamily="34" charset="0"/>
              </a:defRPr>
            </a:lvl1pPr>
          </a:lstStyle>
          <a:p>
            <a:pPr lvl="0"/>
            <a:r>
              <a:rPr lang="en-GB" dirty="0"/>
              <a:t>Table goes here.</a:t>
            </a:r>
          </a:p>
        </p:txBody>
      </p:sp>
      <p:sp>
        <p:nvSpPr>
          <p:cNvPr id="8" name="Title 1">
            <a:extLst>
              <a:ext uri="{FF2B5EF4-FFF2-40B4-BE49-F238E27FC236}">
                <a16:creationId xmlns:a16="http://schemas.microsoft.com/office/drawing/2014/main" id="{6F0FA6AE-B2DA-2E40-8552-72071DEBE73F}"/>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Tree>
    <p:extLst>
      <p:ext uri="{BB962C8B-B14F-4D97-AF65-F5344CB8AC3E}">
        <p14:creationId xmlns:p14="http://schemas.microsoft.com/office/powerpoint/2010/main" val="25069700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FE5FE99-04D4-864B-A80A-C8A4E40F4D1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3A6DAB5F-D1BC-0941-A323-571F5198174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DCBC3C7-2FB0-4543-87F4-792C792E801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8D5C9B-1D41-4B4A-8E9D-54021847FEFA}" type="datetimeFigureOut">
              <a:rPr lang="en-US" smtClean="0"/>
              <a:t>3/10/2023</a:t>
            </a:fld>
            <a:endParaRPr lang="en-US"/>
          </a:p>
        </p:txBody>
      </p:sp>
      <p:sp>
        <p:nvSpPr>
          <p:cNvPr id="5" name="Footer Placeholder 4">
            <a:extLst>
              <a:ext uri="{FF2B5EF4-FFF2-40B4-BE49-F238E27FC236}">
                <a16:creationId xmlns:a16="http://schemas.microsoft.com/office/drawing/2014/main" id="{E0A315A7-5034-7B47-AC42-72B007F5CF4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D48891DA-332A-A543-AACF-9B3ADDF2215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F4554D-C745-0D49-B311-95A2F21E8E70}" type="slidenum">
              <a:rPr lang="en-US" smtClean="0"/>
              <a:t>‹#›</a:t>
            </a:fld>
            <a:endParaRPr lang="en-US"/>
          </a:p>
        </p:txBody>
      </p:sp>
      <p:sp>
        <p:nvSpPr>
          <p:cNvPr id="7" name="Rectangle 6">
            <a:extLst>
              <a:ext uri="{FF2B5EF4-FFF2-40B4-BE49-F238E27FC236}">
                <a16:creationId xmlns:a16="http://schemas.microsoft.com/office/drawing/2014/main" id="{32B1A816-D175-C045-A883-B30BA8D52EAD}"/>
              </a:ext>
            </a:extLst>
          </p:cNvPr>
          <p:cNvSpPr/>
          <p:nvPr userDrawn="1"/>
        </p:nvSpPr>
        <p:spPr>
          <a:xfrm>
            <a:off x="0" y="0"/>
            <a:ext cx="12192000"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05364243"/>
      </p:ext>
    </p:extLst>
  </p:cSld>
  <p:clrMap bg1="lt1" tx1="dk1" bg2="lt2" tx2="dk2" accent1="accent1" accent2="accent2" accent3="accent3" accent4="accent4" accent5="accent5" accent6="accent6" hlink="hlink" folHlink="folHlink"/>
  <p:sldLayoutIdLst>
    <p:sldLayoutId id="2147483675" r:id="rId1"/>
    <p:sldLayoutId id="2147483661" r:id="rId2"/>
    <p:sldLayoutId id="2147483679" r:id="rId3"/>
    <p:sldLayoutId id="2147483662" r:id="rId4"/>
    <p:sldLayoutId id="2147483672" r:id="rId5"/>
    <p:sldLayoutId id="2147483668" r:id="rId6"/>
    <p:sldLayoutId id="2147483686" r:id="rId7"/>
    <p:sldLayoutId id="2147483689" r:id="rId8"/>
    <p:sldLayoutId id="2147483692" r:id="rId9"/>
    <p:sldLayoutId id="2147483683"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image" Target="../media/image13.jpeg"/></Relationships>
</file>

<file path=ppt/slides/_rels/slide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image" Target="../media/image15.jpeg"/></Relationships>
</file>

<file path=ppt/slides/_rels/slide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4.xml"/><Relationship Id="rId1" Type="http://schemas.openxmlformats.org/officeDocument/2006/relationships/slideLayout" Target="../slideLayouts/slideLayout6.xml"/><Relationship Id="rId4" Type="http://schemas.openxmlformats.org/officeDocument/2006/relationships/image" Target="../media/image17.jpeg"/></Relationships>
</file>

<file path=ppt/slides/_rels/slide6.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C18F91-D15E-5E44-80C2-620B381166A5}"/>
              </a:ext>
            </a:extLst>
          </p:cNvPr>
          <p:cNvSpPr>
            <a:spLocks noGrp="1"/>
          </p:cNvSpPr>
          <p:nvPr>
            <p:ph type="ctrTitle"/>
          </p:nvPr>
        </p:nvSpPr>
        <p:spPr/>
        <p:txBody>
          <a:bodyPr/>
          <a:lstStyle/>
          <a:p>
            <a:r>
              <a:rPr lang="en-US"/>
              <a:t>14–16 years</a:t>
            </a:r>
            <a:endParaRPr lang="en-US" dirty="0"/>
          </a:p>
        </p:txBody>
      </p:sp>
      <p:sp>
        <p:nvSpPr>
          <p:cNvPr id="3" name="Subtitle 2">
            <a:extLst>
              <a:ext uri="{FF2B5EF4-FFF2-40B4-BE49-F238E27FC236}">
                <a16:creationId xmlns:a16="http://schemas.microsoft.com/office/drawing/2014/main" id="{1E115082-B7C4-4D40-80F1-9A0175D69E37}"/>
              </a:ext>
            </a:extLst>
          </p:cNvPr>
          <p:cNvSpPr>
            <a:spLocks noGrp="1"/>
          </p:cNvSpPr>
          <p:nvPr>
            <p:ph type="subTitle" idx="1"/>
          </p:nvPr>
        </p:nvSpPr>
        <p:spPr/>
        <p:txBody>
          <a:bodyPr/>
          <a:lstStyle/>
          <a:p>
            <a:r>
              <a:rPr lang="en-US"/>
              <a:t>Cool it</a:t>
            </a:r>
            <a:endParaRPr lang="en-US" dirty="0"/>
          </a:p>
        </p:txBody>
      </p:sp>
      <p:sp>
        <p:nvSpPr>
          <p:cNvPr id="4" name="Oval 3">
            <a:extLst>
              <a:ext uri="{FF2B5EF4-FFF2-40B4-BE49-F238E27FC236}">
                <a16:creationId xmlns:a16="http://schemas.microsoft.com/office/drawing/2014/main" id="{F68B9C4F-E484-F44F-B8BC-C9FFC90B4FB2}"/>
              </a:ext>
              <a:ext uri="{C183D7F6-B498-43B3-948B-1728B52AA6E4}">
                <adec:decorative xmlns:adec="http://schemas.microsoft.com/office/drawing/2017/decorative" val="1"/>
              </a:ext>
            </a:extLst>
          </p:cNvPr>
          <p:cNvSpPr/>
          <p:nvPr/>
        </p:nvSpPr>
        <p:spPr>
          <a:xfrm>
            <a:off x="8827625" y="-870363"/>
            <a:ext cx="4333437" cy="4333437"/>
          </a:xfrm>
          <a:prstGeom prst="ellipse">
            <a:avLst/>
          </a:prstGeom>
          <a:blipFill>
            <a:blip r:embed="rId2" cstate="print">
              <a:extLst>
                <a:ext uri="{28A0092B-C50C-407E-A947-70E740481C1C}">
                  <a14:useLocalDpi xmlns:a14="http://schemas.microsoft.com/office/drawing/2010/main"/>
                </a:ext>
              </a:extLst>
            </a:blip>
            <a:stretch>
              <a:fillRect/>
            </a:stretch>
          </a:blipFill>
          <a:ln w="127000">
            <a:solidFill>
              <a:srgbClr val="C8102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030641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535224-A8A8-2E45-84A9-F49EACE9109C}"/>
              </a:ext>
            </a:extLst>
          </p:cNvPr>
          <p:cNvSpPr>
            <a:spLocks noGrp="1"/>
          </p:cNvSpPr>
          <p:nvPr>
            <p:ph type="title"/>
          </p:nvPr>
        </p:nvSpPr>
        <p:spPr/>
        <p:txBody>
          <a:bodyPr/>
          <a:lstStyle/>
          <a:p>
            <a:r>
              <a:rPr lang="en-US" dirty="0"/>
              <a:t>Learning objectives</a:t>
            </a:r>
          </a:p>
        </p:txBody>
      </p:sp>
      <p:sp>
        <p:nvSpPr>
          <p:cNvPr id="3" name="Content Placeholder 2">
            <a:extLst>
              <a:ext uri="{FF2B5EF4-FFF2-40B4-BE49-F238E27FC236}">
                <a16:creationId xmlns:a16="http://schemas.microsoft.com/office/drawing/2014/main" id="{044BF228-D223-1941-AD30-403DC2926113}"/>
              </a:ext>
            </a:extLst>
          </p:cNvPr>
          <p:cNvSpPr>
            <a:spLocks noGrp="1"/>
          </p:cNvSpPr>
          <p:nvPr>
            <p:ph idx="1"/>
          </p:nvPr>
        </p:nvSpPr>
        <p:spPr/>
        <p:txBody>
          <a:bodyPr/>
          <a:lstStyle/>
          <a:p>
            <a:pPr lvl="0"/>
            <a:r>
              <a:rPr lang="en-GB" dirty="0"/>
              <a:t>Describe and explain the changes that take place during an endothermic reaction.</a:t>
            </a:r>
          </a:p>
          <a:p>
            <a:pPr lvl="0"/>
            <a:r>
              <a:rPr lang="en-GB" dirty="0"/>
              <a:t>Devise a method to lower the temperature of water at room temperature to 6.5</a:t>
            </a:r>
            <a:r>
              <a:rPr lang="en-GB" dirty="0">
                <a:latin typeface="Arial" panose="020B0604020202020204" pitchFamily="34" charset="0"/>
                <a:cs typeface="Arial" panose="020B0604020202020204" pitchFamily="34" charset="0"/>
              </a:rPr>
              <a:t>°</a:t>
            </a:r>
            <a:r>
              <a:rPr lang="en-GB" dirty="0"/>
              <a:t>C.</a:t>
            </a:r>
          </a:p>
          <a:p>
            <a:pPr lvl="0"/>
            <a:r>
              <a:rPr lang="en-GB" dirty="0"/>
              <a:t>Write an investigation report including what you did, your results and conclusion.</a:t>
            </a:r>
          </a:p>
        </p:txBody>
      </p:sp>
      <p:sp>
        <p:nvSpPr>
          <p:cNvPr id="4" name="Vertical Title 1">
            <a:extLst>
              <a:ext uri="{FF2B5EF4-FFF2-40B4-BE49-F238E27FC236}">
                <a16:creationId xmlns:a16="http://schemas.microsoft.com/office/drawing/2014/main" id="{FEE63CE5-8A72-4242-81BD-5FB3FC7CB196}"/>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i="0" dirty="0">
                <a:solidFill>
                  <a:schemeClr val="bg1"/>
                </a:solidFill>
                <a:latin typeface="Century Gothic" panose="020B0502020202020204" pitchFamily="34" charset="0"/>
              </a:rPr>
              <a:t>Learning objectives</a:t>
            </a:r>
            <a:endParaRPr lang="en-US" sz="2200" b="1" i="0" dirty="0">
              <a:solidFill>
                <a:schemeClr val="bg1"/>
              </a:solidFill>
              <a:latin typeface="Century Gothic" panose="020B0502020202020204" pitchFamily="34" charset="0"/>
            </a:endParaRPr>
          </a:p>
        </p:txBody>
      </p:sp>
    </p:spTree>
    <p:extLst>
      <p:ext uri="{BB962C8B-B14F-4D97-AF65-F5344CB8AC3E}">
        <p14:creationId xmlns:p14="http://schemas.microsoft.com/office/powerpoint/2010/main" val="11484746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CB02DD-88DA-CF1C-9AC1-2D53AD84DB6F}"/>
              </a:ext>
            </a:extLst>
          </p:cNvPr>
          <p:cNvSpPr>
            <a:spLocks noGrp="1"/>
          </p:cNvSpPr>
          <p:nvPr>
            <p:ph type="title"/>
          </p:nvPr>
        </p:nvSpPr>
        <p:spPr/>
        <p:txBody>
          <a:bodyPr/>
          <a:lstStyle/>
          <a:p>
            <a:r>
              <a:rPr lang="en-GB" dirty="0"/>
              <a:t>The problem: statement one</a:t>
            </a:r>
          </a:p>
        </p:txBody>
      </p:sp>
      <p:sp>
        <p:nvSpPr>
          <p:cNvPr id="3" name="Content Placeholder 2">
            <a:extLst>
              <a:ext uri="{FF2B5EF4-FFF2-40B4-BE49-F238E27FC236}">
                <a16:creationId xmlns:a16="http://schemas.microsoft.com/office/drawing/2014/main" id="{DF2E8225-0883-C94B-27DE-5559E5A14EF5}"/>
              </a:ext>
            </a:extLst>
          </p:cNvPr>
          <p:cNvSpPr>
            <a:spLocks noGrp="1"/>
          </p:cNvSpPr>
          <p:nvPr>
            <p:ph idx="1"/>
          </p:nvPr>
        </p:nvSpPr>
        <p:spPr>
          <a:xfrm>
            <a:off x="540000" y="1260000"/>
            <a:ext cx="5129280" cy="5040000"/>
          </a:xfrm>
        </p:spPr>
        <p:txBody>
          <a:bodyPr>
            <a:normAutofit/>
          </a:bodyPr>
          <a:lstStyle/>
          <a:p>
            <a:pPr marL="0" indent="0">
              <a:buNone/>
            </a:pPr>
            <a:r>
              <a:rPr lang="en-GB" sz="3200" dirty="0"/>
              <a:t>Keeping people and things cool is an essential part of modern living.</a:t>
            </a:r>
          </a:p>
        </p:txBody>
      </p:sp>
      <p:pic>
        <p:nvPicPr>
          <p:cNvPr id="5" name="Picture 4" descr="A photograph of two tomatoes. One is fresh and unblemished and one is rotten, bruised, wrinkled and mouldy.">
            <a:extLst>
              <a:ext uri="{FF2B5EF4-FFF2-40B4-BE49-F238E27FC236}">
                <a16:creationId xmlns:a16="http://schemas.microsoft.com/office/drawing/2014/main" id="{F90396AD-BBBF-7243-0B3C-09EB651FC0EA}"/>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859614" y="3629899"/>
            <a:ext cx="3962400" cy="2636634"/>
          </a:xfrm>
          <a:prstGeom prst="rect">
            <a:avLst/>
          </a:prstGeom>
        </p:spPr>
      </p:pic>
      <p:pic>
        <p:nvPicPr>
          <p:cNvPr id="7" name="Picture 6" descr="A photo of a large desk fan. A man and a woman are sat either side of the desk. They both have glasses of water and are leaning across the desk to enjoy the cool air.">
            <a:extLst>
              <a:ext uri="{FF2B5EF4-FFF2-40B4-BE49-F238E27FC236}">
                <a16:creationId xmlns:a16="http://schemas.microsoft.com/office/drawing/2014/main" id="{E0C8EF38-3DA8-7511-79AA-D768DB116218}"/>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6859614" y="823536"/>
            <a:ext cx="3962400" cy="2641600"/>
          </a:xfrm>
          <a:prstGeom prst="rect">
            <a:avLst/>
          </a:prstGeom>
        </p:spPr>
      </p:pic>
      <p:sp>
        <p:nvSpPr>
          <p:cNvPr id="4" name="Vertical Title 1">
            <a:extLst>
              <a:ext uri="{FF2B5EF4-FFF2-40B4-BE49-F238E27FC236}">
                <a16:creationId xmlns:a16="http://schemas.microsoft.com/office/drawing/2014/main" id="{EC9EB30C-89CB-F861-C265-AAA1D4A22098}"/>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i="0" dirty="0">
                <a:solidFill>
                  <a:schemeClr val="bg1"/>
                </a:solidFill>
                <a:latin typeface="Century Gothic" panose="020B0502020202020204" pitchFamily="34" charset="0"/>
              </a:rPr>
              <a:t>Problem and context</a:t>
            </a:r>
            <a:endParaRPr lang="en-US" sz="2200" b="1" i="0" dirty="0">
              <a:solidFill>
                <a:schemeClr val="bg1"/>
              </a:solidFill>
              <a:latin typeface="Century Gothic" panose="020B0502020202020204" pitchFamily="34" charset="0"/>
            </a:endParaRPr>
          </a:p>
        </p:txBody>
      </p:sp>
    </p:spTree>
    <p:extLst>
      <p:ext uri="{BB962C8B-B14F-4D97-AF65-F5344CB8AC3E}">
        <p14:creationId xmlns:p14="http://schemas.microsoft.com/office/powerpoint/2010/main" val="31810880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CB02DD-88DA-CF1C-9AC1-2D53AD84DB6F}"/>
              </a:ext>
            </a:extLst>
          </p:cNvPr>
          <p:cNvSpPr>
            <a:spLocks noGrp="1"/>
          </p:cNvSpPr>
          <p:nvPr>
            <p:ph type="title"/>
          </p:nvPr>
        </p:nvSpPr>
        <p:spPr/>
        <p:txBody>
          <a:bodyPr/>
          <a:lstStyle/>
          <a:p>
            <a:r>
              <a:rPr lang="en-GB" dirty="0"/>
              <a:t>The problem: statement two</a:t>
            </a:r>
          </a:p>
        </p:txBody>
      </p:sp>
      <p:sp>
        <p:nvSpPr>
          <p:cNvPr id="3" name="Content Placeholder 2">
            <a:extLst>
              <a:ext uri="{FF2B5EF4-FFF2-40B4-BE49-F238E27FC236}">
                <a16:creationId xmlns:a16="http://schemas.microsoft.com/office/drawing/2014/main" id="{DF2E8225-0883-C94B-27DE-5559E5A14EF5}"/>
              </a:ext>
            </a:extLst>
          </p:cNvPr>
          <p:cNvSpPr>
            <a:spLocks noGrp="1"/>
          </p:cNvSpPr>
          <p:nvPr>
            <p:ph idx="1"/>
          </p:nvPr>
        </p:nvSpPr>
        <p:spPr>
          <a:xfrm>
            <a:off x="539999" y="1260000"/>
            <a:ext cx="5849077" cy="5040000"/>
          </a:xfrm>
        </p:spPr>
        <p:txBody>
          <a:bodyPr>
            <a:normAutofit/>
          </a:bodyPr>
          <a:lstStyle/>
          <a:p>
            <a:pPr marL="0" indent="0">
              <a:buNone/>
            </a:pPr>
            <a:r>
              <a:rPr lang="en-GB" sz="3200" dirty="0"/>
              <a:t>Keeping things cool contributes to global warming.</a:t>
            </a:r>
          </a:p>
        </p:txBody>
      </p:sp>
      <p:pic>
        <p:nvPicPr>
          <p:cNvPr id="5" name="Picture 4" descr="An photograph of an open fridge showing shelves of fresh fruit, vegetables and other perishable food.">
            <a:extLst>
              <a:ext uri="{FF2B5EF4-FFF2-40B4-BE49-F238E27FC236}">
                <a16:creationId xmlns:a16="http://schemas.microsoft.com/office/drawing/2014/main" id="{F90396AD-BBBF-7243-0B3C-09EB651FC0EA}"/>
              </a:ext>
            </a:extLst>
          </p:cNvPr>
          <p:cNvPicPr>
            <a:picLocks noChangeAspect="1"/>
          </p:cNvPicPr>
          <p:nvPr/>
        </p:nvPicPr>
        <p:blipFill>
          <a:blip r:embed="rId3" cstate="print">
            <a:extLst>
              <a:ext uri="{28A0092B-C50C-407E-A947-70E740481C1C}">
                <a14:useLocalDpi xmlns:a14="http://schemas.microsoft.com/office/drawing/2010/main"/>
              </a:ext>
            </a:extLst>
          </a:blip>
          <a:srcRect/>
          <a:stretch/>
        </p:blipFill>
        <p:spPr>
          <a:xfrm>
            <a:off x="6780629" y="3607271"/>
            <a:ext cx="3954951" cy="2636634"/>
          </a:xfrm>
          <a:prstGeom prst="rect">
            <a:avLst/>
          </a:prstGeom>
        </p:spPr>
      </p:pic>
      <p:pic>
        <p:nvPicPr>
          <p:cNvPr id="7" name="Picture 6" descr="In the foreground a hand is holding a remote control pointing at an air conditioning unit in the background, mounted on a wall above a window.">
            <a:extLst>
              <a:ext uri="{FF2B5EF4-FFF2-40B4-BE49-F238E27FC236}">
                <a16:creationId xmlns:a16="http://schemas.microsoft.com/office/drawing/2014/main" id="{E0C8EF38-3DA8-7511-79AA-D768DB116218}"/>
              </a:ext>
            </a:extLst>
          </p:cNvPr>
          <p:cNvPicPr>
            <a:picLocks noChangeAspect="1"/>
          </p:cNvPicPr>
          <p:nvPr/>
        </p:nvPicPr>
        <p:blipFill>
          <a:blip r:embed="rId4" cstate="print">
            <a:extLst>
              <a:ext uri="{28A0092B-C50C-407E-A947-70E740481C1C}">
                <a14:useLocalDpi xmlns:a14="http://schemas.microsoft.com/office/drawing/2010/main"/>
              </a:ext>
            </a:extLst>
          </a:blip>
          <a:srcRect/>
          <a:stretch/>
        </p:blipFill>
        <p:spPr>
          <a:xfrm>
            <a:off x="6780629" y="787401"/>
            <a:ext cx="3962400" cy="2641599"/>
          </a:xfrm>
          <a:prstGeom prst="rect">
            <a:avLst/>
          </a:prstGeom>
        </p:spPr>
      </p:pic>
      <p:sp>
        <p:nvSpPr>
          <p:cNvPr id="4" name="Vertical Title 1">
            <a:extLst>
              <a:ext uri="{FF2B5EF4-FFF2-40B4-BE49-F238E27FC236}">
                <a16:creationId xmlns:a16="http://schemas.microsoft.com/office/drawing/2014/main" id="{F0BED41A-2AE3-06B9-BE93-4CEA7ACB08EF}"/>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i="0" dirty="0">
                <a:solidFill>
                  <a:schemeClr val="bg1"/>
                </a:solidFill>
                <a:latin typeface="Century Gothic" panose="020B0502020202020204" pitchFamily="34" charset="0"/>
              </a:rPr>
              <a:t>Problem and context</a:t>
            </a:r>
            <a:endParaRPr lang="en-US" sz="2200" b="1" i="0" dirty="0">
              <a:solidFill>
                <a:schemeClr val="bg1"/>
              </a:solidFill>
              <a:latin typeface="Century Gothic" panose="020B0502020202020204" pitchFamily="34" charset="0"/>
            </a:endParaRPr>
          </a:p>
        </p:txBody>
      </p:sp>
    </p:spTree>
    <p:extLst>
      <p:ext uri="{BB962C8B-B14F-4D97-AF65-F5344CB8AC3E}">
        <p14:creationId xmlns:p14="http://schemas.microsoft.com/office/powerpoint/2010/main" val="32895832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CB02DD-88DA-CF1C-9AC1-2D53AD84DB6F}"/>
              </a:ext>
            </a:extLst>
          </p:cNvPr>
          <p:cNvSpPr>
            <a:spLocks noGrp="1"/>
          </p:cNvSpPr>
          <p:nvPr>
            <p:ph type="title"/>
          </p:nvPr>
        </p:nvSpPr>
        <p:spPr/>
        <p:txBody>
          <a:bodyPr/>
          <a:lstStyle/>
          <a:p>
            <a:r>
              <a:rPr lang="en-GB" dirty="0"/>
              <a:t>The problem: statement three</a:t>
            </a:r>
          </a:p>
        </p:txBody>
      </p:sp>
      <p:sp>
        <p:nvSpPr>
          <p:cNvPr id="3" name="Content Placeholder 2">
            <a:extLst>
              <a:ext uri="{FF2B5EF4-FFF2-40B4-BE49-F238E27FC236}">
                <a16:creationId xmlns:a16="http://schemas.microsoft.com/office/drawing/2014/main" id="{DF2E8225-0883-C94B-27DE-5559E5A14EF5}"/>
              </a:ext>
            </a:extLst>
          </p:cNvPr>
          <p:cNvSpPr>
            <a:spLocks noGrp="1"/>
          </p:cNvSpPr>
          <p:nvPr>
            <p:ph idx="1"/>
          </p:nvPr>
        </p:nvSpPr>
        <p:spPr>
          <a:xfrm>
            <a:off x="540000" y="1260000"/>
            <a:ext cx="5129280" cy="5040000"/>
          </a:xfrm>
        </p:spPr>
        <p:txBody>
          <a:bodyPr>
            <a:normAutofit/>
          </a:bodyPr>
          <a:lstStyle/>
          <a:p>
            <a:pPr marL="0" indent="0">
              <a:buNone/>
            </a:pPr>
            <a:r>
              <a:rPr lang="en-GB" sz="3200" dirty="0"/>
              <a:t>As our climate warms, we will see more extremes of weather.</a:t>
            </a:r>
          </a:p>
          <a:p>
            <a:pPr marL="0" indent="0">
              <a:buNone/>
            </a:pPr>
            <a:endParaRPr lang="en-GB" sz="3200" dirty="0"/>
          </a:p>
          <a:p>
            <a:pPr marL="0" indent="0">
              <a:buNone/>
            </a:pPr>
            <a:endParaRPr lang="en-GB" sz="3200" dirty="0"/>
          </a:p>
          <a:p>
            <a:pPr marL="0" indent="0">
              <a:buNone/>
            </a:pPr>
            <a:r>
              <a:rPr lang="en-GB" sz="3200" dirty="0"/>
              <a:t>How do we keep things cool without contributing to global warming?</a:t>
            </a:r>
          </a:p>
          <a:p>
            <a:pPr marL="0" indent="0">
              <a:buNone/>
            </a:pPr>
            <a:endParaRPr lang="en-GB" sz="3200" dirty="0"/>
          </a:p>
        </p:txBody>
      </p:sp>
      <p:pic>
        <p:nvPicPr>
          <p:cNvPr id="5" name="Picture 4" descr="An aerial photograph of a groups of houses and scattered trees submerged in flood water. A search and rescue boat is in the centre of the image.">
            <a:extLst>
              <a:ext uri="{FF2B5EF4-FFF2-40B4-BE49-F238E27FC236}">
                <a16:creationId xmlns:a16="http://schemas.microsoft.com/office/drawing/2014/main" id="{F90396AD-BBBF-7243-0B3C-09EB651FC0EA}"/>
              </a:ext>
            </a:extLst>
          </p:cNvPr>
          <p:cNvPicPr>
            <a:picLocks noChangeAspect="1"/>
          </p:cNvPicPr>
          <p:nvPr/>
        </p:nvPicPr>
        <p:blipFill>
          <a:blip r:embed="rId3" cstate="print">
            <a:extLst>
              <a:ext uri="{28A0092B-C50C-407E-A947-70E740481C1C}">
                <a14:useLocalDpi xmlns:a14="http://schemas.microsoft.com/office/drawing/2010/main"/>
              </a:ext>
            </a:extLst>
          </a:blip>
          <a:srcRect/>
          <a:stretch/>
        </p:blipFill>
        <p:spPr>
          <a:xfrm>
            <a:off x="6969625" y="3608236"/>
            <a:ext cx="3954951" cy="2634703"/>
          </a:xfrm>
          <a:prstGeom prst="rect">
            <a:avLst/>
          </a:prstGeom>
        </p:spPr>
      </p:pic>
      <p:pic>
        <p:nvPicPr>
          <p:cNvPr id="7" name="Picture 6" descr="A photograph of dry cracked mud, on the shore of a lake where the water level is very low. Mountains in the background with the sun setting behind. There landscape is orange-brown with no other colours or signs of life.">
            <a:extLst>
              <a:ext uri="{FF2B5EF4-FFF2-40B4-BE49-F238E27FC236}">
                <a16:creationId xmlns:a16="http://schemas.microsoft.com/office/drawing/2014/main" id="{E0C8EF38-3DA8-7511-79AA-D768DB116218}"/>
              </a:ext>
            </a:extLst>
          </p:cNvPr>
          <p:cNvPicPr>
            <a:picLocks noChangeAspect="1"/>
          </p:cNvPicPr>
          <p:nvPr/>
        </p:nvPicPr>
        <p:blipFill>
          <a:blip r:embed="rId4" cstate="print">
            <a:extLst>
              <a:ext uri="{28A0092B-C50C-407E-A947-70E740481C1C}">
                <a14:useLocalDpi xmlns:a14="http://schemas.microsoft.com/office/drawing/2010/main"/>
              </a:ext>
            </a:extLst>
          </a:blip>
          <a:srcRect/>
          <a:stretch/>
        </p:blipFill>
        <p:spPr>
          <a:xfrm>
            <a:off x="6969625" y="787401"/>
            <a:ext cx="3962398" cy="2641599"/>
          </a:xfrm>
          <a:prstGeom prst="rect">
            <a:avLst/>
          </a:prstGeom>
        </p:spPr>
      </p:pic>
      <p:sp>
        <p:nvSpPr>
          <p:cNvPr id="4" name="Vertical Title 1">
            <a:extLst>
              <a:ext uri="{FF2B5EF4-FFF2-40B4-BE49-F238E27FC236}">
                <a16:creationId xmlns:a16="http://schemas.microsoft.com/office/drawing/2014/main" id="{662945BE-F21B-D62C-326B-991170C2CE72}"/>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i="0" dirty="0">
                <a:solidFill>
                  <a:schemeClr val="bg1"/>
                </a:solidFill>
                <a:latin typeface="Century Gothic" panose="020B0502020202020204" pitchFamily="34" charset="0"/>
              </a:rPr>
              <a:t>Problem and context</a:t>
            </a:r>
            <a:endParaRPr lang="en-US" sz="2200" b="1" i="0" dirty="0">
              <a:solidFill>
                <a:schemeClr val="bg1"/>
              </a:solidFill>
              <a:latin typeface="Century Gothic" panose="020B0502020202020204" pitchFamily="34" charset="0"/>
            </a:endParaRPr>
          </a:p>
        </p:txBody>
      </p:sp>
    </p:spTree>
    <p:extLst>
      <p:ext uri="{BB962C8B-B14F-4D97-AF65-F5344CB8AC3E}">
        <p14:creationId xmlns:p14="http://schemas.microsoft.com/office/powerpoint/2010/main" val="21850890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9051E1-F86D-31D7-F4DC-5296796593FB}"/>
              </a:ext>
            </a:extLst>
          </p:cNvPr>
          <p:cNvSpPr>
            <a:spLocks noGrp="1"/>
          </p:cNvSpPr>
          <p:nvPr>
            <p:ph type="title"/>
          </p:nvPr>
        </p:nvSpPr>
        <p:spPr/>
        <p:txBody>
          <a:bodyPr/>
          <a:lstStyle/>
          <a:p>
            <a:r>
              <a:rPr lang="en-GB" dirty="0"/>
              <a:t>Questions</a:t>
            </a:r>
          </a:p>
        </p:txBody>
      </p:sp>
      <p:sp>
        <p:nvSpPr>
          <p:cNvPr id="3" name="Content Placeholder 2">
            <a:extLst>
              <a:ext uri="{FF2B5EF4-FFF2-40B4-BE49-F238E27FC236}">
                <a16:creationId xmlns:a16="http://schemas.microsoft.com/office/drawing/2014/main" id="{5D65E674-847C-7F1D-D7E5-DCB5D8483FB2}"/>
              </a:ext>
            </a:extLst>
          </p:cNvPr>
          <p:cNvSpPr>
            <a:spLocks noGrp="1"/>
          </p:cNvSpPr>
          <p:nvPr>
            <p:ph idx="1"/>
          </p:nvPr>
        </p:nvSpPr>
        <p:spPr/>
        <p:txBody>
          <a:bodyPr/>
          <a:lstStyle/>
          <a:p>
            <a:r>
              <a:rPr lang="en-GB" dirty="0"/>
              <a:t>Give two ways in which cooling technology contributes to global warming.</a:t>
            </a:r>
          </a:p>
          <a:p>
            <a:r>
              <a:rPr lang="en-GB" dirty="0"/>
              <a:t>Define an endothermic reaction.</a:t>
            </a:r>
          </a:p>
          <a:p>
            <a:r>
              <a:rPr lang="en-GB" dirty="0"/>
              <a:t>The reaction between citric acid and sodium </a:t>
            </a:r>
            <a:r>
              <a:rPr lang="en-GB" dirty="0" err="1"/>
              <a:t>hydrogencarbonate</a:t>
            </a:r>
            <a:r>
              <a:rPr lang="en-GB" dirty="0"/>
              <a:t> is endothermic. Predict how the temperature of the surroundings will change during the reaction.</a:t>
            </a:r>
          </a:p>
          <a:p>
            <a:r>
              <a:rPr lang="en-GB" dirty="0"/>
              <a:t>Sketch a reaction profile for the reaction</a:t>
            </a:r>
            <a:br>
              <a:rPr lang="en-GB" dirty="0"/>
            </a:br>
            <a:r>
              <a:rPr lang="en-GB" dirty="0"/>
              <a:t>between citric acid and sodium </a:t>
            </a:r>
            <a:br>
              <a:rPr lang="en-GB" dirty="0"/>
            </a:br>
            <a:r>
              <a:rPr lang="en-GB" dirty="0" err="1"/>
              <a:t>hydrogencarbonate</a:t>
            </a:r>
            <a:r>
              <a:rPr lang="en-GB" dirty="0"/>
              <a:t>. </a:t>
            </a:r>
            <a:br>
              <a:rPr lang="en-GB" dirty="0"/>
            </a:br>
            <a:br>
              <a:rPr lang="en-GB" dirty="0"/>
            </a:br>
            <a:r>
              <a:rPr lang="en-GB" dirty="0"/>
              <a:t>Explain the shape of your profile.</a:t>
            </a:r>
          </a:p>
        </p:txBody>
      </p:sp>
      <p:pic>
        <p:nvPicPr>
          <p:cNvPr id="4" name="Picture 3" descr="A pair of axes. The x-axis is labelled &quot;Progress of reaction&quot; and the y-axis is labelled &quot;Energy&quot;. ">
            <a:extLst>
              <a:ext uri="{FF2B5EF4-FFF2-40B4-BE49-F238E27FC236}">
                <a16:creationId xmlns:a16="http://schemas.microsoft.com/office/drawing/2014/main" id="{583A50B4-A20D-EB0A-40D2-199DDD6846C6}"/>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683846" y="3323898"/>
            <a:ext cx="4235633" cy="2994102"/>
          </a:xfrm>
          <a:prstGeom prst="rect">
            <a:avLst/>
          </a:prstGeom>
        </p:spPr>
      </p:pic>
    </p:spTree>
    <p:extLst>
      <p:ext uri="{BB962C8B-B14F-4D97-AF65-F5344CB8AC3E}">
        <p14:creationId xmlns:p14="http://schemas.microsoft.com/office/powerpoint/2010/main" val="29525746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535224-A8A8-2E45-84A9-F49EACE9109C}"/>
              </a:ext>
            </a:extLst>
          </p:cNvPr>
          <p:cNvSpPr>
            <a:spLocks noGrp="1"/>
          </p:cNvSpPr>
          <p:nvPr>
            <p:ph type="title"/>
          </p:nvPr>
        </p:nvSpPr>
        <p:spPr/>
        <p:txBody>
          <a:bodyPr/>
          <a:lstStyle/>
          <a:p>
            <a:r>
              <a:rPr lang="en-US" dirty="0"/>
              <a:t>Investigating cooling</a:t>
            </a:r>
          </a:p>
        </p:txBody>
      </p:sp>
      <p:sp>
        <p:nvSpPr>
          <p:cNvPr id="3" name="Content Placeholder 2">
            <a:extLst>
              <a:ext uri="{FF2B5EF4-FFF2-40B4-BE49-F238E27FC236}">
                <a16:creationId xmlns:a16="http://schemas.microsoft.com/office/drawing/2014/main" id="{044BF228-D223-1941-AD30-403DC2926113}"/>
              </a:ext>
            </a:extLst>
          </p:cNvPr>
          <p:cNvSpPr>
            <a:spLocks noGrp="1"/>
          </p:cNvSpPr>
          <p:nvPr>
            <p:ph idx="1"/>
          </p:nvPr>
        </p:nvSpPr>
        <p:spPr/>
        <p:txBody>
          <a:bodyPr/>
          <a:lstStyle/>
          <a:p>
            <a:pPr marL="0" indent="0">
              <a:buNone/>
            </a:pPr>
            <a:r>
              <a:rPr lang="en-GB" dirty="0"/>
              <a:t>Using the samples of citric acid and sodium </a:t>
            </a:r>
            <a:r>
              <a:rPr lang="en-GB" dirty="0" err="1"/>
              <a:t>hydrogencarbonate</a:t>
            </a:r>
            <a:r>
              <a:rPr lang="en-GB" dirty="0"/>
              <a:t> provided devise a method of reducing the temperature of water to 6.5</a:t>
            </a:r>
            <a:r>
              <a:rPr lang="en-GB" dirty="0">
                <a:latin typeface="Arial" panose="020B0604020202020204" pitchFamily="34" charset="0"/>
                <a:cs typeface="Arial" panose="020B0604020202020204" pitchFamily="34" charset="0"/>
              </a:rPr>
              <a:t>°</a:t>
            </a:r>
            <a:r>
              <a:rPr lang="en-GB" dirty="0"/>
              <a:t>C. </a:t>
            </a:r>
          </a:p>
          <a:p>
            <a:pPr marL="342900" indent="-342900">
              <a:buFont typeface="Arial" panose="020B0604020202020204" pitchFamily="34" charset="0"/>
              <a:buChar char="•"/>
            </a:pPr>
            <a:r>
              <a:rPr lang="en-GB" dirty="0"/>
              <a:t>The temperature should be reached 1 minute after the reaction starts.</a:t>
            </a:r>
          </a:p>
          <a:p>
            <a:pPr marL="342900" indent="-342900">
              <a:buFont typeface="Arial" panose="020B0604020202020204" pitchFamily="34" charset="0"/>
              <a:buChar char="•"/>
            </a:pPr>
            <a:r>
              <a:rPr lang="en-GB" dirty="0"/>
              <a:t>In planning this activity, you should consider health and safety. </a:t>
            </a:r>
          </a:p>
          <a:p>
            <a:pPr marL="0" indent="0">
              <a:buNone/>
            </a:pPr>
            <a:endParaRPr lang="en-GB" b="1" dirty="0"/>
          </a:p>
          <a:p>
            <a:pPr marL="0" indent="0">
              <a:buNone/>
            </a:pPr>
            <a:r>
              <a:rPr lang="en-GB" b="1" dirty="0"/>
              <a:t>Check your plans with your teacher before starting the experiment.</a:t>
            </a:r>
          </a:p>
        </p:txBody>
      </p:sp>
      <p:sp>
        <p:nvSpPr>
          <p:cNvPr id="4" name="Vertical Title 1">
            <a:extLst>
              <a:ext uri="{FF2B5EF4-FFF2-40B4-BE49-F238E27FC236}">
                <a16:creationId xmlns:a16="http://schemas.microsoft.com/office/drawing/2014/main" id="{FEE63CE5-8A72-4242-81BD-5FB3FC7CB196}"/>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i="0" dirty="0">
                <a:solidFill>
                  <a:schemeClr val="bg1"/>
                </a:solidFill>
                <a:latin typeface="Century Gothic" panose="020B0502020202020204" pitchFamily="34" charset="0"/>
              </a:rPr>
              <a:t>Investigation</a:t>
            </a:r>
            <a:endParaRPr lang="en-US" sz="2200" b="1" i="0" dirty="0">
              <a:solidFill>
                <a:schemeClr val="bg1"/>
              </a:solidFill>
              <a:latin typeface="Century Gothic" panose="020B0502020202020204" pitchFamily="34" charset="0"/>
            </a:endParaRPr>
          </a:p>
        </p:txBody>
      </p:sp>
    </p:spTree>
    <p:extLst>
      <p:ext uri="{BB962C8B-B14F-4D97-AF65-F5344CB8AC3E}">
        <p14:creationId xmlns:p14="http://schemas.microsoft.com/office/powerpoint/2010/main" val="10725631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535224-A8A8-2E45-84A9-F49EACE9109C}"/>
              </a:ext>
            </a:extLst>
          </p:cNvPr>
          <p:cNvSpPr>
            <a:spLocks noGrp="1"/>
          </p:cNvSpPr>
          <p:nvPr>
            <p:ph type="title"/>
          </p:nvPr>
        </p:nvSpPr>
        <p:spPr/>
        <p:txBody>
          <a:bodyPr/>
          <a:lstStyle/>
          <a:p>
            <a:r>
              <a:rPr lang="en-US" dirty="0"/>
              <a:t>Investigation write up</a:t>
            </a:r>
          </a:p>
        </p:txBody>
      </p:sp>
      <p:sp>
        <p:nvSpPr>
          <p:cNvPr id="3" name="Content Placeholder 2">
            <a:extLst>
              <a:ext uri="{FF2B5EF4-FFF2-40B4-BE49-F238E27FC236}">
                <a16:creationId xmlns:a16="http://schemas.microsoft.com/office/drawing/2014/main" id="{044BF228-D223-1941-AD30-403DC2926113}"/>
              </a:ext>
            </a:extLst>
          </p:cNvPr>
          <p:cNvSpPr>
            <a:spLocks noGrp="1"/>
          </p:cNvSpPr>
          <p:nvPr>
            <p:ph idx="1"/>
          </p:nvPr>
        </p:nvSpPr>
        <p:spPr/>
        <p:txBody>
          <a:bodyPr/>
          <a:lstStyle/>
          <a:p>
            <a:pPr marL="0" indent="0">
              <a:buNone/>
            </a:pPr>
            <a:r>
              <a:rPr lang="en-GB" dirty="0"/>
              <a:t>When you have completed the practical work, write up your investigation report including what you did, your results and your conclusion.</a:t>
            </a:r>
          </a:p>
          <a:p>
            <a:pPr marL="0" indent="0">
              <a:buNone/>
            </a:pPr>
            <a:endParaRPr lang="en-GB" dirty="0"/>
          </a:p>
          <a:p>
            <a:pPr marL="0" indent="0">
              <a:buNone/>
            </a:pPr>
            <a:r>
              <a:rPr lang="en-GB" dirty="0"/>
              <a:t>Use the following headings:</a:t>
            </a:r>
          </a:p>
          <a:p>
            <a:pPr marL="342900" indent="-342900">
              <a:buFont typeface="Arial" panose="020B0604020202020204" pitchFamily="34" charset="0"/>
              <a:buChar char="•"/>
            </a:pPr>
            <a:r>
              <a:rPr lang="en-GB" dirty="0"/>
              <a:t>Problem</a:t>
            </a:r>
          </a:p>
          <a:p>
            <a:pPr marL="342900" indent="-342900">
              <a:buFont typeface="Arial" panose="020B0604020202020204" pitchFamily="34" charset="0"/>
              <a:buChar char="•"/>
            </a:pPr>
            <a:r>
              <a:rPr lang="en-GB" dirty="0"/>
              <a:t>Method</a:t>
            </a:r>
          </a:p>
          <a:p>
            <a:pPr marL="342900" indent="-342900">
              <a:buFont typeface="Arial" panose="020B0604020202020204" pitchFamily="34" charset="0"/>
              <a:buChar char="•"/>
            </a:pPr>
            <a:r>
              <a:rPr lang="en-GB" dirty="0"/>
              <a:t>Results</a:t>
            </a:r>
          </a:p>
          <a:p>
            <a:pPr marL="342900" indent="-342900">
              <a:buFont typeface="Arial" panose="020B0604020202020204" pitchFamily="34" charset="0"/>
              <a:buChar char="•"/>
            </a:pPr>
            <a:r>
              <a:rPr lang="en-GB" dirty="0"/>
              <a:t>Conclusion</a:t>
            </a:r>
          </a:p>
        </p:txBody>
      </p:sp>
      <p:sp>
        <p:nvSpPr>
          <p:cNvPr id="4" name="Vertical Title 1">
            <a:extLst>
              <a:ext uri="{FF2B5EF4-FFF2-40B4-BE49-F238E27FC236}">
                <a16:creationId xmlns:a16="http://schemas.microsoft.com/office/drawing/2014/main" id="{FEE63CE5-8A72-4242-81BD-5FB3FC7CB196}"/>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i="0" dirty="0">
                <a:solidFill>
                  <a:schemeClr val="bg1"/>
                </a:solidFill>
                <a:latin typeface="Century Gothic" panose="020B0502020202020204" pitchFamily="34" charset="0"/>
              </a:rPr>
              <a:t>Your task</a:t>
            </a:r>
            <a:endParaRPr lang="en-US" sz="2200" b="1" i="0" dirty="0">
              <a:solidFill>
                <a:schemeClr val="bg1"/>
              </a:solidFill>
              <a:latin typeface="Century Gothic" panose="020B0502020202020204" pitchFamily="34" charset="0"/>
            </a:endParaRPr>
          </a:p>
        </p:txBody>
      </p:sp>
    </p:spTree>
    <p:extLst>
      <p:ext uri="{BB962C8B-B14F-4D97-AF65-F5344CB8AC3E}">
        <p14:creationId xmlns:p14="http://schemas.microsoft.com/office/powerpoint/2010/main" val="336428081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2212</TotalTime>
  <Words>485</Words>
  <Application>Microsoft Office PowerPoint</Application>
  <PresentationFormat>Widescreen</PresentationFormat>
  <Paragraphs>68</Paragraphs>
  <Slides>8</Slides>
  <Notes>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Calibri</vt:lpstr>
      <vt:lpstr>Calibri Light</vt:lpstr>
      <vt:lpstr>Century Gothic</vt:lpstr>
      <vt:lpstr>Office Theme</vt:lpstr>
      <vt:lpstr>14–16 years</vt:lpstr>
      <vt:lpstr>Learning objectives</vt:lpstr>
      <vt:lpstr>The problem: statement one</vt:lpstr>
      <vt:lpstr>The problem: statement two</vt:lpstr>
      <vt:lpstr>The problem: statement three</vt:lpstr>
      <vt:lpstr>Questions</vt:lpstr>
      <vt:lpstr>Investigating cooling</vt:lpstr>
      <vt:lpstr>Investigation write up</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Cool it presentation</dc:title>
  <dc:creator/>
  <cp:keywords>Endothermic reaction, reaction profile, investigation, practical skills</cp:keywords>
  <cp:lastModifiedBy>Juliet Kennard</cp:lastModifiedBy>
  <cp:revision>595</cp:revision>
  <dcterms:created xsi:type="dcterms:W3CDTF">2021-04-13T16:26:00Z</dcterms:created>
  <dcterms:modified xsi:type="dcterms:W3CDTF">2023-03-10T14:58:18Z</dcterms:modified>
  <cp:category>From Cooling in a warming climate, Education in Chemistry, https://rsc.li/3YHZRTq</cp:category>
</cp:coreProperties>
</file>