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7" r:id="rId5"/>
    <p:sldId id="270" r:id="rId6"/>
    <p:sldId id="269" r:id="rId7"/>
    <p:sldId id="271" r:id="rId8"/>
    <p:sldId id="272" r:id="rId9"/>
    <p:sldId id="273" r:id="rId10"/>
    <p:sldId id="274" r:id="rId11"/>
    <p:sldId id="275" r:id="rId12"/>
    <p:sldId id="276" r:id="rId13"/>
    <p:sldId id="277" r:id="rId14"/>
    <p:sldId id="282" r:id="rId15"/>
    <p:sldId id="279" r:id="rId16"/>
    <p:sldId id="280" r:id="rId17"/>
    <p:sldId id="281" r:id="rId1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5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4" d="100"/>
          <a:sy n="144" d="100"/>
        </p:scale>
        <p:origin x="654" y="114"/>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D7512D-25CD-4979-ACAD-A20066D6CC8E}" type="datetimeFigureOut">
              <a:rPr lang="en-GB" smtClean="0"/>
              <a:t>13/03/2018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8238C2-E720-4185-8482-B009B93468E0}" type="slidenum">
              <a:rPr lang="en-GB" smtClean="0"/>
              <a:t>‹#›</a:t>
            </a:fld>
            <a:endParaRPr lang="en-GB"/>
          </a:p>
        </p:txBody>
      </p:sp>
    </p:spTree>
    <p:extLst>
      <p:ext uri="{BB962C8B-B14F-4D97-AF65-F5344CB8AC3E}">
        <p14:creationId xmlns:p14="http://schemas.microsoft.com/office/powerpoint/2010/main" val="1866292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Images</a:t>
            </a:r>
            <a:r>
              <a:rPr lang="en-GB" baseline="0" dirty="0" smtClean="0"/>
              <a:t> © </a:t>
            </a:r>
            <a:r>
              <a:rPr lang="en-GB" dirty="0" smtClean="0"/>
              <a:t>David Paterson</a:t>
            </a:r>
          </a:p>
        </p:txBody>
      </p:sp>
      <p:sp>
        <p:nvSpPr>
          <p:cNvPr id="4" name="Slide Number Placeholder 3"/>
          <p:cNvSpPr>
            <a:spLocks noGrp="1"/>
          </p:cNvSpPr>
          <p:nvPr>
            <p:ph type="sldNum" sz="quarter" idx="10"/>
          </p:nvPr>
        </p:nvSpPr>
        <p:spPr/>
        <p:txBody>
          <a:bodyPr/>
          <a:lstStyle/>
          <a:p>
            <a:fld id="{548238C2-E720-4185-8482-B009B93468E0}" type="slidenum">
              <a:rPr lang="en-GB" smtClean="0"/>
              <a:t>1</a:t>
            </a:fld>
            <a:endParaRPr lang="en-GB"/>
          </a:p>
        </p:txBody>
      </p:sp>
    </p:spTree>
    <p:extLst>
      <p:ext uri="{BB962C8B-B14F-4D97-AF65-F5344CB8AC3E}">
        <p14:creationId xmlns:p14="http://schemas.microsoft.com/office/powerpoint/2010/main" val="11059477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Watch</a:t>
            </a:r>
            <a:r>
              <a:rPr lang="en-GB" baseline="0" dirty="0" smtClean="0"/>
              <a:t> out for the very keen student who may know of isotopes, and challenges the idea that all copper atoms are the same. You could explain the ‘sameness’ of copper atoms is based on the number of protons in the nucleus, although this is taking the student(s) into 14-16-level chemistry.</a:t>
            </a:r>
            <a:endParaRPr lang="en-GB" dirty="0" smtClean="0"/>
          </a:p>
          <a:p>
            <a:endParaRPr lang="en-GB" dirty="0"/>
          </a:p>
        </p:txBody>
      </p:sp>
      <p:sp>
        <p:nvSpPr>
          <p:cNvPr id="4" name="Slide Number Placeholder 3"/>
          <p:cNvSpPr>
            <a:spLocks noGrp="1"/>
          </p:cNvSpPr>
          <p:nvPr>
            <p:ph type="sldNum" sz="quarter" idx="10"/>
          </p:nvPr>
        </p:nvSpPr>
        <p:spPr/>
        <p:txBody>
          <a:bodyPr/>
          <a:lstStyle/>
          <a:p>
            <a:fld id="{E07D88C8-D92E-4376-8561-414532E6ABBA}" type="slidenum">
              <a:rPr lang="en-GB" smtClean="0"/>
              <a:t>14</a:t>
            </a:fld>
            <a:endParaRPr lang="en-GB"/>
          </a:p>
        </p:txBody>
      </p:sp>
    </p:spTree>
    <p:extLst>
      <p:ext uri="{BB962C8B-B14F-4D97-AF65-F5344CB8AC3E}">
        <p14:creationId xmlns:p14="http://schemas.microsoft.com/office/powerpoint/2010/main" val="1851152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Images</a:t>
            </a:r>
            <a:r>
              <a:rPr lang="en-GB" baseline="0" dirty="0" smtClean="0"/>
              <a:t> © </a:t>
            </a:r>
            <a:r>
              <a:rPr lang="en-GB" dirty="0" smtClean="0"/>
              <a:t>David Paterson</a:t>
            </a:r>
          </a:p>
          <a:p>
            <a:endParaRPr lang="en-GB" dirty="0"/>
          </a:p>
        </p:txBody>
      </p:sp>
      <p:sp>
        <p:nvSpPr>
          <p:cNvPr id="4" name="Slide Number Placeholder 3"/>
          <p:cNvSpPr>
            <a:spLocks noGrp="1"/>
          </p:cNvSpPr>
          <p:nvPr>
            <p:ph type="sldNum" sz="quarter" idx="10"/>
          </p:nvPr>
        </p:nvSpPr>
        <p:spPr/>
        <p:txBody>
          <a:bodyPr/>
          <a:lstStyle/>
          <a:p>
            <a:fld id="{548238C2-E720-4185-8482-B009B93468E0}" type="slidenum">
              <a:rPr lang="en-GB" smtClean="0"/>
              <a:t>2</a:t>
            </a:fld>
            <a:endParaRPr lang="en-GB"/>
          </a:p>
        </p:txBody>
      </p:sp>
    </p:spTree>
    <p:extLst>
      <p:ext uri="{BB962C8B-B14F-4D97-AF65-F5344CB8AC3E}">
        <p14:creationId xmlns:p14="http://schemas.microsoft.com/office/powerpoint/2010/main" val="3200128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For those producing more sophisticated</a:t>
            </a:r>
            <a:r>
              <a:rPr lang="en-GB" baseline="0" dirty="0" smtClean="0"/>
              <a:t> arguments, you can ask more probing questions. For example: </a:t>
            </a:r>
            <a:r>
              <a:rPr lang="en-GB" sz="1200" kern="1200" dirty="0" smtClean="0">
                <a:solidFill>
                  <a:schemeClr val="tx1"/>
                </a:solidFill>
                <a:effectLst/>
                <a:latin typeface="+mn-lt"/>
                <a:ea typeface="+mn-ea"/>
                <a:cs typeface="+mn-cs"/>
              </a:rPr>
              <a:t>Is it sufficient to say the beads are different because they have different sizes? Would you make the same argument for apples of different sizes?</a:t>
            </a:r>
            <a:endParaRPr lang="en-GB" dirty="0" smtClean="0"/>
          </a:p>
          <a:p>
            <a:endParaRPr lang="en-GB" dirty="0"/>
          </a:p>
        </p:txBody>
      </p:sp>
      <p:sp>
        <p:nvSpPr>
          <p:cNvPr id="4" name="Slide Number Placeholder 3"/>
          <p:cNvSpPr>
            <a:spLocks noGrp="1"/>
          </p:cNvSpPr>
          <p:nvPr>
            <p:ph type="sldNum" sz="quarter" idx="10"/>
          </p:nvPr>
        </p:nvSpPr>
        <p:spPr/>
        <p:txBody>
          <a:bodyPr/>
          <a:lstStyle/>
          <a:p>
            <a:fld id="{E07D88C8-D92E-4376-8561-414532E6ABBA}" type="slidenum">
              <a:rPr lang="en-GB" smtClean="0"/>
              <a:t>5</a:t>
            </a:fld>
            <a:endParaRPr lang="en-GB"/>
          </a:p>
        </p:txBody>
      </p:sp>
    </p:spTree>
    <p:extLst>
      <p:ext uri="{BB962C8B-B14F-4D97-AF65-F5344CB8AC3E}">
        <p14:creationId xmlns:p14="http://schemas.microsoft.com/office/powerpoint/2010/main" val="303509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fld id="{E07D88C8-D92E-4376-8561-414532E6ABBA}" type="slidenum">
              <a:rPr lang="en-GB" smtClean="0"/>
              <a:t>8</a:t>
            </a:fld>
            <a:endParaRPr lang="en-GB"/>
          </a:p>
        </p:txBody>
      </p:sp>
    </p:spTree>
    <p:extLst>
      <p:ext uri="{BB962C8B-B14F-4D97-AF65-F5344CB8AC3E}">
        <p14:creationId xmlns:p14="http://schemas.microsoft.com/office/powerpoint/2010/main" val="1017724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Those providing more sophisticated reasoning</a:t>
            </a:r>
            <a:r>
              <a:rPr lang="en-GB" baseline="0" dirty="0" smtClean="0"/>
              <a:t> may challenge the classification of the different sized red beads as different substances – see the copper &amp; zinc ‘Pure substances’ slide (12).</a:t>
            </a:r>
            <a:endParaRPr lang="en-GB" dirty="0" smtClean="0"/>
          </a:p>
          <a:p>
            <a:endParaRPr lang="en-GB" dirty="0"/>
          </a:p>
        </p:txBody>
      </p:sp>
      <p:sp>
        <p:nvSpPr>
          <p:cNvPr id="4" name="Slide Number Placeholder 3"/>
          <p:cNvSpPr>
            <a:spLocks noGrp="1"/>
          </p:cNvSpPr>
          <p:nvPr>
            <p:ph type="sldNum" sz="quarter" idx="10"/>
          </p:nvPr>
        </p:nvSpPr>
        <p:spPr/>
        <p:txBody>
          <a:bodyPr/>
          <a:lstStyle/>
          <a:p>
            <a:fld id="{E07D88C8-D92E-4376-8561-414532E6ABBA}" type="slidenum">
              <a:rPr lang="en-GB" smtClean="0"/>
              <a:t>9</a:t>
            </a:fld>
            <a:endParaRPr lang="en-GB"/>
          </a:p>
        </p:txBody>
      </p:sp>
    </p:spTree>
    <p:extLst>
      <p:ext uri="{BB962C8B-B14F-4D97-AF65-F5344CB8AC3E}">
        <p14:creationId xmlns:p14="http://schemas.microsoft.com/office/powerpoint/2010/main" val="1949315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7D88C8-D92E-4376-8561-414532E6ABBA}" type="slidenum">
              <a:rPr lang="en-GB" smtClean="0"/>
              <a:t>10</a:t>
            </a:fld>
            <a:endParaRPr lang="en-GB"/>
          </a:p>
        </p:txBody>
      </p:sp>
    </p:spTree>
    <p:extLst>
      <p:ext uri="{BB962C8B-B14F-4D97-AF65-F5344CB8AC3E}">
        <p14:creationId xmlns:p14="http://schemas.microsoft.com/office/powerpoint/2010/main" val="3342354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7D88C8-D92E-4376-8561-414532E6ABBA}" type="slidenum">
              <a:rPr lang="en-GB" smtClean="0"/>
              <a:t>11</a:t>
            </a:fld>
            <a:endParaRPr lang="en-GB"/>
          </a:p>
        </p:txBody>
      </p:sp>
    </p:spTree>
    <p:extLst>
      <p:ext uri="{BB962C8B-B14F-4D97-AF65-F5344CB8AC3E}">
        <p14:creationId xmlns:p14="http://schemas.microsoft.com/office/powerpoint/2010/main" val="787939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Those providing more sophisticated reasoning</a:t>
            </a:r>
            <a:r>
              <a:rPr lang="en-GB" baseline="0" dirty="0" smtClean="0"/>
              <a:t> may challenge the classification of the different sized red beads as different substances. Here, the pieces of zinc and copper will likely show some variation, however we are saying these are not mixtures. This can be used as a lead-in to discussions of chemical elements, and the different types of atoms as the defining characteristic of the chemical elements.</a:t>
            </a:r>
            <a:endParaRPr lang="en-GB" dirty="0" smtClean="0"/>
          </a:p>
          <a:p>
            <a:endParaRPr lang="en-GB" dirty="0"/>
          </a:p>
        </p:txBody>
      </p:sp>
      <p:sp>
        <p:nvSpPr>
          <p:cNvPr id="4" name="Slide Number Placeholder 3"/>
          <p:cNvSpPr>
            <a:spLocks noGrp="1"/>
          </p:cNvSpPr>
          <p:nvPr>
            <p:ph type="sldNum" sz="quarter" idx="10"/>
          </p:nvPr>
        </p:nvSpPr>
        <p:spPr/>
        <p:txBody>
          <a:bodyPr/>
          <a:lstStyle/>
          <a:p>
            <a:fld id="{E07D88C8-D92E-4376-8561-414532E6ABBA}" type="slidenum">
              <a:rPr lang="en-GB" smtClean="0"/>
              <a:t>12</a:t>
            </a:fld>
            <a:endParaRPr lang="en-GB"/>
          </a:p>
        </p:txBody>
      </p:sp>
    </p:spTree>
    <p:extLst>
      <p:ext uri="{BB962C8B-B14F-4D97-AF65-F5344CB8AC3E}">
        <p14:creationId xmlns:p14="http://schemas.microsoft.com/office/powerpoint/2010/main" val="1891252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7D88C8-D92E-4376-8561-414532E6ABBA}" type="slidenum">
              <a:rPr lang="en-GB" smtClean="0"/>
              <a:t>13</a:t>
            </a:fld>
            <a:endParaRPr lang="en-GB"/>
          </a:p>
        </p:txBody>
      </p:sp>
    </p:spTree>
    <p:extLst>
      <p:ext uri="{BB962C8B-B14F-4D97-AF65-F5344CB8AC3E}">
        <p14:creationId xmlns:p14="http://schemas.microsoft.com/office/powerpoint/2010/main" val="27610013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027" name="Picture 3" descr="H:\Design\Powerpoint DO NOT MOVE\New templates 2014\16 9\Graphics\power point_4 3_PURPLE_96dpi.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9542" y="-45182"/>
            <a:ext cx="9272062" cy="522519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893474"/>
            <a:ext cx="6408712" cy="1102519"/>
          </a:xfrm>
        </p:spPr>
        <p:txBody>
          <a:bodyPr>
            <a:normAutofit/>
          </a:bodyPr>
          <a:lstStyle>
            <a:lvl1pPr algn="l">
              <a:defRPr sz="4200" baseline="0">
                <a:solidFill>
                  <a:srgbClr val="505759"/>
                </a:solidFill>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1977684"/>
            <a:ext cx="6400800" cy="1314450"/>
          </a:xfrm>
        </p:spPr>
        <p:txBody>
          <a:bodyPr>
            <a:normAutofit/>
          </a:bodyPr>
          <a:lstStyle>
            <a:lvl1pPr marL="0" indent="0" algn="l">
              <a:buNone/>
              <a:defRPr sz="28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spTree>
    <p:extLst>
      <p:ext uri="{BB962C8B-B14F-4D97-AF65-F5344CB8AC3E}">
        <p14:creationId xmlns:p14="http://schemas.microsoft.com/office/powerpoint/2010/main" val="3942998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2051" name="Picture 3" descr="H:\Design\Powerpoint DO NOT MOVE\New templates 2014\16 9\Graphics\power point_4 3_PURPLE_96dpi2.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11013"/>
            <a:ext cx="9144000" cy="515302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893474"/>
            <a:ext cx="6408712" cy="1102519"/>
          </a:xfrm>
        </p:spPr>
        <p:txBody>
          <a:bodyPr>
            <a:normAutofit/>
          </a:bodyPr>
          <a:lstStyle>
            <a:lvl1pPr algn="l">
              <a:defRPr sz="4200" baseline="0">
                <a:solidFill>
                  <a:srgbClr val="505759"/>
                </a:solidFill>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1977684"/>
            <a:ext cx="6400800" cy="1314450"/>
          </a:xfrm>
        </p:spPr>
        <p:txBody>
          <a:bodyPr>
            <a:normAutofit/>
          </a:bodyPr>
          <a:lstStyle>
            <a:lvl1pPr marL="0" indent="0" algn="l">
              <a:buNone/>
              <a:defRPr sz="28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spTree>
    <p:extLst>
      <p:ext uri="{BB962C8B-B14F-4D97-AF65-F5344CB8AC3E}">
        <p14:creationId xmlns:p14="http://schemas.microsoft.com/office/powerpoint/2010/main" val="3550631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slide 1">
    <p:spTree>
      <p:nvGrpSpPr>
        <p:cNvPr id="1" name=""/>
        <p:cNvGrpSpPr/>
        <p:nvPr/>
      </p:nvGrpSpPr>
      <p:grpSpPr>
        <a:xfrm>
          <a:off x="0" y="0"/>
          <a:ext cx="0" cy="0"/>
          <a:chOff x="0" y="0"/>
          <a:chExt cx="0" cy="0"/>
        </a:xfrm>
      </p:grpSpPr>
      <p:pic>
        <p:nvPicPr>
          <p:cNvPr id="3075" name="Picture 3" descr="H:\Design\Powerpoint DO NOT MOVE\New templates 2014\16 9\Graphics\power point_4 3_PURPLE_96dpi3.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9525"/>
            <a:ext cx="9144001" cy="5153025"/>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0"/>
          </p:nvPr>
        </p:nvSpPr>
        <p:spPr/>
        <p:txBody>
          <a:bodyPr/>
          <a:lstStyle/>
          <a:p>
            <a:r>
              <a:rPr lang="en-GB" smtClean="0"/>
              <a:t>Slide no</a:t>
            </a:r>
            <a:endParaRPr lang="en-GB" dirty="0"/>
          </a:p>
        </p:txBody>
      </p:sp>
      <p:sp>
        <p:nvSpPr>
          <p:cNvPr id="6" name="Subtitle 2"/>
          <p:cNvSpPr>
            <a:spLocks noGrp="1"/>
          </p:cNvSpPr>
          <p:nvPr>
            <p:ph type="subTitle" idx="1" hasCustomPrompt="1"/>
          </p:nvPr>
        </p:nvSpPr>
        <p:spPr>
          <a:xfrm>
            <a:off x="809006" y="1689348"/>
            <a:ext cx="6400800" cy="1314450"/>
          </a:xfrm>
        </p:spPr>
        <p:txBody>
          <a:bodyPr>
            <a:normAutofit/>
          </a:bodyPr>
          <a:lstStyle>
            <a:lvl1pPr marL="0" indent="0" algn="l">
              <a:buNone/>
              <a:defRPr sz="2800" baseline="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Main body copy goes here</a:t>
            </a:r>
            <a:endParaRPr lang="en-GB" dirty="0"/>
          </a:p>
        </p:txBody>
      </p:sp>
      <p:sp>
        <p:nvSpPr>
          <p:cNvPr id="7" name="Title 1"/>
          <p:cNvSpPr>
            <a:spLocks noGrp="1"/>
          </p:cNvSpPr>
          <p:nvPr>
            <p:ph type="title" hasCustomPrompt="1"/>
          </p:nvPr>
        </p:nvSpPr>
        <p:spPr>
          <a:xfrm>
            <a:off x="755576" y="483518"/>
            <a:ext cx="7848872" cy="857250"/>
          </a:xfrm>
        </p:spPr>
        <p:txBody>
          <a:bodyPr/>
          <a:lstStyle>
            <a:lvl1pPr>
              <a:defRPr/>
            </a:lvl1pPr>
          </a:lstStyle>
          <a:p>
            <a:r>
              <a:rPr lang="en-US" dirty="0" smtClean="0"/>
              <a:t>Heading goes here</a:t>
            </a:r>
            <a:endParaRPr lang="en-GB" dirty="0"/>
          </a:p>
        </p:txBody>
      </p:sp>
    </p:spTree>
    <p:extLst>
      <p:ext uri="{BB962C8B-B14F-4D97-AF65-F5344CB8AC3E}">
        <p14:creationId xmlns:p14="http://schemas.microsoft.com/office/powerpoint/2010/main" val="2611887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dy slide 2">
    <p:spTree>
      <p:nvGrpSpPr>
        <p:cNvPr id="1" name=""/>
        <p:cNvGrpSpPr/>
        <p:nvPr/>
      </p:nvGrpSpPr>
      <p:grpSpPr>
        <a:xfrm>
          <a:off x="0" y="0"/>
          <a:ext cx="0" cy="0"/>
          <a:chOff x="0" y="0"/>
          <a:chExt cx="0" cy="0"/>
        </a:xfrm>
      </p:grpSpPr>
      <p:pic>
        <p:nvPicPr>
          <p:cNvPr id="10" name="Picture 3" descr="H:\Design\Powerpoint DO NOT MOVE\New templates 2014\16 9\Graphics\power point_4 3_PURPLE_96dpi3.pn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 y="-9525"/>
            <a:ext cx="1270661" cy="1387063"/>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0"/>
          </p:nvPr>
        </p:nvSpPr>
        <p:spPr/>
        <p:txBody>
          <a:bodyPr/>
          <a:lstStyle/>
          <a:p>
            <a:r>
              <a:rPr lang="en-GB" smtClean="0"/>
              <a:t>Slide no</a:t>
            </a:r>
            <a:endParaRPr lang="en-GB" dirty="0"/>
          </a:p>
        </p:txBody>
      </p:sp>
      <p:sp>
        <p:nvSpPr>
          <p:cNvPr id="6" name="Subtitle 2"/>
          <p:cNvSpPr>
            <a:spLocks noGrp="1"/>
          </p:cNvSpPr>
          <p:nvPr>
            <p:ph type="subTitle" idx="1" hasCustomPrompt="1"/>
          </p:nvPr>
        </p:nvSpPr>
        <p:spPr>
          <a:xfrm>
            <a:off x="809006" y="1689348"/>
            <a:ext cx="6400800" cy="1314450"/>
          </a:xfrm>
        </p:spPr>
        <p:txBody>
          <a:bodyPr>
            <a:normAutofit/>
          </a:bodyPr>
          <a:lstStyle>
            <a:lvl1pPr marL="0" indent="0" algn="l">
              <a:buNone/>
              <a:defRPr sz="2800" baseline="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Main body copy goes here</a:t>
            </a:r>
            <a:endParaRPr lang="en-GB" dirty="0"/>
          </a:p>
        </p:txBody>
      </p:sp>
      <p:sp>
        <p:nvSpPr>
          <p:cNvPr id="7" name="Title 1"/>
          <p:cNvSpPr>
            <a:spLocks noGrp="1"/>
          </p:cNvSpPr>
          <p:nvPr>
            <p:ph type="title" hasCustomPrompt="1"/>
          </p:nvPr>
        </p:nvSpPr>
        <p:spPr>
          <a:xfrm>
            <a:off x="755576" y="483518"/>
            <a:ext cx="7848872" cy="857250"/>
          </a:xfrm>
        </p:spPr>
        <p:txBody>
          <a:bodyPr/>
          <a:lstStyle>
            <a:lvl1pPr>
              <a:defRPr/>
            </a:lvl1pPr>
          </a:lstStyle>
          <a:p>
            <a:r>
              <a:rPr lang="en-US" dirty="0" smtClean="0"/>
              <a:t>Heading goes here</a:t>
            </a:r>
            <a:endParaRPr lang="en-GB" dirty="0"/>
          </a:p>
        </p:txBody>
      </p:sp>
    </p:spTree>
    <p:extLst>
      <p:ext uri="{BB962C8B-B14F-4D97-AF65-F5344CB8AC3E}">
        <p14:creationId xmlns:p14="http://schemas.microsoft.com/office/powerpoint/2010/main" val="3437649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dy slide with bullets 1">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smtClean="0"/>
              <a:t>Slide no</a:t>
            </a:r>
            <a:endParaRPr lang="en-GB" dirty="0"/>
          </a:p>
        </p:txBody>
      </p:sp>
      <p:sp>
        <p:nvSpPr>
          <p:cNvPr id="8" name="Title 1"/>
          <p:cNvSpPr>
            <a:spLocks noGrp="1"/>
          </p:cNvSpPr>
          <p:nvPr>
            <p:ph type="title" hasCustomPrompt="1"/>
          </p:nvPr>
        </p:nvSpPr>
        <p:spPr>
          <a:xfrm>
            <a:off x="755576" y="483518"/>
            <a:ext cx="7848872" cy="857250"/>
          </a:xfrm>
        </p:spPr>
        <p:txBody>
          <a:bodyPr/>
          <a:lstStyle>
            <a:lvl1pPr>
              <a:defRPr/>
            </a:lvl1pPr>
          </a:lstStyle>
          <a:p>
            <a:r>
              <a:rPr lang="en-US" dirty="0" smtClean="0"/>
              <a:t>Heading goes here</a:t>
            </a:r>
            <a:endParaRPr lang="en-GB" dirty="0"/>
          </a:p>
        </p:txBody>
      </p:sp>
      <p:sp>
        <p:nvSpPr>
          <p:cNvPr id="9" name="Text Placeholder 5"/>
          <p:cNvSpPr>
            <a:spLocks noGrp="1"/>
          </p:cNvSpPr>
          <p:nvPr>
            <p:ph type="body" sz="quarter" idx="11" hasCustomPrompt="1"/>
          </p:nvPr>
        </p:nvSpPr>
        <p:spPr>
          <a:xfrm>
            <a:off x="755576" y="1395260"/>
            <a:ext cx="7848872" cy="2735263"/>
          </a:xfrm>
        </p:spPr>
        <p:txBody>
          <a:bodyPr/>
          <a:lstStyle>
            <a:lvl1pPr>
              <a:defRPr/>
            </a:lvl1pPr>
          </a:lstStyle>
          <a:p>
            <a:pPr lvl="0"/>
            <a:r>
              <a:rPr lang="en-US" dirty="0" smtClean="0"/>
              <a:t>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11" name="Picture 3" descr="H:\Design\Powerpoint DO NOT MOVE\New templates 2014\16 9\Graphics\power point_4 3_PURPLE_96dpi3.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9525"/>
            <a:ext cx="9144001" cy="5153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4491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dy slide with bullets 2">
    <p:spTree>
      <p:nvGrpSpPr>
        <p:cNvPr id="1" name=""/>
        <p:cNvGrpSpPr/>
        <p:nvPr/>
      </p:nvGrpSpPr>
      <p:grpSpPr>
        <a:xfrm>
          <a:off x="0" y="0"/>
          <a:ext cx="0" cy="0"/>
          <a:chOff x="0" y="0"/>
          <a:chExt cx="0" cy="0"/>
        </a:xfrm>
      </p:grpSpPr>
      <p:pic>
        <p:nvPicPr>
          <p:cNvPr id="9" name="Picture 3" descr="H:\Design\Powerpoint DO NOT MOVE\New templates 2014\16 9\Graphics\power point_4 3_PURPLE_96dpi3.pn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 y="-9525"/>
            <a:ext cx="1270661" cy="13870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755576" y="483518"/>
            <a:ext cx="7848872" cy="857250"/>
          </a:xfrm>
        </p:spPr>
        <p:txBody>
          <a:bodyPr/>
          <a:lstStyle>
            <a:lvl1pPr>
              <a:defRPr/>
            </a:lvl1pPr>
          </a:lstStyle>
          <a:p>
            <a:r>
              <a:rPr lang="en-US" dirty="0" smtClean="0"/>
              <a:t>Heading goes here</a:t>
            </a:r>
            <a:endParaRPr lang="en-GB" dirty="0"/>
          </a:p>
        </p:txBody>
      </p:sp>
      <p:sp>
        <p:nvSpPr>
          <p:cNvPr id="3" name="Footer Placeholder 2"/>
          <p:cNvSpPr>
            <a:spLocks noGrp="1"/>
          </p:cNvSpPr>
          <p:nvPr>
            <p:ph type="ftr" sz="quarter" idx="10"/>
          </p:nvPr>
        </p:nvSpPr>
        <p:spPr/>
        <p:txBody>
          <a:bodyPr/>
          <a:lstStyle/>
          <a:p>
            <a:r>
              <a:rPr lang="en-GB" smtClean="0"/>
              <a:t>Slide no</a:t>
            </a:r>
            <a:endParaRPr lang="en-GB" dirty="0"/>
          </a:p>
        </p:txBody>
      </p:sp>
      <p:sp>
        <p:nvSpPr>
          <p:cNvPr id="6" name="Text Placeholder 5"/>
          <p:cNvSpPr>
            <a:spLocks noGrp="1"/>
          </p:cNvSpPr>
          <p:nvPr>
            <p:ph type="body" sz="quarter" idx="11" hasCustomPrompt="1"/>
          </p:nvPr>
        </p:nvSpPr>
        <p:spPr>
          <a:xfrm>
            <a:off x="755576" y="1395260"/>
            <a:ext cx="7848872" cy="2735263"/>
          </a:xfrm>
        </p:spPr>
        <p:txBody>
          <a:bodyPr/>
          <a:lstStyle>
            <a:lvl1pPr>
              <a:defRPr/>
            </a:lvl1pPr>
          </a:lstStyle>
          <a:p>
            <a:pPr lvl="0"/>
            <a:r>
              <a:rPr lang="en-US" dirty="0" smtClean="0"/>
              <a:t>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989664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EECDC-52EC-426F-8F3B-F362580369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5F9B1EA-CA48-489E-891B-0BB29738051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92213C-E1A5-423D-9362-72257570CC2F}"/>
              </a:ext>
            </a:extLst>
          </p:cNvPr>
          <p:cNvSpPr>
            <a:spLocks noGrp="1"/>
          </p:cNvSpPr>
          <p:nvPr>
            <p:ph type="dt" sz="half" idx="10"/>
          </p:nvPr>
        </p:nvSpPr>
        <p:spPr/>
        <p:txBody>
          <a:bodyPr/>
          <a:lstStyle/>
          <a:p>
            <a:fld id="{CFC4DC57-40FD-4D48-98D3-F9A7DC82B4A3}" type="datetimeFigureOut">
              <a:rPr lang="en-GB" smtClean="0"/>
              <a:t>13/03/2018</a:t>
            </a:fld>
            <a:endParaRPr lang="en-GB"/>
          </a:p>
        </p:txBody>
      </p:sp>
      <p:sp>
        <p:nvSpPr>
          <p:cNvPr id="5" name="Footer Placeholder 4">
            <a:extLst>
              <a:ext uri="{FF2B5EF4-FFF2-40B4-BE49-F238E27FC236}">
                <a16:creationId xmlns:a16="http://schemas.microsoft.com/office/drawing/2014/main" id="{76364382-8B4B-4043-BD9C-02AD804F61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8D7733-151D-4AE2-B1F9-F35596955F71}"/>
              </a:ext>
            </a:extLst>
          </p:cNvPr>
          <p:cNvSpPr>
            <a:spLocks noGrp="1"/>
          </p:cNvSpPr>
          <p:nvPr>
            <p:ph type="sldNum" sz="quarter" idx="12"/>
          </p:nvPr>
        </p:nvSpPr>
        <p:spPr/>
        <p:txBody>
          <a:bodyPr/>
          <a:lstStyle/>
          <a:p>
            <a:fld id="{A4A9BA94-A15A-4600-9424-D17C83CD2763}" type="slidenum">
              <a:rPr lang="en-GB" smtClean="0"/>
              <a:t>‹#›</a:t>
            </a:fld>
            <a:endParaRPr lang="en-GB"/>
          </a:p>
        </p:txBody>
      </p:sp>
    </p:spTree>
    <p:extLst>
      <p:ext uri="{BB962C8B-B14F-4D97-AF65-F5344CB8AC3E}">
        <p14:creationId xmlns:p14="http://schemas.microsoft.com/office/powerpoint/2010/main" val="1726494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Slide no</a:t>
            </a:r>
            <a:endParaRPr lang="en-GB" dirty="0"/>
          </a:p>
        </p:txBody>
      </p:sp>
    </p:spTree>
    <p:extLst>
      <p:ext uri="{BB962C8B-B14F-4D97-AF65-F5344CB8AC3E}">
        <p14:creationId xmlns:p14="http://schemas.microsoft.com/office/powerpoint/2010/main" val="4184128041"/>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6" r:id="rId6"/>
    <p:sldLayoutId id="2147483657" r:id="rId7"/>
  </p:sldLayoutIdLst>
  <p:txStyles>
    <p:titleStyle>
      <a:lvl1pPr algn="l" defTabSz="914400" rtl="0" eaLnBrk="1" latinLnBrk="0" hangingPunct="1">
        <a:spcBef>
          <a:spcPct val="0"/>
        </a:spcBef>
        <a:buNone/>
        <a:defRPr sz="4000" kern="1200">
          <a:solidFill>
            <a:srgbClr val="505759"/>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505759"/>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505759"/>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505759"/>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microsoft.com/office/2007/relationships/hdphoto" Target="../media/hdphoto6.wdp"/><Relationship Id="rId5" Type="http://schemas.openxmlformats.org/officeDocument/2006/relationships/image" Target="../media/image13.png"/><Relationship Id="rId4" Type="http://schemas.microsoft.com/office/2007/relationships/hdphoto" Target="../media/hdphoto5.wdp"/></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microsoft.com/office/2007/relationships/hdphoto" Target="../media/hdphoto6.wdp"/><Relationship Id="rId5" Type="http://schemas.openxmlformats.org/officeDocument/2006/relationships/image" Target="../media/image13.png"/><Relationship Id="rId4" Type="http://schemas.microsoft.com/office/2007/relationships/hdphoto" Target="../media/hdphoto5.wdp"/></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microsoft.com/office/2007/relationships/hdphoto" Target="../media/hdphoto6.wdp"/><Relationship Id="rId5" Type="http://schemas.openxmlformats.org/officeDocument/2006/relationships/image" Target="../media/image13.png"/><Relationship Id="rId4" Type="http://schemas.microsoft.com/office/2007/relationships/hdphoto" Target="../media/hdphoto5.wdp"/></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microsoft.com/office/2007/relationships/hdphoto" Target="../media/hdphoto6.wdp"/><Relationship Id="rId5" Type="http://schemas.openxmlformats.org/officeDocument/2006/relationships/image" Target="../media/image13.png"/><Relationship Id="rId4" Type="http://schemas.microsoft.com/office/2007/relationships/hdphoto" Target="../media/hdphoto5.wdp"/></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microsoft.com/office/2007/relationships/hdphoto" Target="../media/hdphoto6.wdp"/><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microsoft.com/office/2007/relationships/hdphoto" Target="../media/hdphoto4.wdp"/></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smtClean="0"/>
              <a:t>Mixtures</a:t>
            </a:r>
            <a:endParaRPr lang="en-GB" dirty="0"/>
          </a:p>
        </p:txBody>
      </p:sp>
      <p:sp>
        <p:nvSpPr>
          <p:cNvPr id="3" name="Subtitle 2"/>
          <p:cNvSpPr>
            <a:spLocks noGrp="1"/>
          </p:cNvSpPr>
          <p:nvPr>
            <p:ph type="subTitle" idx="1"/>
          </p:nvPr>
        </p:nvSpPr>
        <p:spPr/>
        <p:txBody>
          <a:bodyPr/>
          <a:lstStyle/>
          <a:p>
            <a:r>
              <a:rPr lang="en-GB" dirty="0" smtClean="0"/>
              <a:t>What </a:t>
            </a:r>
            <a:r>
              <a:rPr lang="en-GB" dirty="0"/>
              <a:t>do they look like?</a:t>
            </a:r>
            <a:endParaRPr lang="en-GB" dirty="0"/>
          </a:p>
        </p:txBody>
      </p:sp>
      <p:sp>
        <p:nvSpPr>
          <p:cNvPr id="4" name="TextBox 3"/>
          <p:cNvSpPr txBox="1"/>
          <p:nvPr/>
        </p:nvSpPr>
        <p:spPr>
          <a:xfrm>
            <a:off x="3635896" y="4299942"/>
            <a:ext cx="4464496" cy="738664"/>
          </a:xfrm>
          <a:prstGeom prst="rect">
            <a:avLst/>
          </a:prstGeom>
          <a:noFill/>
        </p:spPr>
        <p:txBody>
          <a:bodyPr wrap="square" rtlCol="0">
            <a:spAutoFit/>
          </a:bodyPr>
          <a:lstStyle/>
          <a:p>
            <a:r>
              <a:rPr lang="en-GB" sz="1400" dirty="0"/>
              <a:t>This activity accompanies the </a:t>
            </a:r>
            <a:r>
              <a:rPr lang="en-GB" sz="1400" i="1" dirty="0"/>
              <a:t>Education in Chemistry </a:t>
            </a:r>
            <a:r>
              <a:rPr lang="en-GB" sz="1400" dirty="0" smtClean="0"/>
              <a:t>article </a:t>
            </a:r>
            <a:r>
              <a:rPr lang="en-GB" sz="1400" dirty="0"/>
              <a:t>‘How to teach mixtures and solutions’ by </a:t>
            </a:r>
            <a:r>
              <a:rPr lang="en-GB" sz="1400" dirty="0" smtClean="0"/>
              <a:t>David Paterson: rsc.li/2FxsuyJ</a:t>
            </a:r>
            <a:endParaRPr lang="en-GB" sz="1400" dirty="0"/>
          </a:p>
        </p:txBody>
      </p:sp>
    </p:spTree>
    <p:extLst>
      <p:ext uri="{BB962C8B-B14F-4D97-AF65-F5344CB8AC3E}">
        <p14:creationId xmlns:p14="http://schemas.microsoft.com/office/powerpoint/2010/main" val="3750886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Investigation</a:t>
            </a:r>
          </a:p>
        </p:txBody>
      </p:sp>
      <p:sp>
        <p:nvSpPr>
          <p:cNvPr id="4" name="Text Placeholder 3"/>
          <p:cNvSpPr>
            <a:spLocks noGrp="1"/>
          </p:cNvSpPr>
          <p:nvPr>
            <p:ph type="body" sz="quarter" idx="11"/>
          </p:nvPr>
        </p:nvSpPr>
        <p:spPr>
          <a:xfrm>
            <a:off x="755576" y="1395260"/>
            <a:ext cx="5976664" cy="2735263"/>
          </a:xfrm>
        </p:spPr>
        <p:txBody>
          <a:bodyPr>
            <a:normAutofit fontScale="55000" lnSpcReduction="20000"/>
          </a:bodyPr>
          <a:lstStyle/>
          <a:p>
            <a:r>
              <a:rPr lang="en-US" dirty="0"/>
              <a:t>You have 2–3 minutes in your groups to look at and discuss the contents of the boiling tubes</a:t>
            </a:r>
          </a:p>
          <a:p>
            <a:endParaRPr lang="en-US" dirty="0"/>
          </a:p>
          <a:p>
            <a:r>
              <a:rPr lang="en-US" dirty="0"/>
              <a:t>You should think about:</a:t>
            </a:r>
          </a:p>
          <a:p>
            <a:pPr lvl="1"/>
            <a:r>
              <a:rPr lang="en-US" dirty="0"/>
              <a:t>Which contain mixtures?</a:t>
            </a:r>
          </a:p>
          <a:p>
            <a:pPr lvl="1"/>
            <a:r>
              <a:rPr lang="en-US" dirty="0"/>
              <a:t>How can you tell?</a:t>
            </a:r>
          </a:p>
          <a:p>
            <a:pPr lvl="1"/>
            <a:r>
              <a:rPr lang="en-US" dirty="0"/>
              <a:t>What properties of the contents are you using to make this decision?</a:t>
            </a:r>
          </a:p>
          <a:p>
            <a:endParaRPr lang="en-US" dirty="0"/>
          </a:p>
          <a:p>
            <a:r>
              <a:rPr lang="en-US" dirty="0"/>
              <a:t>Be ready to feedback to the class.</a:t>
            </a:r>
          </a:p>
          <a:p>
            <a:endParaRPr lang="en-GB" dirty="0"/>
          </a:p>
        </p:txBody>
      </p:sp>
      <p:pic>
        <p:nvPicPr>
          <p:cNvPr id="5" name="Picture 4"/>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b="-517"/>
          <a:stretch/>
        </p:blipFill>
        <p:spPr bwMode="auto">
          <a:xfrm>
            <a:off x="6856278" y="483518"/>
            <a:ext cx="1755000" cy="2228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r="1444"/>
          <a:stretch/>
        </p:blipFill>
        <p:spPr bwMode="auto">
          <a:xfrm>
            <a:off x="6856278" y="2931790"/>
            <a:ext cx="1748170" cy="1983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74361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Arial" panose="020B0604020202020204" pitchFamily="34" charset="0"/>
                <a:cs typeface="Arial" panose="020B0604020202020204" pitchFamily="34" charset="0"/>
              </a:rPr>
              <a:t>Group feedback</a:t>
            </a:r>
            <a:endParaRPr lang="en-GB" dirty="0">
              <a:latin typeface="Arial" panose="020B0604020202020204" pitchFamily="34" charset="0"/>
              <a:cs typeface="Arial" panose="020B0604020202020204" pitchFamily="34" charset="0"/>
            </a:endParaRPr>
          </a:p>
        </p:txBody>
      </p:sp>
      <p:sp>
        <p:nvSpPr>
          <p:cNvPr id="4" name="Text Placeholder 3"/>
          <p:cNvSpPr>
            <a:spLocks noGrp="1"/>
          </p:cNvSpPr>
          <p:nvPr>
            <p:ph type="body" sz="quarter" idx="11"/>
          </p:nvPr>
        </p:nvSpPr>
        <p:spPr>
          <a:xfrm>
            <a:off x="755576" y="1395260"/>
            <a:ext cx="5976664" cy="2735263"/>
          </a:xfrm>
        </p:spPr>
        <p:txBody>
          <a:bodyPr>
            <a:normAutofit fontScale="77500" lnSpcReduction="20000"/>
          </a:bodyPr>
          <a:lstStyle/>
          <a:p>
            <a:r>
              <a:rPr lang="en-US" dirty="0" smtClean="0"/>
              <a:t>Which </a:t>
            </a:r>
            <a:r>
              <a:rPr lang="en-US" dirty="0"/>
              <a:t>contain mixtures?</a:t>
            </a:r>
          </a:p>
          <a:p>
            <a:r>
              <a:rPr lang="en-US" dirty="0"/>
              <a:t>How can you tell?</a:t>
            </a:r>
          </a:p>
          <a:p>
            <a:r>
              <a:rPr lang="en-US" dirty="0"/>
              <a:t>What properties of the contents are you using to make this decision?</a:t>
            </a:r>
          </a:p>
          <a:p>
            <a:endParaRPr lang="en-US" dirty="0"/>
          </a:p>
          <a:p>
            <a:r>
              <a:rPr lang="en-US" dirty="0"/>
              <a:t>Do you agree/disagree with what other groups are saying? Explain why.</a:t>
            </a:r>
          </a:p>
          <a:p>
            <a:endParaRPr lang="en-GB" dirty="0"/>
          </a:p>
        </p:txBody>
      </p:sp>
      <p:pic>
        <p:nvPicPr>
          <p:cNvPr id="5" name="Picture 4"/>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b="-517"/>
          <a:stretch/>
        </p:blipFill>
        <p:spPr bwMode="auto">
          <a:xfrm>
            <a:off x="6856278" y="483518"/>
            <a:ext cx="1755000" cy="2228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r="1444"/>
          <a:stretch/>
        </p:blipFill>
        <p:spPr bwMode="auto">
          <a:xfrm>
            <a:off x="6856278" y="2931790"/>
            <a:ext cx="1748170" cy="1983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62718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Pure substances</a:t>
            </a:r>
          </a:p>
        </p:txBody>
      </p:sp>
      <p:sp>
        <p:nvSpPr>
          <p:cNvPr id="4" name="Text Placeholder 3"/>
          <p:cNvSpPr>
            <a:spLocks noGrp="1"/>
          </p:cNvSpPr>
          <p:nvPr>
            <p:ph type="body" sz="quarter" idx="11"/>
          </p:nvPr>
        </p:nvSpPr>
        <p:spPr>
          <a:xfrm>
            <a:off x="755576" y="1395260"/>
            <a:ext cx="6120680" cy="2735263"/>
          </a:xfrm>
        </p:spPr>
        <p:txBody>
          <a:bodyPr>
            <a:normAutofit fontScale="70000" lnSpcReduction="20000"/>
          </a:bodyPr>
          <a:lstStyle/>
          <a:p>
            <a:r>
              <a:rPr lang="en-US" dirty="0"/>
              <a:t>Here we have</a:t>
            </a:r>
          </a:p>
          <a:p>
            <a:pPr lvl="1"/>
            <a:r>
              <a:rPr lang="en-US" dirty="0"/>
              <a:t>salt</a:t>
            </a:r>
          </a:p>
          <a:p>
            <a:pPr lvl="1"/>
            <a:r>
              <a:rPr lang="en-US" dirty="0"/>
              <a:t>sand</a:t>
            </a:r>
          </a:p>
          <a:p>
            <a:pPr lvl="1"/>
            <a:r>
              <a:rPr lang="en-US" dirty="0"/>
              <a:t>zinc pieces</a:t>
            </a:r>
          </a:p>
          <a:p>
            <a:pPr lvl="1"/>
            <a:r>
              <a:rPr lang="en-US" dirty="0"/>
              <a:t>copper pieces</a:t>
            </a:r>
          </a:p>
          <a:p>
            <a:endParaRPr lang="en-US" dirty="0"/>
          </a:p>
          <a:p>
            <a:r>
              <a:rPr lang="en-US" dirty="0"/>
              <a:t>Each boiling tube only contains one chemical substance – these are pure substances.</a:t>
            </a:r>
          </a:p>
          <a:p>
            <a:endParaRPr lang="en-GB" dirty="0"/>
          </a:p>
        </p:txBody>
      </p:sp>
      <p:pic>
        <p:nvPicPr>
          <p:cNvPr id="5" name="Picture 4"/>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r="33234" b="4597"/>
          <a:stretch/>
        </p:blipFill>
        <p:spPr bwMode="auto">
          <a:xfrm>
            <a:off x="6998771" y="411510"/>
            <a:ext cx="1171745" cy="21147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l="-1" r="38318"/>
          <a:stretch/>
        </p:blipFill>
        <p:spPr bwMode="auto">
          <a:xfrm>
            <a:off x="7020272" y="2762891"/>
            <a:ext cx="1171745" cy="2123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79983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Arial" panose="020B0604020202020204" pitchFamily="34" charset="0"/>
                <a:cs typeface="Arial" panose="020B0604020202020204" pitchFamily="34" charset="0"/>
              </a:rPr>
              <a:t>Mixtures</a:t>
            </a:r>
            <a:endParaRPr lang="en-GB" dirty="0">
              <a:latin typeface="Arial" panose="020B0604020202020204" pitchFamily="34" charset="0"/>
              <a:cs typeface="Arial" panose="020B0604020202020204" pitchFamily="34" charset="0"/>
            </a:endParaRPr>
          </a:p>
        </p:txBody>
      </p:sp>
      <p:sp>
        <p:nvSpPr>
          <p:cNvPr id="4" name="Text Placeholder 3"/>
          <p:cNvSpPr>
            <a:spLocks noGrp="1"/>
          </p:cNvSpPr>
          <p:nvPr>
            <p:ph type="body" sz="quarter" idx="11"/>
          </p:nvPr>
        </p:nvSpPr>
        <p:spPr>
          <a:xfrm>
            <a:off x="755576" y="1395260"/>
            <a:ext cx="6840760" cy="2735263"/>
          </a:xfrm>
        </p:spPr>
        <p:txBody>
          <a:bodyPr>
            <a:normAutofit fontScale="85000" lnSpcReduction="20000"/>
          </a:bodyPr>
          <a:lstStyle/>
          <a:p>
            <a:r>
              <a:rPr lang="en-GB" dirty="0"/>
              <a:t>Here we have</a:t>
            </a:r>
          </a:p>
          <a:p>
            <a:pPr lvl="1"/>
            <a:r>
              <a:rPr lang="en-GB" dirty="0"/>
              <a:t>sand and salt</a:t>
            </a:r>
          </a:p>
          <a:p>
            <a:pPr lvl="1"/>
            <a:r>
              <a:rPr lang="en-GB" dirty="0"/>
              <a:t>zinc and copper</a:t>
            </a:r>
          </a:p>
          <a:p>
            <a:pPr marL="342900" lvl="1" indent="0">
              <a:buNone/>
            </a:pPr>
            <a:endParaRPr lang="en-GB" dirty="0"/>
          </a:p>
          <a:p>
            <a:r>
              <a:rPr lang="en-GB" dirty="0"/>
              <a:t>The containers have more than one chemical substance in – so these are mixtures.</a:t>
            </a:r>
          </a:p>
          <a:p>
            <a:pPr marL="0" indent="0">
              <a:buNone/>
            </a:pPr>
            <a:endParaRPr lang="en-GB" dirty="0"/>
          </a:p>
        </p:txBody>
      </p:sp>
      <p:pic>
        <p:nvPicPr>
          <p:cNvPr id="5" name="Picture 4"/>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l="63665" b="2967"/>
          <a:stretch/>
        </p:blipFill>
        <p:spPr bwMode="auto">
          <a:xfrm>
            <a:off x="7740352" y="411510"/>
            <a:ext cx="637684" cy="2150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l="65944" t="-959" r="478" b="959"/>
          <a:stretch/>
        </p:blipFill>
        <p:spPr bwMode="auto">
          <a:xfrm>
            <a:off x="7740352" y="2770819"/>
            <a:ext cx="637861" cy="2123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70286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Arial" panose="020B0604020202020204" pitchFamily="34" charset="0"/>
                <a:cs typeface="Arial" panose="020B0604020202020204" pitchFamily="34" charset="0"/>
              </a:rPr>
              <a:t>Mixtures</a:t>
            </a:r>
            <a:endParaRPr lang="en-GB" dirty="0">
              <a:latin typeface="Arial" panose="020B0604020202020204" pitchFamily="34" charset="0"/>
              <a:cs typeface="Arial" panose="020B0604020202020204" pitchFamily="34" charset="0"/>
            </a:endParaRPr>
          </a:p>
        </p:txBody>
      </p:sp>
      <p:sp>
        <p:nvSpPr>
          <p:cNvPr id="4" name="Text Placeholder 3"/>
          <p:cNvSpPr>
            <a:spLocks noGrp="1"/>
          </p:cNvSpPr>
          <p:nvPr>
            <p:ph type="body" sz="quarter" idx="11"/>
          </p:nvPr>
        </p:nvSpPr>
        <p:spPr>
          <a:xfrm>
            <a:off x="755576" y="1395260"/>
            <a:ext cx="5816263" cy="2735263"/>
          </a:xfrm>
        </p:spPr>
        <p:txBody>
          <a:bodyPr>
            <a:normAutofit fontScale="70000" lnSpcReduction="20000"/>
          </a:bodyPr>
          <a:lstStyle/>
          <a:p>
            <a:r>
              <a:rPr lang="en-GB" dirty="0"/>
              <a:t>The ‘particles’ in the pot are the beads. Large red beads are different to small red beads so this counts as a mixture.</a:t>
            </a:r>
          </a:p>
          <a:p>
            <a:pPr marL="0" indent="0">
              <a:buNone/>
            </a:pPr>
            <a:r>
              <a:rPr lang="en-GB" dirty="0"/>
              <a:t> </a:t>
            </a:r>
          </a:p>
          <a:p>
            <a:r>
              <a:rPr lang="en-GB" dirty="0"/>
              <a:t>In the tube, the copper pieces are different sizes. However, they are all made of copper atoms, and all copper atoms are the same. Therefore, this doesn’t count as a mixture.</a:t>
            </a:r>
          </a:p>
          <a:p>
            <a:endParaRPr lang="en-GB" dirty="0"/>
          </a:p>
        </p:txBody>
      </p:sp>
      <p:pic>
        <p:nvPicPr>
          <p:cNvPr id="5"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71839" y="483518"/>
            <a:ext cx="2032609" cy="1895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l="-1" t="60274" r="71946"/>
          <a:stretch/>
        </p:blipFill>
        <p:spPr bwMode="auto">
          <a:xfrm>
            <a:off x="6893413" y="2571750"/>
            <a:ext cx="1389459" cy="2199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82277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mtClean="0"/>
              <a:t>Preparation</a:t>
            </a:r>
            <a:endParaRPr lang="en-GB" dirty="0"/>
          </a:p>
        </p:txBody>
      </p:sp>
      <p:sp>
        <p:nvSpPr>
          <p:cNvPr id="2" name="Text Placeholder 1"/>
          <p:cNvSpPr>
            <a:spLocks noGrp="1"/>
          </p:cNvSpPr>
          <p:nvPr>
            <p:ph type="body" sz="quarter" idx="11"/>
          </p:nvPr>
        </p:nvSpPr>
        <p:spPr>
          <a:xfrm>
            <a:off x="755576" y="1395261"/>
            <a:ext cx="7848872" cy="600425"/>
          </a:xfrm>
        </p:spPr>
        <p:txBody>
          <a:bodyPr>
            <a:normAutofit fontScale="62500" lnSpcReduction="20000"/>
          </a:bodyPr>
          <a:lstStyle/>
          <a:p>
            <a:r>
              <a:rPr lang="en-US" dirty="0" smtClean="0"/>
              <a:t>Prepare a set of containers (</a:t>
            </a:r>
            <a:r>
              <a:rPr lang="en-US" dirty="0" err="1" smtClean="0"/>
              <a:t>eg</a:t>
            </a:r>
            <a:r>
              <a:rPr lang="en-US" dirty="0" smtClean="0"/>
              <a:t> jam jars, plastic pots) that contain different arrangements of simple objects (</a:t>
            </a:r>
            <a:r>
              <a:rPr lang="en-US" dirty="0" err="1" smtClean="0"/>
              <a:t>eg</a:t>
            </a:r>
            <a:r>
              <a:rPr lang="en-US" dirty="0" smtClean="0"/>
              <a:t> marbles, beads).</a:t>
            </a: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27582" y="1996582"/>
            <a:ext cx="3103635" cy="2160240"/>
          </a:xfrm>
          <a:prstGeom prst="rect">
            <a:avLst/>
          </a:prstGeom>
        </p:spPr>
      </p:pic>
      <p:sp>
        <p:nvSpPr>
          <p:cNvPr id="8" name="Text Placeholder 1"/>
          <p:cNvSpPr txBox="1">
            <a:spLocks/>
          </p:cNvSpPr>
          <p:nvPr/>
        </p:nvSpPr>
        <p:spPr>
          <a:xfrm>
            <a:off x="755576" y="1931454"/>
            <a:ext cx="5072006" cy="2656519"/>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505759"/>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505759"/>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505759"/>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An example set:</a:t>
            </a:r>
          </a:p>
          <a:p>
            <a:pPr lvl="1"/>
            <a:r>
              <a:rPr lang="en-US" dirty="0" smtClean="0"/>
              <a:t>Just red, just blue, just yellow and just green beads in separate pots</a:t>
            </a:r>
          </a:p>
          <a:p>
            <a:pPr lvl="1"/>
            <a:r>
              <a:rPr lang="en-US" dirty="0" smtClean="0"/>
              <a:t>A mixture of red and yellow beads</a:t>
            </a:r>
          </a:p>
          <a:p>
            <a:pPr lvl="1"/>
            <a:r>
              <a:rPr lang="en-US" dirty="0" smtClean="0"/>
              <a:t>A mixture of green and blue beads</a:t>
            </a:r>
          </a:p>
          <a:p>
            <a:pPr lvl="1"/>
            <a:r>
              <a:rPr lang="en-US" dirty="0" smtClean="0"/>
              <a:t>A mixture of yellow, blue and green beads</a:t>
            </a:r>
          </a:p>
          <a:p>
            <a:pPr lvl="1"/>
            <a:r>
              <a:rPr lang="en-US" dirty="0" smtClean="0"/>
              <a:t>A mixture of yellow, blue, green and red beads</a:t>
            </a:r>
          </a:p>
          <a:p>
            <a:pPr lvl="1"/>
            <a:r>
              <a:rPr lang="en-US" dirty="0" smtClean="0"/>
              <a:t>A mixture of smaller and larger red beads</a:t>
            </a:r>
            <a:endParaRPr lang="en-US" dirty="0"/>
          </a:p>
        </p:txBody>
      </p:sp>
    </p:spTree>
    <p:extLst>
      <p:ext uri="{BB962C8B-B14F-4D97-AF65-F5344CB8AC3E}">
        <p14:creationId xmlns:p14="http://schemas.microsoft.com/office/powerpoint/2010/main" val="22905589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Preparation</a:t>
            </a:r>
            <a:endParaRPr lang="en-GB" dirty="0"/>
          </a:p>
        </p:txBody>
      </p:sp>
      <p:sp>
        <p:nvSpPr>
          <p:cNvPr id="2" name="Text Placeholder 1"/>
          <p:cNvSpPr>
            <a:spLocks noGrp="1"/>
          </p:cNvSpPr>
          <p:nvPr>
            <p:ph type="body" sz="quarter" idx="11"/>
          </p:nvPr>
        </p:nvSpPr>
        <p:spPr>
          <a:xfrm>
            <a:off x="251520" y="1395260"/>
            <a:ext cx="8679698" cy="2735263"/>
          </a:xfrm>
        </p:spPr>
        <p:txBody>
          <a:bodyPr>
            <a:normAutofit fontScale="85000" lnSpcReduction="20000"/>
          </a:bodyPr>
          <a:lstStyle/>
          <a:p>
            <a:r>
              <a:rPr lang="en-US" dirty="0"/>
              <a:t>Prepare a set of sealed boiling tubes containing:</a:t>
            </a:r>
          </a:p>
          <a:p>
            <a:pPr lvl="1"/>
            <a:r>
              <a:rPr lang="en-US" dirty="0"/>
              <a:t>salt</a:t>
            </a:r>
          </a:p>
          <a:p>
            <a:pPr lvl="1"/>
            <a:r>
              <a:rPr lang="en-US" dirty="0"/>
              <a:t>sand</a:t>
            </a:r>
          </a:p>
          <a:p>
            <a:pPr lvl="1"/>
            <a:r>
              <a:rPr lang="en-US" dirty="0"/>
              <a:t>salt and sand</a:t>
            </a:r>
          </a:p>
          <a:p>
            <a:pPr lvl="1"/>
            <a:r>
              <a:rPr lang="en-US" dirty="0"/>
              <a:t>copper turnings</a:t>
            </a:r>
          </a:p>
          <a:p>
            <a:pPr lvl="1"/>
            <a:r>
              <a:rPr lang="en-US" dirty="0"/>
              <a:t>zinc granules </a:t>
            </a:r>
          </a:p>
          <a:p>
            <a:pPr lvl="1"/>
            <a:r>
              <a:rPr lang="en-US" dirty="0"/>
              <a:t>copper turnings and zinc granules</a:t>
            </a:r>
          </a:p>
        </p:txBody>
      </p:sp>
    </p:spTree>
    <p:extLst>
      <p:ext uri="{BB962C8B-B14F-4D97-AF65-F5344CB8AC3E}">
        <p14:creationId xmlns:p14="http://schemas.microsoft.com/office/powerpoint/2010/main" val="15636311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Investigation</a:t>
            </a:r>
          </a:p>
        </p:txBody>
      </p:sp>
      <p:sp>
        <p:nvSpPr>
          <p:cNvPr id="4" name="Text Placeholder 3"/>
          <p:cNvSpPr>
            <a:spLocks noGrp="1"/>
          </p:cNvSpPr>
          <p:nvPr>
            <p:ph type="body" sz="quarter" idx="11"/>
          </p:nvPr>
        </p:nvSpPr>
        <p:spPr>
          <a:xfrm>
            <a:off x="755576" y="1395260"/>
            <a:ext cx="4824536" cy="3192714"/>
          </a:xfrm>
        </p:spPr>
        <p:txBody>
          <a:bodyPr>
            <a:normAutofit fontScale="62500" lnSpcReduction="20000"/>
          </a:bodyPr>
          <a:lstStyle/>
          <a:p>
            <a:r>
              <a:rPr lang="en-US" dirty="0"/>
              <a:t>You have 2–3 minutes in your groups to look at and discuss the contents of the pots</a:t>
            </a:r>
            <a:r>
              <a:rPr lang="en-US" dirty="0" smtClean="0"/>
              <a:t>.</a:t>
            </a:r>
          </a:p>
          <a:p>
            <a:endParaRPr lang="en-US" dirty="0"/>
          </a:p>
          <a:p>
            <a:r>
              <a:rPr lang="en-US" dirty="0" smtClean="0"/>
              <a:t>You </a:t>
            </a:r>
            <a:r>
              <a:rPr lang="en-US" dirty="0"/>
              <a:t>should think about:</a:t>
            </a:r>
          </a:p>
          <a:p>
            <a:pPr lvl="1"/>
            <a:r>
              <a:rPr lang="en-US" dirty="0"/>
              <a:t>Which contain mixtures?</a:t>
            </a:r>
          </a:p>
          <a:p>
            <a:pPr lvl="1"/>
            <a:r>
              <a:rPr lang="en-US" dirty="0"/>
              <a:t>How can you tell?</a:t>
            </a:r>
          </a:p>
          <a:p>
            <a:pPr lvl="1"/>
            <a:r>
              <a:rPr lang="en-US" dirty="0"/>
              <a:t>What properties of the ‘</a:t>
            </a:r>
            <a:r>
              <a:rPr lang="en-US" dirty="0" smtClean="0"/>
              <a:t>particles’</a:t>
            </a:r>
            <a:br>
              <a:rPr lang="en-US" dirty="0" smtClean="0"/>
            </a:br>
            <a:r>
              <a:rPr lang="en-US" dirty="0" smtClean="0"/>
              <a:t>are to </a:t>
            </a:r>
            <a:r>
              <a:rPr lang="en-US" dirty="0"/>
              <a:t>make this decision</a:t>
            </a:r>
            <a:r>
              <a:rPr lang="en-US" dirty="0" smtClean="0"/>
              <a:t>?</a:t>
            </a:r>
          </a:p>
          <a:p>
            <a:pPr lvl="1"/>
            <a:endParaRPr lang="en-US" dirty="0"/>
          </a:p>
          <a:p>
            <a:r>
              <a:rPr lang="en-US" dirty="0" smtClean="0"/>
              <a:t>Be </a:t>
            </a:r>
            <a:r>
              <a:rPr lang="en-US" dirty="0"/>
              <a:t>ready to feedback to the class.</a:t>
            </a:r>
          </a:p>
          <a:p>
            <a:endParaRPr lang="en-GB" dirty="0"/>
          </a:p>
        </p:txBody>
      </p:sp>
      <p:pic>
        <p:nvPicPr>
          <p:cNvPr id="5" name="Picture 4"/>
          <p:cNvPicPr>
            <a:picLocks noChangeAspect="1"/>
          </p:cNvPicPr>
          <p:nvPr/>
        </p:nvPicPr>
        <p:blipFill>
          <a:blip r:embed="rId2" cstate="screen">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tretch>
            <a:fillRect/>
          </a:stretch>
        </p:blipFill>
        <p:spPr>
          <a:xfrm>
            <a:off x="5508104" y="1340768"/>
            <a:ext cx="3228786" cy="2808684"/>
          </a:xfrm>
          <a:prstGeom prst="rect">
            <a:avLst/>
          </a:prstGeom>
        </p:spPr>
      </p:pic>
    </p:spTree>
    <p:extLst>
      <p:ext uri="{BB962C8B-B14F-4D97-AF65-F5344CB8AC3E}">
        <p14:creationId xmlns:p14="http://schemas.microsoft.com/office/powerpoint/2010/main" val="42471198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Group feedback</a:t>
            </a:r>
            <a:endParaRPr lang="en-GB" dirty="0"/>
          </a:p>
        </p:txBody>
      </p:sp>
      <p:sp>
        <p:nvSpPr>
          <p:cNvPr id="4" name="Text Placeholder 3"/>
          <p:cNvSpPr>
            <a:spLocks noGrp="1"/>
          </p:cNvSpPr>
          <p:nvPr>
            <p:ph type="body" sz="quarter" idx="11"/>
          </p:nvPr>
        </p:nvSpPr>
        <p:spPr>
          <a:xfrm>
            <a:off x="755576" y="1395260"/>
            <a:ext cx="4637956" cy="2735263"/>
          </a:xfrm>
        </p:spPr>
        <p:txBody>
          <a:bodyPr>
            <a:normAutofit fontScale="62500" lnSpcReduction="20000"/>
          </a:bodyPr>
          <a:lstStyle/>
          <a:p>
            <a:r>
              <a:rPr lang="en-US" dirty="0" smtClean="0"/>
              <a:t>Which pots contain mixtures?</a:t>
            </a:r>
          </a:p>
          <a:p>
            <a:r>
              <a:rPr lang="en-US" dirty="0" smtClean="0"/>
              <a:t>How can you tell?</a:t>
            </a:r>
          </a:p>
          <a:p>
            <a:r>
              <a:rPr lang="en-US" dirty="0" smtClean="0"/>
              <a:t>What properties of the ‘particles’ are you using to make this decision?</a:t>
            </a:r>
          </a:p>
          <a:p>
            <a:endParaRPr lang="en-US" dirty="0" smtClean="0"/>
          </a:p>
          <a:p>
            <a:r>
              <a:rPr lang="en-US" dirty="0" smtClean="0"/>
              <a:t>Do you agree/disagree with what other groups are saying? Explain why.</a:t>
            </a:r>
          </a:p>
          <a:p>
            <a:endParaRPr lang="en-GB" dirty="0"/>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5393532" y="1369219"/>
            <a:ext cx="3534008" cy="3074194"/>
          </a:xfrm>
          <a:prstGeom prst="rect">
            <a:avLst/>
          </a:prstGeom>
        </p:spPr>
      </p:pic>
    </p:spTree>
    <p:extLst>
      <p:ext uri="{BB962C8B-B14F-4D97-AF65-F5344CB8AC3E}">
        <p14:creationId xmlns:p14="http://schemas.microsoft.com/office/powerpoint/2010/main" val="37769022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Pure substances</a:t>
            </a:r>
            <a:endParaRPr lang="en-GB" dirty="0"/>
          </a:p>
        </p:txBody>
      </p:sp>
      <p:sp>
        <p:nvSpPr>
          <p:cNvPr id="4" name="Text Placeholder 3"/>
          <p:cNvSpPr>
            <a:spLocks noGrp="1"/>
          </p:cNvSpPr>
          <p:nvPr>
            <p:ph type="body" sz="quarter" idx="11"/>
          </p:nvPr>
        </p:nvSpPr>
        <p:spPr>
          <a:xfrm>
            <a:off x="755576" y="1395260"/>
            <a:ext cx="4537943" cy="2735263"/>
          </a:xfrm>
        </p:spPr>
        <p:txBody>
          <a:bodyPr>
            <a:normAutofit fontScale="62500" lnSpcReduction="20000"/>
          </a:bodyPr>
          <a:lstStyle/>
          <a:p>
            <a:r>
              <a:rPr lang="en-GB" dirty="0" smtClean="0"/>
              <a:t>Here we have</a:t>
            </a:r>
          </a:p>
          <a:p>
            <a:pPr lvl="1"/>
            <a:r>
              <a:rPr lang="en-GB" dirty="0" smtClean="0"/>
              <a:t>red ‘particles’</a:t>
            </a:r>
          </a:p>
          <a:p>
            <a:pPr lvl="1"/>
            <a:r>
              <a:rPr lang="en-GB" dirty="0" smtClean="0"/>
              <a:t>blue ‘particles’</a:t>
            </a:r>
          </a:p>
          <a:p>
            <a:pPr lvl="1"/>
            <a:r>
              <a:rPr lang="en-GB" dirty="0" smtClean="0"/>
              <a:t>yellow ‘particles’</a:t>
            </a:r>
          </a:p>
          <a:p>
            <a:pPr lvl="1"/>
            <a:r>
              <a:rPr lang="en-GB" dirty="0" smtClean="0"/>
              <a:t>green ‘particles’</a:t>
            </a:r>
          </a:p>
          <a:p>
            <a:pPr lvl="1"/>
            <a:endParaRPr lang="en-GB" dirty="0" smtClean="0"/>
          </a:p>
          <a:p>
            <a:r>
              <a:rPr lang="en-GB" dirty="0" smtClean="0"/>
              <a:t>Each container only contains only one type of particle – so these are pure substances.</a:t>
            </a:r>
          </a:p>
          <a:p>
            <a:endParaRPr lang="en-GB"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5293519" y="1340768"/>
            <a:ext cx="3564969" cy="3342608"/>
          </a:xfrm>
          <a:prstGeom prst="rect">
            <a:avLst/>
          </a:prstGeom>
        </p:spPr>
      </p:pic>
    </p:spTree>
    <p:extLst>
      <p:ext uri="{BB962C8B-B14F-4D97-AF65-F5344CB8AC3E}">
        <p14:creationId xmlns:p14="http://schemas.microsoft.com/office/powerpoint/2010/main" val="35374637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Mixtures</a:t>
            </a:r>
          </a:p>
        </p:txBody>
      </p:sp>
      <p:sp>
        <p:nvSpPr>
          <p:cNvPr id="4" name="Text Placeholder 3"/>
          <p:cNvSpPr>
            <a:spLocks noGrp="1"/>
          </p:cNvSpPr>
          <p:nvPr>
            <p:ph type="body" sz="quarter" idx="11"/>
          </p:nvPr>
        </p:nvSpPr>
        <p:spPr>
          <a:xfrm>
            <a:off x="755576" y="1395260"/>
            <a:ext cx="4896544" cy="2735263"/>
          </a:xfrm>
        </p:spPr>
        <p:txBody>
          <a:bodyPr>
            <a:normAutofit fontScale="70000" lnSpcReduction="20000"/>
          </a:bodyPr>
          <a:lstStyle/>
          <a:p>
            <a:r>
              <a:rPr lang="en-GB" dirty="0"/>
              <a:t>Here we have</a:t>
            </a:r>
          </a:p>
          <a:p>
            <a:pPr lvl="1"/>
            <a:r>
              <a:rPr lang="en-GB" dirty="0"/>
              <a:t>red and yellow ‘particles’ together</a:t>
            </a:r>
          </a:p>
          <a:p>
            <a:pPr lvl="1"/>
            <a:r>
              <a:rPr lang="en-GB" dirty="0"/>
              <a:t>green and blue ‘particles’ together.</a:t>
            </a:r>
          </a:p>
          <a:p>
            <a:pPr marL="342900" lvl="1" indent="0">
              <a:buNone/>
            </a:pPr>
            <a:endParaRPr lang="en-GB" dirty="0"/>
          </a:p>
          <a:p>
            <a:r>
              <a:rPr lang="en-GB" dirty="0"/>
              <a:t>The containers have two different types of particles in – so these are mixtures</a:t>
            </a:r>
            <a:r>
              <a:rPr lang="en-GB" dirty="0" smtClean="0"/>
              <a:t>.</a:t>
            </a:r>
            <a:endParaRPr lang="en-GB" dirty="0"/>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971802" y="627534"/>
            <a:ext cx="1965278" cy="1896008"/>
          </a:xfrm>
          <a:prstGeom prst="rect">
            <a:avLst/>
          </a:prstGeom>
        </p:spPr>
      </p:pic>
      <p:pic>
        <p:nvPicPr>
          <p:cNvPr id="8" name="Picture 7"/>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l="50004" t="7088" r="5507" b="10694"/>
          <a:stretch/>
        </p:blipFill>
        <p:spPr>
          <a:xfrm>
            <a:off x="5974733" y="2596201"/>
            <a:ext cx="1962347" cy="1896008"/>
          </a:xfrm>
          <a:prstGeom prst="rect">
            <a:avLst/>
          </a:prstGeom>
        </p:spPr>
      </p:pic>
    </p:spTree>
    <p:extLst>
      <p:ext uri="{BB962C8B-B14F-4D97-AF65-F5344CB8AC3E}">
        <p14:creationId xmlns:p14="http://schemas.microsoft.com/office/powerpoint/2010/main" val="1906564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Mixtures</a:t>
            </a:r>
          </a:p>
        </p:txBody>
      </p:sp>
      <p:sp>
        <p:nvSpPr>
          <p:cNvPr id="4" name="Text Placeholder 3"/>
          <p:cNvSpPr>
            <a:spLocks noGrp="1"/>
          </p:cNvSpPr>
          <p:nvPr>
            <p:ph type="body" sz="quarter" idx="11"/>
          </p:nvPr>
        </p:nvSpPr>
        <p:spPr>
          <a:xfrm>
            <a:off x="755576" y="1395260"/>
            <a:ext cx="4968552" cy="2735263"/>
          </a:xfrm>
        </p:spPr>
        <p:txBody>
          <a:bodyPr>
            <a:normAutofit fontScale="70000" lnSpcReduction="20000"/>
          </a:bodyPr>
          <a:lstStyle/>
          <a:p>
            <a:r>
              <a:rPr lang="en-GB" dirty="0"/>
              <a:t>Here we have</a:t>
            </a:r>
          </a:p>
          <a:p>
            <a:pPr lvl="1"/>
            <a:r>
              <a:rPr lang="en-GB" dirty="0"/>
              <a:t>Blue, green and yellow ‘particles’ together</a:t>
            </a:r>
          </a:p>
          <a:p>
            <a:pPr lvl="1"/>
            <a:r>
              <a:rPr lang="en-GB" dirty="0"/>
              <a:t>Blue, green, yellow and red ‘particles’ together</a:t>
            </a:r>
          </a:p>
          <a:p>
            <a:pPr marL="342900" lvl="1" indent="0">
              <a:buNone/>
            </a:pPr>
            <a:endParaRPr lang="en-GB" dirty="0"/>
          </a:p>
          <a:p>
            <a:r>
              <a:rPr lang="en-GB" dirty="0"/>
              <a:t>The containers have more than one type of particles in – so these are mixtures.</a:t>
            </a:r>
          </a:p>
          <a:p>
            <a:endParaRPr lang="en-GB" dirty="0"/>
          </a:p>
        </p:txBody>
      </p:sp>
      <p:pic>
        <p:nvPicPr>
          <p:cNvPr id="9" name="Picture 8"/>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l="2156" r="52479"/>
          <a:stretch/>
        </p:blipFill>
        <p:spPr>
          <a:xfrm>
            <a:off x="5857516" y="1154476"/>
            <a:ext cx="1890000" cy="1881287"/>
          </a:xfrm>
          <a:prstGeom prst="rect">
            <a:avLst/>
          </a:prstGeom>
        </p:spPr>
      </p:pic>
      <p:pic>
        <p:nvPicPr>
          <p:cNvPr id="10" name="Picture 9"/>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l="53429" r="1660"/>
          <a:stretch/>
        </p:blipFill>
        <p:spPr>
          <a:xfrm>
            <a:off x="5905558" y="3035763"/>
            <a:ext cx="1890000" cy="1900324"/>
          </a:xfrm>
          <a:prstGeom prst="rect">
            <a:avLst/>
          </a:prstGeom>
        </p:spPr>
      </p:pic>
    </p:spTree>
    <p:extLst>
      <p:ext uri="{BB962C8B-B14F-4D97-AF65-F5344CB8AC3E}">
        <p14:creationId xmlns:p14="http://schemas.microsoft.com/office/powerpoint/2010/main" val="12831432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Mixtures</a:t>
            </a:r>
          </a:p>
        </p:txBody>
      </p:sp>
      <p:sp>
        <p:nvSpPr>
          <p:cNvPr id="4" name="Text Placeholder 3"/>
          <p:cNvSpPr>
            <a:spLocks noGrp="1"/>
          </p:cNvSpPr>
          <p:nvPr>
            <p:ph type="body" sz="quarter" idx="11"/>
          </p:nvPr>
        </p:nvSpPr>
        <p:spPr>
          <a:xfrm>
            <a:off x="755576" y="1395260"/>
            <a:ext cx="4752528" cy="3336730"/>
          </a:xfrm>
        </p:spPr>
        <p:txBody>
          <a:bodyPr>
            <a:normAutofit fontScale="55000" lnSpcReduction="20000"/>
          </a:bodyPr>
          <a:lstStyle/>
          <a:p>
            <a:r>
              <a:rPr lang="en-GB" dirty="0"/>
              <a:t>Here we have</a:t>
            </a:r>
          </a:p>
          <a:p>
            <a:pPr lvl="1"/>
            <a:r>
              <a:rPr lang="en-GB" dirty="0"/>
              <a:t>red and yellow ‘particles’ together</a:t>
            </a:r>
          </a:p>
          <a:p>
            <a:pPr marL="342900" lvl="1" indent="0">
              <a:buNone/>
            </a:pPr>
            <a:endParaRPr lang="en-GB" dirty="0"/>
          </a:p>
          <a:p>
            <a:r>
              <a:rPr lang="en-GB" dirty="0"/>
              <a:t>We also have two pots containing only red ‘particles’. </a:t>
            </a:r>
          </a:p>
          <a:p>
            <a:pPr lvl="1"/>
            <a:r>
              <a:rPr lang="en-GB" dirty="0"/>
              <a:t>small and large ‘particles’</a:t>
            </a:r>
          </a:p>
          <a:p>
            <a:pPr lvl="1"/>
            <a:r>
              <a:rPr lang="en-GB" dirty="0"/>
              <a:t>medium and large ‘particles’</a:t>
            </a:r>
          </a:p>
          <a:p>
            <a:pPr marL="342900" lvl="1" indent="0">
              <a:buNone/>
            </a:pPr>
            <a:endParaRPr lang="en-GB" dirty="0"/>
          </a:p>
          <a:p>
            <a:r>
              <a:rPr lang="en-GB" dirty="0"/>
              <a:t>All the pots contain mixtures – the ‘particles’ differ by colour </a:t>
            </a:r>
            <a:r>
              <a:rPr lang="en-GB" b="1" u="sng" dirty="0"/>
              <a:t>or</a:t>
            </a:r>
            <a:r>
              <a:rPr lang="en-GB" dirty="0"/>
              <a:t> size.</a:t>
            </a:r>
          </a:p>
          <a:p>
            <a:pPr marL="0" indent="0">
              <a:buNone/>
            </a:pPr>
            <a:endParaRPr lang="en-GB" dirty="0"/>
          </a:p>
          <a:p>
            <a:r>
              <a:rPr lang="en-GB" dirty="0"/>
              <a:t>Different properties can make ‘particles’ different</a:t>
            </a:r>
            <a:r>
              <a:rPr lang="en-GB" dirty="0" smtClean="0"/>
              <a:t>.</a:t>
            </a:r>
            <a:endParaRPr lang="en-GB" dirty="0"/>
          </a:p>
        </p:txBody>
      </p:sp>
      <p:pic>
        <p:nvPicPr>
          <p:cNvPr id="8" name="Picture 7"/>
          <p:cNvPicPr>
            <a:picLocks noChangeAspect="1"/>
          </p:cNvPicPr>
          <p:nvPr/>
        </p:nvPicPr>
        <p:blipFill>
          <a:blip r:embed="rId3"/>
          <a:stretch>
            <a:fillRect/>
          </a:stretch>
        </p:blipFill>
        <p:spPr>
          <a:xfrm>
            <a:off x="5651043" y="1369219"/>
            <a:ext cx="3322637" cy="3067050"/>
          </a:xfrm>
          <a:prstGeom prst="rect">
            <a:avLst/>
          </a:prstGeom>
        </p:spPr>
      </p:pic>
    </p:spTree>
    <p:extLst>
      <p:ext uri="{BB962C8B-B14F-4D97-AF65-F5344CB8AC3E}">
        <p14:creationId xmlns:p14="http://schemas.microsoft.com/office/powerpoint/2010/main" val="42280931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47E9679C-D4D3-49FF-9FEA-5CE9E6E6D2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29F063D-3990-465E-A207-6799EB149734}">
  <ds:schemaRefs>
    <ds:schemaRef ds:uri="http://schemas.microsoft.com/sharepoint/v3/contenttype/forms"/>
  </ds:schemaRefs>
</ds:datastoreItem>
</file>

<file path=customXml/itemProps3.xml><?xml version="1.0" encoding="utf-8"?>
<ds:datastoreItem xmlns:ds="http://schemas.openxmlformats.org/officeDocument/2006/customXml" ds:itemID="{BD1972FA-C3CA-436C-AD9A-31BEDBD7BFE3}">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27d643f5-4560-4eff-9f48-d0fe6b2bec2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93</TotalTime>
  <Words>816</Words>
  <Application>Microsoft Office PowerPoint</Application>
  <PresentationFormat>On-screen Show (16:9)</PresentationFormat>
  <Paragraphs>115</Paragraphs>
  <Slides>14</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Mixtures</vt:lpstr>
      <vt:lpstr>Preparation</vt:lpstr>
      <vt:lpstr>Preparation</vt:lpstr>
      <vt:lpstr>Investigation</vt:lpstr>
      <vt:lpstr>Group feedback</vt:lpstr>
      <vt:lpstr>Pure substances</vt:lpstr>
      <vt:lpstr>Mixtures</vt:lpstr>
      <vt:lpstr>Mixtures</vt:lpstr>
      <vt:lpstr>Mixtures</vt:lpstr>
      <vt:lpstr>Investigation</vt:lpstr>
      <vt:lpstr>Group feedback</vt:lpstr>
      <vt:lpstr>Pure substances</vt:lpstr>
      <vt:lpstr>Mixtures</vt:lpstr>
      <vt:lpstr>Mixtures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Mixtures: what do they look like?</dc:title>
  <dc:creator>David Paterson</dc:creator>
  <dc:description>This activity accompanies the Education in Chemistry article ‘How to teach mixtures and solutions’ by David Paterson: rsc.li/2FxsuyJ</dc:description>
  <cp:lastModifiedBy>David Sait</cp:lastModifiedBy>
  <cp:revision>14</cp:revision>
  <dcterms:created xsi:type="dcterms:W3CDTF">2014-04-11T16:14:23Z</dcterms:created>
  <dcterms:modified xsi:type="dcterms:W3CDTF">2018-03-13T15:21:19Z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