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2"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60426" autoAdjust="0"/>
  </p:normalViewPr>
  <p:slideViewPr>
    <p:cSldViewPr snapToGrid="0" snapToObjects="1">
      <p:cViewPr varScale="1">
        <p:scale>
          <a:sx n="60" d="100"/>
          <a:sy n="60" d="100"/>
        </p:scale>
        <p:origin x="78" y="27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15/04/2020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starter for a lesson on waste water treatment (14–16).</a:t>
            </a:r>
          </a:p>
          <a:p>
            <a:pPr defTabSz="966612">
              <a:defRPr/>
            </a:pPr>
            <a:r>
              <a:rPr lang="en-GB" baseline="0" dirty="0" smtClean="0"/>
              <a:t>Image credit: </a:t>
            </a:r>
            <a:r>
              <a:rPr lang="en-US" baseline="0" dirty="0" smtClean="0"/>
              <a:t>Nick Allen / CC BY-SA (https://creativecommons.org/licenses/by-sa/4.0)</a:t>
            </a:r>
            <a:endParaRPr lang="en-GB" baseline="0" dirty="0" smtClean="0"/>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61866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starter for a lesson on waste water treatment (14–16).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to the questions: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dirty="0" smtClean="0">
                <a:solidFill>
                  <a:srgbClr val="222222"/>
                </a:solidFill>
                <a:latin typeface="Arial" panose="020B0604020202020204" pitchFamily="34" charset="0"/>
              </a:rPr>
              <a:t>Water</a:t>
            </a:r>
            <a:r>
              <a:rPr lang="en-GB" sz="1200" baseline="0" dirty="0" smtClean="0">
                <a:solidFill>
                  <a:srgbClr val="222222"/>
                </a:solidFill>
                <a:latin typeface="Arial" panose="020B0604020202020204" pitchFamily="34" charset="0"/>
              </a:rPr>
              <a:t> that is safe to drink.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smtClean="0"/>
              <a:t>The</a:t>
            </a:r>
            <a:r>
              <a:rPr lang="en-GB" baseline="0" dirty="0" smtClean="0"/>
              <a:t>y are sterilising agents used to kill microorganisms.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The</a:t>
            </a:r>
            <a:r>
              <a:rPr lang="en-US" baseline="0" dirty="0" smtClean="0"/>
              <a:t> s</a:t>
            </a:r>
            <a:r>
              <a:rPr lang="en-US" dirty="0" smtClean="0"/>
              <a:t>teps used</a:t>
            </a:r>
            <a:r>
              <a:rPr lang="en-US" baseline="0" dirty="0" smtClean="0"/>
              <a:t> in sewage treatment: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screening and grit removal;</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sedimentation to produce sewage sludge and effluent;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anaerobic digestion of sewage sludge;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aerobic biological treatment of effluent.</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65187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42495"/>
            <a:ext cx="7886700" cy="1325563"/>
          </a:xfrm>
        </p:spPr>
        <p:txBody>
          <a:bodyPr/>
          <a:lstStyle/>
          <a:p>
            <a:r>
              <a:rPr lang="en-GB" dirty="0" smtClean="0"/>
              <a:t>Prozac may </a:t>
            </a:r>
            <a:r>
              <a:rPr lang="en-GB" dirty="0"/>
              <a:t>form tap </a:t>
            </a:r>
            <a:r>
              <a:rPr lang="en-GB" dirty="0" smtClean="0"/>
              <a:t>water toxins</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49" y="1603839"/>
            <a:ext cx="4588348" cy="2949111"/>
          </a:xfrm>
        </p:spPr>
        <p:txBody>
          <a:bodyPr>
            <a:normAutofit fontScale="62500" lnSpcReduction="20000"/>
          </a:bodyPr>
          <a:lstStyle/>
          <a:p>
            <a:r>
              <a:rPr lang="en-GB" dirty="0"/>
              <a:t>Recycling wastewater is </a:t>
            </a:r>
            <a:r>
              <a:rPr lang="en-GB" dirty="0" smtClean="0"/>
              <a:t>used </a:t>
            </a:r>
            <a:r>
              <a:rPr lang="en-GB" dirty="0"/>
              <a:t>in areas where </a:t>
            </a:r>
            <a:r>
              <a:rPr lang="en-GB" dirty="0" smtClean="0"/>
              <a:t>local </a:t>
            </a:r>
            <a:r>
              <a:rPr lang="en-GB" dirty="0"/>
              <a:t>water supplies </a:t>
            </a:r>
            <a:r>
              <a:rPr lang="en-GB" dirty="0" smtClean="0"/>
              <a:t>are unreliable. To restore </a:t>
            </a:r>
            <a:r>
              <a:rPr lang="en-GB" dirty="0"/>
              <a:t>sewage to </a:t>
            </a:r>
            <a:r>
              <a:rPr lang="en-GB" dirty="0" smtClean="0"/>
              <a:t>potable </a:t>
            </a:r>
            <a:r>
              <a:rPr lang="en-GB" dirty="0"/>
              <a:t>water quality, it first goes through regular wastewater treatment. Then, it is </a:t>
            </a:r>
            <a:r>
              <a:rPr lang="en-GB" dirty="0" smtClean="0"/>
              <a:t>passed through </a:t>
            </a:r>
            <a:r>
              <a:rPr lang="en-GB" dirty="0"/>
              <a:t>several </a:t>
            </a:r>
            <a:r>
              <a:rPr lang="en-GB" dirty="0" smtClean="0"/>
              <a:t>purification stages including </a:t>
            </a:r>
            <a:r>
              <a:rPr lang="en-GB" dirty="0"/>
              <a:t>ozone treatment followed by </a:t>
            </a:r>
            <a:r>
              <a:rPr lang="en-GB" dirty="0" smtClean="0"/>
              <a:t>chlorination. These steps kill </a:t>
            </a:r>
            <a:r>
              <a:rPr lang="en-GB" dirty="0"/>
              <a:t>microorganisms and remove chemical impurities</a:t>
            </a:r>
            <a:r>
              <a:rPr lang="en-GB" dirty="0" smtClean="0"/>
              <a:t>. But </a:t>
            </a:r>
            <a:r>
              <a:rPr lang="en-GB" dirty="0"/>
              <a:t>sometimes, </a:t>
            </a:r>
            <a:r>
              <a:rPr lang="en-GB" dirty="0" smtClean="0"/>
              <a:t>these processes create </a:t>
            </a:r>
            <a:r>
              <a:rPr lang="en-GB" dirty="0"/>
              <a:t>a </a:t>
            </a:r>
            <a:r>
              <a:rPr lang="en-GB" dirty="0" smtClean="0"/>
              <a:t>toxin </a:t>
            </a:r>
            <a:r>
              <a:rPr lang="en-GB" dirty="0"/>
              <a:t>called </a:t>
            </a:r>
            <a:r>
              <a:rPr lang="en-GB" dirty="0" err="1" smtClean="0"/>
              <a:t>nitrochloroform</a:t>
            </a:r>
            <a:r>
              <a:rPr lang="en-GB" dirty="0" smtClean="0"/>
              <a:t> in </a:t>
            </a:r>
            <a:r>
              <a:rPr lang="en-GB" dirty="0"/>
              <a:t>the resulting drinking water</a:t>
            </a:r>
            <a:r>
              <a:rPr lang="en-GB" dirty="0" smtClean="0"/>
              <a:t>.</a:t>
            </a:r>
            <a:r>
              <a:rPr lang="en-US" dirty="0"/>
              <a:t> </a:t>
            </a:r>
          </a:p>
        </p:txBody>
      </p:sp>
      <p:sp>
        <p:nvSpPr>
          <p:cNvPr id="6" name="TextBox 5"/>
          <p:cNvSpPr txBox="1"/>
          <p:nvPr/>
        </p:nvSpPr>
        <p:spPr>
          <a:xfrm>
            <a:off x="731520" y="1260281"/>
            <a:ext cx="6989893" cy="307777"/>
          </a:xfrm>
          <a:prstGeom prst="rect">
            <a:avLst/>
          </a:prstGeom>
          <a:noFill/>
        </p:spPr>
        <p:txBody>
          <a:bodyPr wrap="square" rtlCol="0">
            <a:spAutoFit/>
          </a:bodyPr>
          <a:lstStyle/>
          <a:p>
            <a:r>
              <a:rPr lang="en-GB" sz="1400" i="1" dirty="0" smtClean="0">
                <a:solidFill>
                  <a:srgbClr val="004976"/>
                </a:solidFill>
              </a:rPr>
              <a:t>Read the full article </a:t>
            </a:r>
            <a:r>
              <a:rPr lang="en-GB" sz="1400" i="1" dirty="0" smtClean="0">
                <a:solidFill>
                  <a:srgbClr val="004976"/>
                </a:solidFill>
              </a:rPr>
              <a:t>at </a:t>
            </a:r>
            <a:r>
              <a:rPr lang="en-GB" sz="1400" i="1" dirty="0" smtClean="0">
                <a:solidFill>
                  <a:srgbClr val="004976"/>
                </a:solidFill>
              </a:rPr>
              <a:t>rsc.li/2K6AmqL</a:t>
            </a:r>
            <a:endParaRPr lang="en-GB" sz="1400" i="1" dirty="0">
              <a:solidFill>
                <a:srgbClr val="004976"/>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8" name="Content Placeholder 3">
            <a:extLst>
              <a:ext uri="{FF2B5EF4-FFF2-40B4-BE49-F238E27FC236}">
                <a16:creationId xmlns:a16="http://schemas.microsoft.com/office/drawing/2014/main" id="{46D93CE8-DF7B-584A-90B2-D75DC0F3F499}"/>
              </a:ext>
            </a:extLst>
          </p:cNvPr>
          <p:cNvSpPr txBox="1">
            <a:spLocks/>
          </p:cNvSpPr>
          <p:nvPr/>
        </p:nvSpPr>
        <p:spPr>
          <a:xfrm>
            <a:off x="592620" y="4310742"/>
            <a:ext cx="6620980" cy="1364343"/>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The toxin may form from antidepressants such as Prozac and stimulants like methamphetamine which are found in wastewater. When these drugs come into contact with ozone, they react to form nitromethane, which during chlorination converts into the toxic </a:t>
            </a:r>
            <a:r>
              <a:rPr lang="en-US" dirty="0" err="1" smtClean="0"/>
              <a:t>nitrochloroform</a:t>
            </a:r>
            <a:r>
              <a:rPr lang="en-US" dirty="0" smtClean="0"/>
              <a:t>.</a:t>
            </a:r>
            <a:endParaRPr lang="en-GB" dirty="0" smtClean="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97" y="1458698"/>
            <a:ext cx="3626344" cy="2416618"/>
          </a:xfrm>
          <a:prstGeom prst="rect">
            <a:avLst/>
          </a:prstGeom>
        </p:spPr>
      </p:pic>
      <p:sp>
        <p:nvSpPr>
          <p:cNvPr id="10" name="Rectangle 9"/>
          <p:cNvSpPr/>
          <p:nvPr/>
        </p:nvSpPr>
        <p:spPr>
          <a:xfrm>
            <a:off x="6905427" y="4038927"/>
            <a:ext cx="1818427" cy="954107"/>
          </a:xfrm>
          <a:prstGeom prst="rect">
            <a:avLst/>
          </a:prstGeom>
        </p:spPr>
        <p:txBody>
          <a:bodyPr wrap="square">
            <a:spAutoFit/>
          </a:bodyPr>
          <a:lstStyle/>
          <a:p>
            <a:pPr algn="r"/>
            <a:r>
              <a:rPr lang="en-GB" sz="1400" dirty="0"/>
              <a:t>Low aerial view Fitchburg East Wastewater Treatment Plant</a:t>
            </a:r>
          </a:p>
        </p:txBody>
      </p:sp>
    </p:spTree>
    <p:extLst>
      <p:ext uri="{BB962C8B-B14F-4D97-AF65-F5344CB8AC3E}">
        <p14:creationId xmlns:p14="http://schemas.microsoft.com/office/powerpoint/2010/main" val="419540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42495"/>
            <a:ext cx="7886700" cy="1325563"/>
          </a:xfrm>
        </p:spPr>
        <p:txBody>
          <a:bodyPr/>
          <a:lstStyle/>
          <a:p>
            <a:r>
              <a:rPr lang="en-GB" dirty="0"/>
              <a:t>Prozac may form tap water toxins</a:t>
            </a:r>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49" y="1603839"/>
            <a:ext cx="4588348" cy="2949111"/>
          </a:xfrm>
        </p:spPr>
        <p:txBody>
          <a:bodyPr>
            <a:normAutofit fontScale="62500" lnSpcReduction="20000"/>
          </a:bodyPr>
          <a:lstStyle/>
          <a:p>
            <a:r>
              <a:rPr lang="en-GB" dirty="0"/>
              <a:t>Recycling wastewater is </a:t>
            </a:r>
            <a:r>
              <a:rPr lang="en-GB" dirty="0" smtClean="0"/>
              <a:t>used </a:t>
            </a:r>
            <a:r>
              <a:rPr lang="en-GB" dirty="0"/>
              <a:t>in areas where </a:t>
            </a:r>
            <a:r>
              <a:rPr lang="en-GB" dirty="0" smtClean="0"/>
              <a:t>local </a:t>
            </a:r>
            <a:r>
              <a:rPr lang="en-GB" dirty="0"/>
              <a:t>water supplies </a:t>
            </a:r>
            <a:r>
              <a:rPr lang="en-GB" dirty="0" smtClean="0"/>
              <a:t>are unreliable. To restore </a:t>
            </a:r>
            <a:r>
              <a:rPr lang="en-GB" dirty="0"/>
              <a:t>sewage to </a:t>
            </a:r>
            <a:r>
              <a:rPr lang="en-GB" dirty="0" smtClean="0"/>
              <a:t>potable </a:t>
            </a:r>
            <a:r>
              <a:rPr lang="en-GB" dirty="0"/>
              <a:t>water quality, it first goes through regular wastewater treatment. Then, it is </a:t>
            </a:r>
            <a:r>
              <a:rPr lang="en-GB" dirty="0" smtClean="0"/>
              <a:t>passed through </a:t>
            </a:r>
            <a:r>
              <a:rPr lang="en-GB" dirty="0"/>
              <a:t>several </a:t>
            </a:r>
            <a:r>
              <a:rPr lang="en-GB" dirty="0" smtClean="0"/>
              <a:t>purification stages including </a:t>
            </a:r>
            <a:r>
              <a:rPr lang="en-GB" dirty="0"/>
              <a:t>ozone treatment followed by </a:t>
            </a:r>
            <a:r>
              <a:rPr lang="en-GB" dirty="0" smtClean="0"/>
              <a:t>chlorination. These steps kill </a:t>
            </a:r>
            <a:r>
              <a:rPr lang="en-GB" dirty="0"/>
              <a:t>microorganisms and remove chemical impurities</a:t>
            </a:r>
            <a:r>
              <a:rPr lang="en-GB" dirty="0" smtClean="0"/>
              <a:t>. But </a:t>
            </a:r>
            <a:r>
              <a:rPr lang="en-GB" dirty="0"/>
              <a:t>sometimes, </a:t>
            </a:r>
            <a:r>
              <a:rPr lang="en-GB" dirty="0" smtClean="0"/>
              <a:t>these processes create </a:t>
            </a:r>
            <a:r>
              <a:rPr lang="en-GB" dirty="0"/>
              <a:t>a </a:t>
            </a:r>
            <a:r>
              <a:rPr lang="en-GB" dirty="0" smtClean="0"/>
              <a:t>toxin </a:t>
            </a:r>
            <a:r>
              <a:rPr lang="en-GB" dirty="0"/>
              <a:t>called </a:t>
            </a:r>
            <a:r>
              <a:rPr lang="en-GB" dirty="0" err="1"/>
              <a:t>nitrochloroform</a:t>
            </a:r>
            <a:r>
              <a:rPr lang="en-GB" dirty="0"/>
              <a:t> </a:t>
            </a:r>
            <a:r>
              <a:rPr lang="en-GB" dirty="0" smtClean="0"/>
              <a:t>in </a:t>
            </a:r>
            <a:r>
              <a:rPr lang="en-GB" dirty="0"/>
              <a:t>the resulting drinking water</a:t>
            </a:r>
            <a:r>
              <a:rPr lang="en-GB" dirty="0" smtClean="0"/>
              <a:t>.</a:t>
            </a:r>
            <a:r>
              <a:rPr lang="en-US" dirty="0"/>
              <a:t> </a:t>
            </a:r>
          </a:p>
        </p:txBody>
      </p:sp>
      <p:sp>
        <p:nvSpPr>
          <p:cNvPr id="6" name="TextBox 5"/>
          <p:cNvSpPr txBox="1"/>
          <p:nvPr/>
        </p:nvSpPr>
        <p:spPr>
          <a:xfrm>
            <a:off x="731520" y="1260281"/>
            <a:ext cx="6989893" cy="307777"/>
          </a:xfrm>
          <a:prstGeom prst="rect">
            <a:avLst/>
          </a:prstGeom>
          <a:noFill/>
        </p:spPr>
        <p:txBody>
          <a:bodyPr wrap="square" rtlCol="0">
            <a:spAutoFit/>
          </a:bodyPr>
          <a:lstStyle/>
          <a:p>
            <a:r>
              <a:rPr lang="en-GB" sz="1400" i="1" dirty="0" smtClean="0">
                <a:solidFill>
                  <a:srgbClr val="004976"/>
                </a:solidFill>
              </a:rPr>
              <a:t>Read the full article </a:t>
            </a:r>
            <a:r>
              <a:rPr lang="en-GB" sz="1400" i="1" smtClean="0">
                <a:solidFill>
                  <a:srgbClr val="004976"/>
                </a:solidFill>
              </a:rPr>
              <a:t>at </a:t>
            </a:r>
            <a:r>
              <a:rPr lang="en-GB" sz="1400" i="1">
                <a:solidFill>
                  <a:srgbClr val="004976"/>
                </a:solidFill>
              </a:rPr>
              <a:t>rsc.li/2K6AmqL</a:t>
            </a:r>
            <a:endParaRPr lang="en-GB" sz="1400" i="1" dirty="0">
              <a:solidFill>
                <a:srgbClr val="004976"/>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8" name="Content Placeholder 3">
            <a:extLst>
              <a:ext uri="{FF2B5EF4-FFF2-40B4-BE49-F238E27FC236}">
                <a16:creationId xmlns:a16="http://schemas.microsoft.com/office/drawing/2014/main" id="{46D93CE8-DF7B-584A-90B2-D75DC0F3F499}"/>
              </a:ext>
            </a:extLst>
          </p:cNvPr>
          <p:cNvSpPr txBox="1">
            <a:spLocks/>
          </p:cNvSpPr>
          <p:nvPr/>
        </p:nvSpPr>
        <p:spPr>
          <a:xfrm>
            <a:off x="592620" y="4310742"/>
            <a:ext cx="6604047" cy="1364343"/>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The toxin may form from antidepressants such as Prozac and stimulants like methamphetamine which are found in wastewater. When these drugs come into contact with ozone, they react to form nitromethane, which during chlorination converts into the toxic </a:t>
            </a:r>
            <a:r>
              <a:rPr lang="en-US" dirty="0" err="1" smtClean="0"/>
              <a:t>nitrochloroform</a:t>
            </a:r>
            <a:r>
              <a:rPr lang="en-US" dirty="0" smtClean="0"/>
              <a:t>.</a:t>
            </a:r>
            <a:endParaRPr lang="en-GB" dirty="0" smtClean="0"/>
          </a:p>
        </p:txBody>
      </p:sp>
      <p:sp>
        <p:nvSpPr>
          <p:cNvPr id="5" name="Rectangle 4"/>
          <p:cNvSpPr/>
          <p:nvPr/>
        </p:nvSpPr>
        <p:spPr>
          <a:xfrm>
            <a:off x="5166197" y="1841147"/>
            <a:ext cx="3927003" cy="2092881"/>
          </a:xfrm>
          <a:prstGeom prst="rect">
            <a:avLst/>
          </a:prstGeom>
        </p:spPr>
        <p:txBody>
          <a:bodyPr wrap="square">
            <a:spAutoFit/>
          </a:bodyPr>
          <a:lstStyle/>
          <a:p>
            <a:pPr marL="457200" indent="-457200">
              <a:spcBef>
                <a:spcPts val="600"/>
              </a:spcBef>
              <a:buAutoNum type="arabicPeriod"/>
            </a:pPr>
            <a:r>
              <a:rPr lang="en-GB" sz="2000" b="1" dirty="0"/>
              <a:t>What is potable water?</a:t>
            </a:r>
          </a:p>
          <a:p>
            <a:pPr marL="457200" indent="-457200">
              <a:spcBef>
                <a:spcPts val="600"/>
              </a:spcBef>
              <a:buAutoNum type="arabicPeriod"/>
            </a:pPr>
            <a:r>
              <a:rPr lang="en-GB" sz="2000" b="1" dirty="0"/>
              <a:t>Explain why ozone and chlorine are used in treating water.</a:t>
            </a:r>
          </a:p>
          <a:p>
            <a:pPr marL="457200" indent="-457200">
              <a:spcBef>
                <a:spcPts val="600"/>
              </a:spcBef>
              <a:buAutoNum type="arabicPeriod"/>
            </a:pPr>
            <a:r>
              <a:rPr lang="en-GB" sz="2000" b="1" dirty="0"/>
              <a:t>Describe the </a:t>
            </a:r>
            <a:r>
              <a:rPr lang="en-GB" sz="2000" b="1" dirty="0" smtClean="0"/>
              <a:t>steps used </a:t>
            </a:r>
            <a:r>
              <a:rPr lang="en-GB" sz="2000" b="1" dirty="0"/>
              <a:t>in regular sewage treatment.</a:t>
            </a:r>
          </a:p>
        </p:txBody>
      </p:sp>
    </p:spTree>
    <p:extLst>
      <p:ext uri="{BB962C8B-B14F-4D97-AF65-F5344CB8AC3E}">
        <p14:creationId xmlns:p14="http://schemas.microsoft.com/office/powerpoint/2010/main" val="2964882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88</TotalTime>
  <Words>415</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Prozac may form tap water toxins</vt:lpstr>
      <vt:lpstr>Prozac may form tap water toxins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Prozac forms toxins in tap water</dc:title>
  <dc:creator>Neil Goalby</dc:creator>
  <dc:description>From Education in Chemsitry article Antidepressants may cause potent tap water toxin rsc.li/2K6AmqL</dc:description>
  <cp:lastModifiedBy>Katherine Hartop</cp:lastModifiedBy>
  <cp:revision>14</cp:revision>
  <dcterms:created xsi:type="dcterms:W3CDTF">2020-03-25T17:19:15Z</dcterms:created>
  <dcterms:modified xsi:type="dcterms:W3CDTF">2020-04-15T14:03:54Z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