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66" r:id="rId5"/>
    <p:sldId id="271" r:id="rId6"/>
    <p:sldId id="269" r:id="rId7"/>
    <p:sldId id="270" r:id="rId8"/>
    <p:sldId id="27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DA1884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6327"/>
  </p:normalViewPr>
  <p:slideViewPr>
    <p:cSldViewPr snapToGrid="0" snapToObjects="1">
      <p:cViewPr varScale="1">
        <p:scale>
          <a:sx n="62" d="100"/>
          <a:sy n="62" d="100"/>
        </p:scale>
        <p:origin x="74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yE9Ix0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675693"/>
          </a:xfrm>
        </p:spPr>
        <p:txBody>
          <a:bodyPr>
            <a:normAutofit fontScale="90000"/>
          </a:bodyPr>
          <a:lstStyle/>
          <a:p>
            <a:pPr algn="l" rtl="0"/>
            <a:r>
              <a:rPr lang="ga" sz="2200" b="1" i="0" u="none" baseline="0" dirty="0"/>
              <a:t>Iniúchtaí eolaíochta na bunscoile</a:t>
            </a:r>
            <a:br>
              <a:rPr lang="ga" dirty="0"/>
            </a:br>
            <a:r>
              <a:rPr lang="en-GB" sz="1800" b="0" i="0" u="none" baseline="0" dirty="0">
                <a:hlinkClick r:id="rId2"/>
              </a:rPr>
              <a:t>https://rsc.li</a:t>
            </a:r>
            <a:r>
              <a:rPr lang="en-GB" sz="1800" b="0" i="0" u="none" baseline="0">
                <a:hlinkClick r:id="rId2"/>
              </a:rPr>
              <a:t>/3yE9Ix0</a:t>
            </a:r>
            <a:r>
              <a:rPr lang="en-GB" sz="1800" b="0" i="0" u="none" baseline="0"/>
              <a:t> </a:t>
            </a:r>
            <a:br>
              <a:rPr lang="en-GB" sz="1800" b="0" i="0" u="none" baseline="0" dirty="0"/>
            </a:br>
            <a:br>
              <a:rPr lang="ga" dirty="0"/>
            </a:br>
            <a:endParaRPr lang="g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1" y="5499067"/>
            <a:ext cx="10065587" cy="713843"/>
          </a:xfrm>
        </p:spPr>
        <p:txBody>
          <a:bodyPr/>
          <a:lstStyle/>
          <a:p>
            <a:pPr algn="l" rtl="0"/>
            <a:r>
              <a:rPr lang="ga" b="1" i="0" u="none" baseline="0"/>
              <a:t>Múchtóir tine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Múchtóir 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57482"/>
            <a:ext cx="9540000" cy="4878000"/>
          </a:xfrm>
        </p:spPr>
        <p:txBody>
          <a:bodyPr/>
          <a:lstStyle/>
          <a:p>
            <a:pPr algn="l" rtl="0"/>
            <a:r>
              <a:rPr lang="ga" b="1" i="0" u="none" baseline="0"/>
              <a:t>Déanfaimid an méid seo a leanas:</a:t>
            </a:r>
          </a:p>
          <a:p>
            <a:pPr algn="l" rtl="0"/>
            <a:r>
              <a:rPr lang="ga" b="0" i="0" u="none" baseline="0"/>
              <a:t>Iniúchadh ar an gcaoi ar féidir an gás dé-ocsaíd charbóin a úsáid chun lasracha a mhúchadh.</a:t>
            </a:r>
            <a:endParaRPr lang="ga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group of eggs in a glass bowl&#10;&#10;Description automatically generated with low confidence">
            <a:extLst>
              <a:ext uri="{FF2B5EF4-FFF2-40B4-BE49-F238E27FC236}">
                <a16:creationId xmlns:a16="http://schemas.microsoft.com/office/drawing/2014/main" id="{93F5913E-E9FB-41AA-BC8B-9F3D9DE0D47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4407" y="3103417"/>
            <a:ext cx="4752109" cy="356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Cuspóirí foghlama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ga" b="1" i="0" u="none" baseline="0" dirty="0">
                <a:solidFill>
                  <a:srgbClr val="DA1884"/>
                </a:solidFill>
              </a:rPr>
              <a:t>Tuiscint</a:t>
            </a:r>
          </a:p>
          <a:p>
            <a:pPr algn="l" rtl="0"/>
            <a:r>
              <a:rPr lang="ga" b="0" i="0" u="none" baseline="0" dirty="0"/>
              <a:t>Táim in ann cur síos a dhéanamh ar an difríocht idir imoibriú in-aisiompaithe agus imoibriú do-aisiompaithe.</a:t>
            </a:r>
          </a:p>
          <a:p>
            <a:pPr algn="l" rtl="0"/>
            <a:r>
              <a:rPr lang="ga" b="0" i="0" u="none" baseline="0" dirty="0"/>
              <a:t>Tá a fhios agam go dtáirgeann imoibrithe ceimiceacha ábhair nua.</a:t>
            </a:r>
          </a:p>
          <a:p>
            <a:pPr algn="l" rtl="0"/>
            <a:r>
              <a:rPr lang="ga" b="0" i="0" u="none" baseline="0" dirty="0"/>
              <a:t>Tuigim nuair a mheasctar fínéagar agus décharbónáit sóidiam go bhfuil gás ar a dtugtar dé-ocsaíd charbóin ar cheann de na rudaí a dhéantar.</a:t>
            </a:r>
          </a:p>
          <a:p>
            <a:pPr algn="l" rtl="0"/>
            <a:r>
              <a:rPr lang="ga" b="0" i="0" u="none" baseline="0" dirty="0"/>
              <a:t>Tá a fhios agam go bhfuil roinnt gás níos troime ná a chéile.</a:t>
            </a:r>
          </a:p>
          <a:p>
            <a:pPr marL="0" indent="0" algn="l" rtl="0">
              <a:spcAft>
                <a:spcPts val="0"/>
              </a:spcAft>
              <a:buNone/>
            </a:pPr>
            <a:endParaRPr lang="ga" dirty="0"/>
          </a:p>
          <a:p>
            <a:pPr marL="0" indent="0" algn="l" rtl="0">
              <a:buNone/>
            </a:pPr>
            <a:r>
              <a:rPr lang="ga" b="1" i="0" u="none" baseline="0" dirty="0">
                <a:solidFill>
                  <a:srgbClr val="DA1884"/>
                </a:solidFill>
              </a:rPr>
              <a:t>Scileanna taighde</a:t>
            </a:r>
          </a:p>
          <a:p>
            <a:pPr algn="l" rtl="0"/>
            <a:r>
              <a:rPr lang="ga" b="0" i="0" u="none" baseline="0" dirty="0"/>
              <a:t>Tuigim a bhfuil i gceist le ‘athróga’.</a:t>
            </a:r>
          </a:p>
          <a:p>
            <a:pPr marL="0" indent="0" algn="l" rtl="0">
              <a:buNone/>
            </a:pPr>
            <a:endParaRPr lang="ga" b="1" dirty="0">
              <a:solidFill>
                <a:srgbClr val="DA1884"/>
              </a:solidFill>
            </a:endParaRPr>
          </a:p>
          <a:p>
            <a:pPr marL="0" indent="0" algn="l" rtl="0">
              <a:buNone/>
            </a:pPr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Foclóir áisiúil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Athrú in-aisiompaithe:</a:t>
            </a:r>
            <a:r>
              <a:rPr lang="ga" b="0" i="0" u="none" baseline="0"/>
              <a:t> athrú nuair nach gcruthaítear aon ábhar nua agus inar féidir an bunábhar a athshlánú. </a:t>
            </a:r>
            <a:br>
              <a:rPr lang="ga"/>
            </a:br>
            <a:r>
              <a:rPr lang="ga" b="0" i="0" u="none" baseline="0"/>
              <a:t>An féidir libh smaoineamh ar shamplaí díobh sin?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Athrú do-aisiompaithe:</a:t>
            </a:r>
            <a:r>
              <a:rPr lang="ga" b="0" i="0" u="none" baseline="0"/>
              <a:t> athrú ceimiceach nuair a chruthaítear ábhair nua.</a:t>
            </a:r>
            <a:br>
              <a:rPr lang="ga"/>
            </a:br>
            <a:r>
              <a:rPr lang="ga" b="0" i="0" u="none" baseline="0"/>
              <a:t>An féidir libh smaoineamh ar shamplaí díobh sin?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Gás:</a:t>
            </a:r>
            <a:r>
              <a:rPr lang="ga" b="0" i="0" u="none" baseline="0"/>
              <a:t> staid ábhair ina mbíonn an-fhuinneamh ag cáithníní agus spásanna móra eatarthu. Glacfaidh gás cruth pé gabhdán ina bhfuil sé agus sreabhfaidh sé.</a:t>
            </a:r>
          </a:p>
          <a:p>
            <a:pPr algn="l" rtl="0"/>
            <a:r>
              <a:rPr lang="ga" b="1" i="0" u="none" baseline="0">
                <a:solidFill>
                  <a:srgbClr val="DA1884"/>
                </a:solidFill>
              </a:rPr>
              <a:t>Athróg:</a:t>
            </a:r>
            <a:r>
              <a:rPr lang="ga" b="0" i="0" u="none" baseline="0"/>
              <a:t> rud éigin a mbreathnaítear air nó a thomhaistear i dturgnamh eolaíochta.</a:t>
            </a:r>
            <a:br>
              <a:rPr lang="ga"/>
            </a:br>
            <a:r>
              <a:rPr lang="ga" b="0" i="0" u="none" baseline="0">
                <a:latin typeface="Century Gothic" panose="020B0502020202020204" pitchFamily="34" charset="0"/>
              </a:rPr>
              <a:t>An féidir libh smaoineamh ar shamplaí díobh sin?</a:t>
            </a:r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52916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Modh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27775"/>
            <a:ext cx="9540000" cy="4701317"/>
          </a:xfrm>
        </p:spPr>
        <p:txBody>
          <a:bodyPr>
            <a:normAutofit/>
          </a:bodyPr>
          <a:lstStyle/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Líonaigí an babhla le taechoinnle agus lasaigí iad (nó iarraigí ar an múinteoir iad a lasadh).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Cuirigí décharbónáit sóidiam agus fínéagar i gcrúiscín. Imoibreoidh siad, agus cruthófar bolgáin de dhé-ocsaíd charbóin.</a:t>
            </a:r>
          </a:p>
          <a:p>
            <a:pPr marL="457200" indent="-457200" algn="l" rtl="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ga" b="0" i="0" u="none" baseline="0"/>
              <a:t>Fanfaidh an dé-ocsaíd charbóin ina luí sa chrúiscín, díreach os cionn an mheascáin. Doirtigí an gás dé-ocsaíd charbóin os cionn na gcoinnle go cúramach chun na lasracha a mhúchadh. Bígí cinnte é a dhéanamh go mall, nó doirtfidh an meascán amach freisin.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6FFF57-CC89-43FD-949C-EA355C8FC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84" y="5231172"/>
            <a:ext cx="9403837" cy="1264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69E960-9EEB-4631-8353-658E2CB3E8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865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0FBC4-E5A0-2B4E-B667-B01B476E9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ga" b="1" i="0" u="none" baseline="0"/>
              <a:t>Céard a d’fhoghlaim sibh?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E104D-68A1-6645-85D4-0A6FDB0CC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ga" b="0" i="0" u="none" baseline="0"/>
              <a:t>Cén chaoi a bhfuil a fhios agaibh gur imoibriú do-aisiompaithe é seo?</a:t>
            </a:r>
          </a:p>
          <a:p>
            <a:pPr algn="l" rtl="0"/>
            <a:r>
              <a:rPr lang="ga" b="0" i="0" u="none" baseline="0"/>
              <a:t>Cén chaoi a bhfuil a fhios agaibh gur táirgeadh gás?</a:t>
            </a:r>
          </a:p>
          <a:p>
            <a:pPr algn="l" rtl="0"/>
            <a:r>
              <a:rPr lang="ga" b="0" i="0" u="none" baseline="0"/>
              <a:t>Dá ndéanfadh sibh an turgnamh arís, cé na hathróga a d’fhéadfaí a athrú agus a iniúchadh? Mar shampla, an bhféadfadh an méid fínéagair a úsáidtear dul i bhfeidhm ar an méid gáis a tháirgtear?</a:t>
            </a:r>
          </a:p>
          <a:p>
            <a:endParaRPr lang="g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0F1A2B-C68C-4DC3-92E2-16A2E1D985E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89E846-3DC3-4991-99B0-F7CB9B7BC905}"/>
              </a:ext>
            </a:extLst>
          </p:cNvPr>
          <p:cNvSpPr txBox="1"/>
          <p:nvPr/>
        </p:nvSpPr>
        <p:spPr>
          <a:xfrm>
            <a:off x="2270174" y="4208332"/>
            <a:ext cx="6090055" cy="292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Clr>
                <a:srgbClr val="DA1884"/>
              </a:buClr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Cén chaoi a n-oibríonn fíormhúchtóirí tine? An bhfuil múchtóir dé-ocsaíde carbóin sa seomra ranga?</a:t>
            </a:r>
          </a:p>
          <a:p>
            <a:pPr algn="l" rtl="0">
              <a:buClr>
                <a:srgbClr val="DA1884"/>
              </a:buClr>
            </a:pPr>
            <a:endParaRPr lang="ga" sz="1000" dirty="0">
              <a:latin typeface="Century Gothic" panose="020B0502020202020204" pitchFamily="34" charset="0"/>
            </a:endParaRPr>
          </a:p>
          <a:p>
            <a:pPr marL="285750" indent="-285750" algn="l" rtl="0">
              <a:spcAft>
                <a:spcPts val="1000"/>
              </a:spcAft>
              <a:buClr>
                <a:srgbClr val="DA1884"/>
              </a:buClr>
              <a:buFont typeface="Arial" panose="020B0604020202020204" pitchFamily="34" charset="0"/>
              <a:buChar char="•"/>
            </a:pPr>
            <a:r>
              <a:rPr lang="ga" sz="2400" b="0" i="0" u="none" baseline="0" dirty="0">
                <a:latin typeface="Century Gothic" panose="020B0502020202020204" pitchFamily="34" charset="0"/>
              </a:rPr>
              <a:t>An féidir libh smaoineamh ar aon imoibrithe ceimiceacha eile a tháirgeann dé-ocsaíd charbóin?</a:t>
            </a:r>
          </a:p>
          <a:p>
            <a:endParaRPr lang="ga" dirty="0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4F676543-5521-4AF5-8EDB-6FE02B50B03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93" y="4247522"/>
            <a:ext cx="1609444" cy="241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39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336C445-97F1-5949-BD1E-E9AC5E26777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96455"/>
            <a:ext cx="9540000" cy="440661"/>
          </a:xfrm>
        </p:spPr>
        <p:txBody>
          <a:bodyPr/>
          <a:lstStyle/>
          <a:p>
            <a:pPr algn="l" rtl="0"/>
            <a:r>
              <a:rPr lang="ga" b="1" i="0" u="none" baseline="0"/>
              <a:t>Meastóireacht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B5EE6A-5643-2447-A449-DF5E3502C1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980661"/>
            <a:ext cx="9540000" cy="3923608"/>
          </a:xfrm>
        </p:spPr>
        <p:txBody>
          <a:bodyPr>
            <a:noAutofit/>
          </a:bodyPr>
          <a:lstStyle/>
          <a:p>
            <a:pPr algn="l" rtl="0"/>
            <a:r>
              <a:rPr lang="ga" sz="1900" b="0" i="0" u="none" baseline="0"/>
              <a:t>Céard a cheapann sibh faoinár g</a:t>
            </a:r>
            <a:r>
              <a:rPr lang="ga" sz="1900" b="1" i="0" u="none" baseline="0">
                <a:solidFill>
                  <a:srgbClr val="DA1884"/>
                </a:solidFill>
              </a:rPr>
              <a:t>cuspóirí foghlama</a:t>
            </a:r>
            <a:r>
              <a:rPr lang="ga" sz="1900" b="0" i="0" u="none" baseline="0"/>
              <a:t> inniu?</a:t>
            </a:r>
          </a:p>
          <a:p>
            <a:pPr marL="342900" indent="-342900" algn="l" rt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ga" sz="1900" b="0" i="0" u="none" baseline="0"/>
              <a:t>Táim in ann cur síos a dhéanamh ar an difríocht idir imoibriú in-aisiompaithe agus imoibriú do-aisiompaithe.</a:t>
            </a:r>
          </a:p>
          <a:p>
            <a:pPr marL="342900" indent="-342900" algn="l" rt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ga" sz="1900" b="0" i="0" u="none" baseline="0"/>
              <a:t>Tá a fhios agam go dtáirgeann imoibrithe ceimiceacha ábhair nua.</a:t>
            </a:r>
          </a:p>
          <a:p>
            <a:pPr marL="342900" indent="-342900" algn="l" rt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ga" sz="1900" b="0" i="0" u="none" baseline="0"/>
              <a:t>Tuigim nuair a mheasctar fínéagar agus décharbónáit sóidiam go bhfuil gás ar a dtugtar dé-ocsaíd charbóin ar cheann de na rudaí a dhéantar.</a:t>
            </a:r>
          </a:p>
          <a:p>
            <a:pPr marL="342900" indent="-342900" algn="l" rtl="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ga" sz="1900" b="0" i="0" u="none" baseline="0"/>
              <a:t>Tá a fhios agam go bhfuil roinnt gás níos troime ná a chéile.</a:t>
            </a:r>
          </a:p>
          <a:p>
            <a:pPr algn="l" rtl="0">
              <a:spcAft>
                <a:spcPts val="0"/>
              </a:spcAft>
            </a:pPr>
            <a:endParaRPr lang="ga" sz="1900" dirty="0"/>
          </a:p>
          <a:p>
            <a:pPr algn="l" rtl="0"/>
            <a:r>
              <a:rPr lang="ga" sz="1900" b="0" i="0" u="none" baseline="0"/>
              <a:t>An féidir libh an difríocht idir athrú in-aisiompaithe agus athrú do-aisiompaithe a mhíniú, agus samplaí a thabhairt?  </a:t>
            </a:r>
          </a:p>
          <a:p>
            <a:pPr algn="l" rtl="0"/>
            <a:r>
              <a:rPr lang="ga" sz="1900" b="0" i="0" u="none" baseline="0"/>
              <a:t>Má tá sibh muiníneach gur féidir, sínigí cúig mhéar in airde, nó sínigí méar amháin más fearr libh an ceacht a phlé arís.</a:t>
            </a:r>
            <a:endParaRPr lang="ga" sz="1900" dirty="0"/>
          </a:p>
        </p:txBody>
      </p:sp>
      <p:pic>
        <p:nvPicPr>
          <p:cNvPr id="7" name="Content Placeholder 7">
            <a:extLst>
              <a:ext uri="{FF2B5EF4-FFF2-40B4-BE49-F238E27FC236}">
                <a16:creationId xmlns:a16="http://schemas.microsoft.com/office/drawing/2014/main" id="{F42FC09C-767F-42E2-A6BF-AA233A9BF2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6" y="4715838"/>
            <a:ext cx="8753583" cy="20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sz="3600" b="1" i="0" u="none" baseline="0"/>
              <a:t>   Buíochas</a:t>
            </a:r>
          </a:p>
          <a:p>
            <a:endParaRPr lang="ga" sz="3600" dirty="0"/>
          </a:p>
          <a:p>
            <a:endParaRPr lang="ga" sz="1800" dirty="0"/>
          </a:p>
          <a:p>
            <a:pPr algn="l" rtl="0"/>
            <a:r>
              <a:rPr lang="ga" sz="1800" b="0" i="0" u="none" baseline="0"/>
              <a:t> </a:t>
            </a:r>
          </a:p>
          <a:p>
            <a:endParaRPr lang="ga" sz="1800" dirty="0"/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sz="1800" b="0" dirty="0">
              <a:solidFill>
                <a:schemeClr val="tx1"/>
              </a:solidFill>
            </a:endParaRPr>
          </a:p>
          <a:p>
            <a:endParaRPr lang="ga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g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Sleamhnáin 2 agus 5: íomhánna © Royal Society of Chemistry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6: íomhá © Daniel Heighton/Shutterstock</a:t>
            </a:r>
          </a:p>
          <a:p>
            <a:pPr algn="l" rtl="0"/>
            <a:r>
              <a:rPr lang="ga" b="0" i="0" u="none" baseline="0">
                <a:latin typeface="Century Gothic" panose="020B0502020202020204" pitchFamily="34" charset="0"/>
              </a:rPr>
              <a:t>Sleamhnán 7: íomhá © Sichonl/Shutterstock</a:t>
            </a:r>
          </a:p>
          <a:p>
            <a:endParaRPr lang="ga" dirty="0">
              <a:latin typeface="Century Gothic" panose="020B0502020202020204" pitchFamily="34" charset="0"/>
            </a:endParaRPr>
          </a:p>
          <a:p>
            <a:endParaRPr lang="ga" dirty="0"/>
          </a:p>
          <a:p>
            <a:endParaRPr lang="ga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556</Words>
  <Application>Microsoft Office PowerPoint</Application>
  <PresentationFormat>Widescreen</PresentationFormat>
  <Paragraphs>50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Iniúchtaí eolaíochta na bunscoile https://rsc.li/3yE9Ix0   </vt:lpstr>
      <vt:lpstr>Múchtóir tine</vt:lpstr>
      <vt:lpstr>Cuspóirí foghlama</vt:lpstr>
      <vt:lpstr>Foclóir áisiúil</vt:lpstr>
      <vt:lpstr>Modh</vt:lpstr>
      <vt:lpstr>Céard a d’fhoghlaim sibh?</vt:lpstr>
      <vt:lpstr>Meastóireacht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Múchtóir tine: sleamhnáin don seomra ranga</dc:title>
  <dc:subject>Dírítear sa turgnamh seo ar dhé‑ocsaíd charbóin a tháirgeadh chun coinneal a mhúchadh. </dc:subject>
  <dc:creator>Melinda Welch</dc:creator>
  <cp:keywords>Primary science experiment_investigation_reversible_irreversible reactions_gas_slides_classroom</cp:keywords>
  <cp:lastModifiedBy>Chloe Francis</cp:lastModifiedBy>
  <cp:revision>256</cp:revision>
  <dcterms:created xsi:type="dcterms:W3CDTF">2021-04-13T16:26:00Z</dcterms:created>
  <dcterms:modified xsi:type="dcterms:W3CDTF">2021-08-20T14:52:41Z</dcterms:modified>
  <cp:category>Royal society of Chemistry</cp:category>
</cp:coreProperties>
</file>