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63"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0" autoAdjust="0"/>
    <p:restoredTop sz="81374" autoAdjust="0"/>
  </p:normalViewPr>
  <p:slideViewPr>
    <p:cSldViewPr snapToGrid="0" snapToObjects="1">
      <p:cViewPr varScale="1">
        <p:scale>
          <a:sx n="59" d="100"/>
          <a:sy n="59" d="100"/>
        </p:scale>
        <p:origin x="1656" y="78"/>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04/01/2021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n.wikipedia.org/wiki/Work_of_the_United_States_Government"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en.wikipedia.org/wiki/public_domain" TargetMode="External"/><Relationship Id="rId4" Type="http://schemas.openxmlformats.org/officeDocument/2006/relationships/hyperlink" Target="https://en.wikipedia.org/wiki/Federal_Government_of_the_United_State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(14</a:t>
            </a:r>
            <a:r>
              <a:rPr lang="en-GB" sz="1200" b="0" i="0" kern="1200" dirty="0" smtClean="0">
                <a:solidFill>
                  <a:schemeClr val="tx1"/>
                </a:solidFill>
                <a:effectLst/>
                <a:latin typeface="+mn-lt"/>
                <a:ea typeface="+mn-ea"/>
                <a:cs typeface="+mn-cs"/>
              </a:rPr>
              <a:t>–</a:t>
            </a:r>
            <a:r>
              <a:rPr lang="en-GB" baseline="0" dirty="0" smtClean="0"/>
              <a:t>16) on potable water.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kern="1200" dirty="0" smtClean="0">
                <a:solidFill>
                  <a:schemeClr val="tx1"/>
                </a:solidFill>
                <a:effectLst/>
                <a:latin typeface="+mn-lt"/>
                <a:ea typeface="+mn-ea"/>
                <a:cs typeface="+mn-cs"/>
              </a:rPr>
              <a:t>As a </a:t>
            </a:r>
            <a:r>
              <a:rPr lang="en-GB" sz="1200" b="0" i="1" u="none" strike="noStrike" kern="1200" dirty="0" smtClean="0">
                <a:solidFill>
                  <a:schemeClr val="tx1"/>
                </a:solidFill>
                <a:effectLst/>
                <a:latin typeface="+mn-lt"/>
                <a:ea typeface="+mn-ea"/>
                <a:cs typeface="+mn-cs"/>
                <a:hlinkClick r:id="rId3" tooltip="w:Work of the United States Government"/>
              </a:rPr>
              <a:t>work</a:t>
            </a:r>
            <a:r>
              <a:rPr lang="en-GB" sz="1200" b="0" i="1" kern="1200" dirty="0" smtClean="0">
                <a:solidFill>
                  <a:schemeClr val="tx1"/>
                </a:solidFill>
                <a:effectLst/>
                <a:latin typeface="+mn-lt"/>
                <a:ea typeface="+mn-ea"/>
                <a:cs typeface="+mn-cs"/>
              </a:rPr>
              <a:t> of the </a:t>
            </a:r>
            <a:r>
              <a:rPr lang="en-GB" sz="1200" b="0" i="1" u="none" strike="noStrike" kern="1200" dirty="0" smtClean="0">
                <a:solidFill>
                  <a:schemeClr val="tx1"/>
                </a:solidFill>
                <a:effectLst/>
                <a:latin typeface="+mn-lt"/>
                <a:ea typeface="+mn-ea"/>
                <a:cs typeface="+mn-cs"/>
                <a:hlinkClick r:id="rId4" tooltip="w:Federal Government of the United States"/>
              </a:rPr>
              <a:t>U.S. federal government</a:t>
            </a:r>
            <a:r>
              <a:rPr lang="en-GB" sz="1200" b="0" i="1" kern="1200" dirty="0" smtClean="0">
                <a:solidFill>
                  <a:schemeClr val="tx1"/>
                </a:solidFill>
                <a:effectLst/>
                <a:latin typeface="+mn-lt"/>
                <a:ea typeface="+mn-ea"/>
                <a:cs typeface="+mn-cs"/>
              </a:rPr>
              <a:t>, the image is in the </a:t>
            </a:r>
            <a:r>
              <a:rPr lang="en-GB" sz="1200" b="1" i="1" u="none" strike="noStrike" kern="1200" dirty="0" smtClean="0">
                <a:solidFill>
                  <a:schemeClr val="tx1"/>
                </a:solidFill>
                <a:effectLst/>
                <a:latin typeface="+mn-lt"/>
                <a:ea typeface="+mn-ea"/>
                <a:cs typeface="+mn-cs"/>
                <a:hlinkClick r:id="rId5" tooltip="w:public domain"/>
              </a:rPr>
              <a:t>public domain</a:t>
            </a:r>
            <a:r>
              <a:rPr lang="en-GB" sz="1200" b="0" i="1" kern="1200" dirty="0" smtClean="0">
                <a:solidFill>
                  <a:schemeClr val="tx1"/>
                </a:solidFill>
                <a:effectLst/>
                <a:latin typeface="+mn-lt"/>
                <a:ea typeface="+mn-ea"/>
                <a:cs typeface="+mn-cs"/>
              </a:rPr>
              <a:t> in the United States.</a:t>
            </a:r>
            <a:endParaRPr lang="en-GB" baseline="0" dirty="0" smtClean="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(14</a:t>
            </a:r>
            <a:r>
              <a:rPr lang="en-GB" sz="1200" b="0" i="0" kern="1200" dirty="0" smtClean="0">
                <a:solidFill>
                  <a:schemeClr val="tx1"/>
                </a:solidFill>
                <a:effectLst/>
                <a:latin typeface="+mn-lt"/>
                <a:ea typeface="+mn-ea"/>
                <a:cs typeface="+mn-cs"/>
              </a:rPr>
              <a:t>–</a:t>
            </a:r>
            <a:r>
              <a:rPr lang="en-GB" baseline="0" dirty="0" smtClean="0"/>
              <a:t>16) on potable water.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rgbClr val="222222"/>
              </a:solidFill>
              <a:latin typeface="Arial" panose="020B0604020202020204" pitchFamily="34" charset="0"/>
            </a:endParaRPr>
          </a:p>
          <a:p>
            <a:pPr marL="228600" indent="-228600">
              <a:buAutoNum type="arabicPeriod"/>
            </a:pPr>
            <a:r>
              <a:rPr lang="en-GB" sz="1200" baseline="0" dirty="0" smtClean="0">
                <a:solidFill>
                  <a:schemeClr val="tx1"/>
                </a:solidFill>
                <a:latin typeface="+mn-lt"/>
              </a:rPr>
              <a:t>Potable water is water that is safe to drink. Pure water has no dissolved solids in it.</a:t>
            </a:r>
            <a:endParaRPr lang="en-GB" sz="1200" baseline="0" dirty="0" smtClean="0">
              <a:solidFill>
                <a:srgbClr val="222222"/>
              </a:solidFill>
              <a:latin typeface="Arial" panose="020B0604020202020204" pitchFamily="34" charset="0"/>
            </a:endParaRPr>
          </a:p>
          <a:p>
            <a:pPr marL="228600" indent="-228600">
              <a:buAutoNum type="arabicPeriod"/>
            </a:pPr>
            <a:r>
              <a:rPr lang="en-GB" sz="1200" baseline="0" dirty="0" smtClean="0">
                <a:solidFill>
                  <a:srgbClr val="222222"/>
                </a:solidFill>
                <a:latin typeface="Arial" panose="020B0604020202020204" pitchFamily="34" charset="0"/>
              </a:rPr>
              <a:t>To remove harmful microbes and dissolved solids</a:t>
            </a:r>
          </a:p>
          <a:p>
            <a:pPr marL="228600" indent="-228600">
              <a:buAutoNum type="arabicPeriod"/>
            </a:pPr>
            <a:r>
              <a:rPr lang="en-US" dirty="0" smtClean="0"/>
              <a:t>Choosing an appropriate source of fresh water then</a:t>
            </a:r>
            <a:r>
              <a:rPr lang="en-US" baseline="0" dirty="0" smtClean="0"/>
              <a:t> </a:t>
            </a:r>
            <a:r>
              <a:rPr lang="en-US" dirty="0" smtClean="0"/>
              <a:t>passing the water through filter beds to remove any solids, then </a:t>
            </a:r>
            <a:r>
              <a:rPr lang="en-US" dirty="0" err="1" smtClean="0"/>
              <a:t>sterilising</a:t>
            </a:r>
            <a:r>
              <a:rPr lang="en-US" dirty="0" smtClean="0"/>
              <a:t> to kill microbes.</a:t>
            </a: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367126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rsc.li/3hh3if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rsc.li/3hh3if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normAutofit/>
          </a:bodyPr>
          <a:lstStyle/>
          <a:p>
            <a:r>
              <a:rPr lang="en-GB" sz="3200" dirty="0" smtClean="0"/>
              <a:t>Ancient use of zeolites to purify water</a:t>
            </a:r>
            <a:endParaRPr lang="en-GB" sz="32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437053"/>
            <a:ext cx="6153150" cy="3408363"/>
          </a:xfrm>
        </p:spPr>
        <p:txBody>
          <a:bodyPr>
            <a:normAutofit fontScale="92500" lnSpcReduction="20000"/>
          </a:bodyPr>
          <a:lstStyle/>
          <a:p>
            <a:r>
              <a:rPr lang="en-US" sz="1800" dirty="0"/>
              <a:t>It was thought that people started using zeolites to make potable water at the beginning of the 20</a:t>
            </a:r>
            <a:r>
              <a:rPr lang="en-US" sz="1800" baseline="30000" dirty="0"/>
              <a:t>th</a:t>
            </a:r>
            <a:r>
              <a:rPr lang="en-US" sz="1800" dirty="0"/>
              <a:t> century. But remnants of a reservoir in </a:t>
            </a:r>
            <a:r>
              <a:rPr lang="en-US" sz="1800"/>
              <a:t>the </a:t>
            </a:r>
            <a:r>
              <a:rPr lang="en-US" sz="1800" smtClean="0"/>
              <a:t>ancient </a:t>
            </a:r>
            <a:r>
              <a:rPr lang="en-US" sz="1800" dirty="0"/>
              <a:t>Maya city of Tikal suggest otherwise. Cyclones, volcanic events and droughts were common in this crowded city. Consequently, water supplies were easily contaminated by harmful microbes and toxic mineral leachates.</a:t>
            </a:r>
          </a:p>
          <a:p>
            <a:r>
              <a:rPr lang="en-US" sz="1800" dirty="0"/>
              <a:t>The city’s inhabitants collected zeolites and quartz from a source near the city, where these minerals were deposited in volcanic rock. Zeolites are porous and non-toxic </a:t>
            </a:r>
            <a:r>
              <a:rPr lang="en-US" sz="1800" dirty="0" err="1"/>
              <a:t>aluminosilicates</a:t>
            </a:r>
            <a:r>
              <a:rPr lang="en-US" sz="1800" dirty="0"/>
              <a:t> with absorbing properties that can filter out microbes and toxins from drinking water. Researchers carbon dated the ancient minerals to show that, since 235 BC, people filtered water in one of the main city’s reservoirs through a mixture of zeolites and crystalline quartz.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6"/>
          <p:cNvSpPr txBox="1"/>
          <p:nvPr/>
        </p:nvSpPr>
        <p:spPr>
          <a:xfrm>
            <a:off x="731520" y="1100746"/>
            <a:ext cx="6989893" cy="307777"/>
          </a:xfrm>
          <a:prstGeom prst="rect">
            <a:avLst/>
          </a:prstGeom>
          <a:noFill/>
        </p:spPr>
        <p:txBody>
          <a:bodyPr wrap="square" rtlCol="0">
            <a:spAutoFit/>
          </a:bodyPr>
          <a:lstStyle/>
          <a:p>
            <a:r>
              <a:rPr lang="en-GB" sz="1400" i="1" dirty="0">
                <a:solidFill>
                  <a:srgbClr val="004976"/>
                </a:solidFill>
              </a:rPr>
              <a:t>Read the full article at </a:t>
            </a:r>
            <a:r>
              <a:rPr lang="en-GB" sz="1400" i="1" dirty="0" smtClean="0">
                <a:solidFill>
                  <a:srgbClr val="004976"/>
                </a:solidFill>
                <a:hlinkClick r:id="rId4"/>
              </a:rPr>
              <a:t>rsc.li/3hh3ifI</a:t>
            </a:r>
            <a:r>
              <a:rPr lang="en-GB" sz="1400" i="1" dirty="0" smtClean="0">
                <a:solidFill>
                  <a:srgbClr val="004976"/>
                </a:solidFill>
              </a:rPr>
              <a:t>  </a:t>
            </a:r>
            <a:endParaRPr lang="en-GB" sz="1400" i="1" dirty="0">
              <a:solidFill>
                <a:srgbClr val="004976"/>
              </a:solidFill>
            </a:endParaRPr>
          </a:p>
        </p:txBody>
      </p:sp>
      <p:pic>
        <p:nvPicPr>
          <p:cNvPr id="1026" name="Picture 2" descr="https://upload.wikimedia.org/wikipedia/commons/e/e8/ZeolitesUSGOV.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5613" y="1231067"/>
            <a:ext cx="2541242" cy="191016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243398" y="3233391"/>
            <a:ext cx="1599943" cy="646331"/>
          </a:xfrm>
          <a:prstGeom prst="rect">
            <a:avLst/>
          </a:prstGeom>
          <a:noFill/>
        </p:spPr>
        <p:txBody>
          <a:bodyPr wrap="square" rtlCol="0">
            <a:spAutoFit/>
          </a:bodyPr>
          <a:lstStyle/>
          <a:p>
            <a:pPr algn="r"/>
            <a:r>
              <a:rPr lang="en-GB" sz="1200" dirty="0" smtClean="0"/>
              <a:t>Example of zeolite mineral from the US Geological Survey</a:t>
            </a:r>
            <a:endParaRPr lang="en-GB" sz="1200" dirty="0"/>
          </a:p>
        </p:txBody>
      </p:sp>
    </p:spTree>
    <p:extLst>
      <p:ext uri="{BB962C8B-B14F-4D97-AF65-F5344CB8AC3E}">
        <p14:creationId xmlns:p14="http://schemas.microsoft.com/office/powerpoint/2010/main" val="4263793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normAutofit/>
          </a:bodyPr>
          <a:lstStyle/>
          <a:p>
            <a:r>
              <a:rPr lang="en-GB" sz="3200" dirty="0" smtClean="0"/>
              <a:t>Ancient use of zeolites to purify water</a:t>
            </a:r>
            <a:endParaRPr lang="en-GB" sz="32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437053"/>
            <a:ext cx="6153150" cy="3408363"/>
          </a:xfrm>
        </p:spPr>
        <p:txBody>
          <a:bodyPr>
            <a:normAutofit fontScale="92500" lnSpcReduction="20000"/>
          </a:bodyPr>
          <a:lstStyle/>
          <a:p>
            <a:r>
              <a:rPr lang="en-US" sz="1800" dirty="0"/>
              <a:t>It was thought that people started using </a:t>
            </a:r>
            <a:r>
              <a:rPr lang="en-US" sz="1800" dirty="0" smtClean="0"/>
              <a:t>zeolites </a:t>
            </a:r>
            <a:r>
              <a:rPr lang="en-US" sz="1800" dirty="0"/>
              <a:t>to </a:t>
            </a:r>
            <a:r>
              <a:rPr lang="en-US" sz="1800" dirty="0" smtClean="0"/>
              <a:t>make potable water </a:t>
            </a:r>
            <a:r>
              <a:rPr lang="en-US" sz="1800" dirty="0"/>
              <a:t>at the beginning of the 20</a:t>
            </a:r>
            <a:r>
              <a:rPr lang="en-US" sz="1800" baseline="30000" dirty="0"/>
              <a:t>th</a:t>
            </a:r>
            <a:r>
              <a:rPr lang="en-US" sz="1800" dirty="0"/>
              <a:t> century. But remnants of a reservoir in the </a:t>
            </a:r>
            <a:r>
              <a:rPr lang="en-US" sz="1800" dirty="0" smtClean="0"/>
              <a:t>ancient </a:t>
            </a:r>
            <a:r>
              <a:rPr lang="en-US" sz="1800" dirty="0"/>
              <a:t>Maya city of Tikal suggest otherwise. Cyclones, volcanic events and droughts were common in this crowded city. Consequently, water supplies were easily contaminated by harmful microbes and toxic mineral leachates.</a:t>
            </a:r>
          </a:p>
          <a:p>
            <a:r>
              <a:rPr lang="en-US" sz="1800" dirty="0"/>
              <a:t>The city’s inhabitants collected zeolites and quartz from a source near the </a:t>
            </a:r>
            <a:r>
              <a:rPr lang="en-US" sz="1800" dirty="0" smtClean="0"/>
              <a:t>city, </a:t>
            </a:r>
            <a:r>
              <a:rPr lang="en-US" sz="1800" dirty="0"/>
              <a:t>where these minerals </a:t>
            </a:r>
            <a:r>
              <a:rPr lang="en-US" sz="1800" dirty="0" smtClean="0"/>
              <a:t>were </a:t>
            </a:r>
            <a:r>
              <a:rPr lang="en-US" sz="1800" dirty="0"/>
              <a:t>deposited in volcanic rock. Zeolites are porous and non-toxic </a:t>
            </a:r>
            <a:r>
              <a:rPr lang="en-US" sz="1800" dirty="0" err="1"/>
              <a:t>aluminosilicates</a:t>
            </a:r>
            <a:r>
              <a:rPr lang="en-US" sz="1800" dirty="0"/>
              <a:t> with absorbing properties that can filter out microbes and toxins from drinking water. Researchers carbon dated the ancient minerals to show that, since 235 BC, people filtered water in one of the main city’s reservoirs through a mixture of </a:t>
            </a:r>
            <a:r>
              <a:rPr lang="en-US" sz="1800" dirty="0" smtClean="0"/>
              <a:t>zeolites </a:t>
            </a:r>
            <a:r>
              <a:rPr lang="en-US" sz="1800" dirty="0"/>
              <a:t>and crystalline quartz.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28649" y="4752975"/>
            <a:ext cx="8368206" cy="1200329"/>
          </a:xfrm>
          <a:prstGeom prst="rect">
            <a:avLst/>
          </a:prstGeom>
          <a:noFill/>
        </p:spPr>
        <p:txBody>
          <a:bodyPr wrap="square" rtlCol="0">
            <a:spAutoFit/>
          </a:bodyPr>
          <a:lstStyle/>
          <a:p>
            <a:pPr marL="342900" indent="-342900">
              <a:buAutoNum type="arabicPeriod"/>
            </a:pPr>
            <a:r>
              <a:rPr lang="en-GB" dirty="0" smtClean="0"/>
              <a:t>Describe the difference between potable and pure water.</a:t>
            </a:r>
          </a:p>
          <a:p>
            <a:pPr marL="342900" indent="-342900">
              <a:buAutoNum type="arabicPeriod"/>
            </a:pPr>
            <a:r>
              <a:rPr lang="en-GB" dirty="0" smtClean="0"/>
              <a:t>Describe why water needs treating to become potable water.</a:t>
            </a:r>
          </a:p>
          <a:p>
            <a:pPr marL="342900" indent="-342900">
              <a:buAutoNum type="arabicPeriod"/>
            </a:pPr>
            <a:r>
              <a:rPr lang="en-GB" dirty="0" smtClean="0"/>
              <a:t>Describe how fresh water is changed to potable water in modern times.</a:t>
            </a:r>
          </a:p>
          <a:p>
            <a:pPr marL="342900" indent="-342900">
              <a:buAutoNum type="arabicPeriod"/>
            </a:pPr>
            <a:endParaRPr lang="en-GB" dirty="0" smtClean="0"/>
          </a:p>
        </p:txBody>
      </p:sp>
      <p:sp>
        <p:nvSpPr>
          <p:cNvPr id="7" name="TextBox 6"/>
          <p:cNvSpPr txBox="1"/>
          <p:nvPr/>
        </p:nvSpPr>
        <p:spPr>
          <a:xfrm>
            <a:off x="731520" y="1100746"/>
            <a:ext cx="6989893" cy="307777"/>
          </a:xfrm>
          <a:prstGeom prst="rect">
            <a:avLst/>
          </a:prstGeom>
          <a:noFill/>
        </p:spPr>
        <p:txBody>
          <a:bodyPr wrap="square" rtlCol="0">
            <a:spAutoFit/>
          </a:bodyPr>
          <a:lstStyle/>
          <a:p>
            <a:r>
              <a:rPr lang="en-GB" sz="1400" i="1" dirty="0">
                <a:solidFill>
                  <a:srgbClr val="004976"/>
                </a:solidFill>
              </a:rPr>
              <a:t>Read the full article at </a:t>
            </a:r>
            <a:r>
              <a:rPr lang="en-GB" sz="1400" i="1" dirty="0" smtClean="0">
                <a:solidFill>
                  <a:srgbClr val="004976"/>
                </a:solidFill>
                <a:hlinkClick r:id="rId4"/>
              </a:rPr>
              <a:t>rsc.li/3hh3ifI</a:t>
            </a:r>
            <a:r>
              <a:rPr lang="en-GB" sz="1400" i="1" dirty="0" smtClean="0">
                <a:solidFill>
                  <a:srgbClr val="004976"/>
                </a:solidFill>
              </a:rPr>
              <a:t>  </a:t>
            </a:r>
            <a:endParaRPr lang="en-GB" sz="1400" i="1" dirty="0">
              <a:solidFill>
                <a:srgbClr val="004976"/>
              </a:solidFill>
            </a:endParaRPr>
          </a:p>
        </p:txBody>
      </p:sp>
      <p:pic>
        <p:nvPicPr>
          <p:cNvPr id="1026" name="Picture 2" descr="https://upload.wikimedia.org/wikipedia/commons/e/e8/ZeolitesUSGOV.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5613" y="1231067"/>
            <a:ext cx="2541242" cy="191016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243398" y="3233391"/>
            <a:ext cx="1599943" cy="646331"/>
          </a:xfrm>
          <a:prstGeom prst="rect">
            <a:avLst/>
          </a:prstGeom>
          <a:noFill/>
        </p:spPr>
        <p:txBody>
          <a:bodyPr wrap="square" rtlCol="0">
            <a:spAutoFit/>
          </a:bodyPr>
          <a:lstStyle/>
          <a:p>
            <a:pPr algn="r"/>
            <a:r>
              <a:rPr lang="en-GB" sz="1200" dirty="0" smtClean="0"/>
              <a:t>Example of zeolite mineral from the US Geological Survey</a:t>
            </a:r>
            <a:endParaRPr lang="en-GB" sz="1200" dirty="0"/>
          </a:p>
        </p:txBody>
      </p:sp>
    </p:spTree>
    <p:extLst>
      <p:ext uri="{BB962C8B-B14F-4D97-AF65-F5344CB8AC3E}">
        <p14:creationId xmlns:p14="http://schemas.microsoft.com/office/powerpoint/2010/main" val="2107092702"/>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734</TotalTime>
  <Words>492</Words>
  <Application>Microsoft Office PowerPoint</Application>
  <PresentationFormat>On-screen Show (4:3)</PresentationFormat>
  <Paragraphs>25</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Ancient use of zeolites to purify water</vt:lpstr>
      <vt:lpstr>Ancient use of zeolites to purify water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use of zeolite to purify water</dc:title>
  <dc:creator>UserExperience@rsc.org</dc:creator>
  <cp:keywords>potable water, drinking water, water treatment, filtration, purification, water</cp:keywords>
  <dc:description>From Education in Chemistry article 'How ancient Maya peoples made potable water' rsc.li/3hh3ifI</dc:description>
  <cp:lastModifiedBy>Emma Molloy</cp:lastModifiedBy>
  <cp:revision>80</cp:revision>
  <dcterms:created xsi:type="dcterms:W3CDTF">2020-04-08T13:50:19Z</dcterms:created>
  <dcterms:modified xsi:type="dcterms:W3CDTF">2021-01-04T14:54:27Z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