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6"/>
  </p:notesMasterIdLst>
  <p:sldIdLst>
    <p:sldId id="294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102E"/>
    <a:srgbClr val="E6F1EF"/>
    <a:srgbClr val="006F62"/>
    <a:srgbClr val="EDF6F9"/>
    <a:srgbClr val="48A9C5"/>
    <a:srgbClr val="FAE7EA"/>
    <a:srgbClr val="F7DBE0"/>
    <a:srgbClr val="F4CFD5"/>
    <a:srgbClr val="FF9E1B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98"/>
    <p:restoredTop sz="84569" autoAdjust="0"/>
  </p:normalViewPr>
  <p:slideViewPr>
    <p:cSldViewPr snapToGrid="0" snapToObjects="1">
      <p:cViewPr varScale="1">
        <p:scale>
          <a:sx n="96" d="100"/>
          <a:sy n="96" d="100"/>
        </p:scale>
        <p:origin x="155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39FEE6-68B1-4863-9977-3A95633844E7}" type="datetimeFigureOut">
              <a:rPr lang="en-GB" smtClean="0"/>
              <a:t>22/03/2024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AEAF9-7482-4645-9523-1778CA7384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348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slide summarises a recent article published by </a:t>
            </a:r>
            <a:r>
              <a:rPr lang="en-GB" i="1" dirty="0"/>
              <a:t>Chemistry World</a:t>
            </a:r>
            <a:r>
              <a:rPr lang="en-GB" dirty="0"/>
              <a:t>. Use this as a lesson starter when teaching about nanoparticles</a:t>
            </a:r>
            <a:r>
              <a:rPr lang="en-GB" baseline="0" dirty="0"/>
              <a:t>.</a:t>
            </a:r>
            <a:endParaRPr lang="en-GB" dirty="0"/>
          </a:p>
          <a:p>
            <a:endParaRPr lang="en-GB" dirty="0"/>
          </a:p>
          <a:p>
            <a:r>
              <a:rPr lang="en-GB" dirty="0"/>
              <a:t>Answers</a:t>
            </a:r>
          </a:p>
          <a:p>
            <a:pPr marL="228600" indent="-228600">
              <a:buAutoNum type="arabicPeriod"/>
            </a:pPr>
            <a:r>
              <a:rPr lang="en-GB" baseline="0" dirty="0"/>
              <a:t>A particle of size between 1–100nm. </a:t>
            </a:r>
          </a:p>
          <a:p>
            <a:pPr marL="228600" indent="-228600">
              <a:buAutoNum type="arabicPeriod"/>
            </a:pPr>
            <a:r>
              <a:rPr lang="en-GB" baseline="0" dirty="0"/>
              <a:t>Any from: colour, waterproof and self-cleaning. </a:t>
            </a:r>
            <a:endParaRPr lang="en-US" baseline="0" dirty="0"/>
          </a:p>
          <a:p>
            <a:pPr marL="228600" indent="-228600">
              <a:buAutoNum type="arabicPeriod"/>
            </a:pPr>
            <a:r>
              <a:rPr lang="en-US" baseline="0" dirty="0"/>
              <a:t>New materials could be made using the same structure that are self-cleaning or waterproof.</a:t>
            </a:r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AEAF9-7482-4645-9523-1778CA7384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1078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single line, generic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38610100-38BC-194F-9079-8DDE723951FF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BA549A9-FDA4-D149-B497-B5121421C2D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C3C2113-31B6-7F4D-83F0-729A1B46C58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AE3D22E-2B57-CE4A-B915-F81A74DD96F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4983CAC-993B-784B-BDEA-00ABFD7B6D78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8E12F9B7-525F-0A4B-9E77-89C192EAFCB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4B3093CA-596C-304F-86CF-A159FB36541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713843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Single line title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921A4C6-5661-3A4E-8B85-9900DC479D2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E05D642-4592-B14D-98B6-B60260A6476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5BB0AE8-6DC8-9941-9AD4-FAD7BFF45B99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965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smal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D6356E9-83DB-3846-875C-C5E5EC7EAC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3FA7FB9-7137-9A45-867D-BCE63D3F8D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Acknowledgements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BA6B8E1-696C-5E4F-9D45-7AC232FB1B3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2D3B23A-8279-7E4D-B704-7EA3436F9DC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A2D1C70-0A69-9541-B558-61D09370CE8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E92CBCD-F514-E94A-B0E6-0F167406611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230400" indent="-2304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800" b="0" i="0"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Here is the text</a:t>
            </a:r>
          </a:p>
        </p:txBody>
      </p:sp>
    </p:spTree>
    <p:extLst>
      <p:ext uri="{BB962C8B-B14F-4D97-AF65-F5344CB8AC3E}">
        <p14:creationId xmlns:p14="http://schemas.microsoft.com/office/powerpoint/2010/main" val="3491710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double line, conten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D691BC6-D72A-6741-958D-F420E148587A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9E727C2-D80B-264D-94C3-9BC1E36809D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2C25AED-0875-2647-84A2-6621C0D4157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1D0A769-27C5-794F-BB2C-54D8520DEA0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7ADC76F-BA8F-214E-B243-0EA627DD15EE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BB26D91E-C4B8-AA46-ABD6-429FEA0A917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7D9DF858-8FC9-1C4F-9D6D-B98DF46EDE0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1789112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Double line title with turnover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2E5BEC9-7686-2241-AE5C-CEEBC1DA495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C4DEFC6-320B-5246-85C1-E493344F5648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81CC5E98-2B71-6344-A937-ED75B3E16CA3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28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triple line,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F2D102C-435D-1247-9482-FA39153AC15A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7813B56-FDD1-0F40-B923-3F191328A3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0670BE4-3267-6144-9BEC-0A5842E7190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D271170-6657-144A-B313-19782931617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658CCC5-9B98-EA4E-B87D-06F4CFA1356F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1F49BB23-095E-0349-B695-0649F94B389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E8641A31-A6C0-CB44-B10F-BD75069256D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2447034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Triple line title with turnover on three lines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AE99957-780D-FD42-96A0-31CC12A11864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57CCCE1-E878-7F47-B778-AE1FC8180F9C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733B6428-7651-D44C-BAFC-EA24E6298D54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097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5D72720-E5A5-3242-8856-378E7BAC1F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0988D83-F3D7-9D4F-AC03-6D180FF1A9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63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46F2C0A-6FEF-3A44-B379-1EDDEA6CD95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0E25749E-D8CB-D944-A298-64E999C3A8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B8811BD-F50F-A84E-B39E-DC7C79CD5D27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D21E9C2-01C9-7242-9C40-2EF3DCCAE5B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7371E1F-9A1C-8848-A2F7-FE022C5BB7D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7E44F30F-ACCA-494A-92DE-CD0E2B3C5A3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25000"/>
              <a:buFont typeface="Arial" panose="020B0604020202020204" pitchFamily="34" charset="0"/>
              <a:buChar char="•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849808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26F667C-BABD-E64D-A87B-FC8C551108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7FC5948B-67D3-AC4F-890F-725332428F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2690D6-31DD-8445-BDEA-5C196119A1D9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AEE427C-0248-7F4C-8145-DF61B84F8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A8DF516-E004-0343-8DCB-7D8B3A6B398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1A5DC58F-EBD6-924E-8C77-CBCA410F81E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00000"/>
              <a:buFont typeface="+mj-lt"/>
              <a:buAutoNum type="arabicPeriod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3047323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two columns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95B0693-64BD-8246-9D0D-0F1C12E815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AA5D099-93EE-7B4C-B9DA-563093148325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F4338AF-FD94-6E4C-B45B-9288553FBD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FCEA1DE-E905-1F44-8E1A-6F92FDAED5A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4CF73D6-3D48-1B45-A993-9ADA7101AA4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3DEFFEE-B12C-0C46-9DD2-0B32699A7C75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585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</p:spTree>
    <p:extLst>
      <p:ext uri="{BB962C8B-B14F-4D97-AF65-F5344CB8AC3E}">
        <p14:creationId xmlns:p14="http://schemas.microsoft.com/office/powerpoint/2010/main" val="830746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plus image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55D6538-5671-7E47-8746-EF8E035520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79C527B-D5B5-874C-8803-29B2EF7DBAB2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09143BE-64DA-4048-A391-C081EE8F0D3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E66297D-9236-F34E-A7A7-84947CD5057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7337C-FA52-FB46-8FA7-74A8AC54711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56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BDB531A-9234-7C46-9D42-ED30499DD1E7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593800" y="1260000"/>
            <a:ext cx="40234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Image goes here.</a:t>
            </a:r>
          </a:p>
        </p:txBody>
      </p:sp>
    </p:spTree>
    <p:extLst>
      <p:ext uri="{BB962C8B-B14F-4D97-AF65-F5344CB8AC3E}">
        <p14:creationId xmlns:p14="http://schemas.microsoft.com/office/powerpoint/2010/main" val="2692259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856C763-F1AA-E649-B7C9-96967ACB3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Table goes here.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F0FA6AE-B2DA-2E40-8552-72071DEBE7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970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E5FE99-04D4-864B-A80A-C8A4E40F4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DAB5F-D1BC-0941-A323-571F51981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BC3C7-2FB0-4543-87F4-792C792E80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D5C9B-1D41-4B4A-8E9D-54021847FEFA}" type="datetimeFigureOut">
              <a:rPr lang="en-US" smtClean="0"/>
              <a:t>3/22/2024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315A7-5034-7B47-AC42-72B007F5C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891DA-332A-A543-AACF-9B3ADDF22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4554D-C745-0D49-B311-95A2F21E8E7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B1A816-D175-C045-A883-B30BA8D52E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6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1" r:id="rId2"/>
    <p:sldLayoutId id="2147483679" r:id="rId3"/>
    <p:sldLayoutId id="2147483662" r:id="rId4"/>
    <p:sldLayoutId id="2147483672" r:id="rId5"/>
    <p:sldLayoutId id="2147483668" r:id="rId6"/>
    <p:sldLayoutId id="2147483686" r:id="rId7"/>
    <p:sldLayoutId id="2147483689" r:id="rId8"/>
    <p:sldLayoutId id="2147483692" r:id="rId9"/>
    <p:sldLayoutId id="2147483683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tical Title 1">
            <a:extLst>
              <a:ext uri="{FF2B5EF4-FFF2-40B4-BE49-F238E27FC236}">
                <a16:creationId xmlns:a16="http://schemas.microsoft.com/office/drawing/2014/main" id="{94DF5491-C51B-5546-8D63-8BD341C64B0A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Science research news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D222CD-678A-0543-B7C7-C1E80F753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Blueberries’ blue depends on their structure</a:t>
            </a:r>
            <a:endParaRPr lang="en-GB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2C49F36-B0B9-49E7-B398-03B87BDA45BB}"/>
              </a:ext>
            </a:extLst>
          </p:cNvPr>
          <p:cNvSpPr txBox="1">
            <a:spLocks/>
          </p:cNvSpPr>
          <p:nvPr/>
        </p:nvSpPr>
        <p:spPr>
          <a:xfrm>
            <a:off x="540000" y="1055282"/>
            <a:ext cx="10080000" cy="44066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C8102E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US" sz="1600" dirty="0">
                <a:solidFill>
                  <a:schemeClr val="tx1"/>
                </a:solidFill>
              </a:rPr>
              <a:t>Slide by Neil Goalby. Available from </a:t>
            </a:r>
            <a:r>
              <a:rPr lang="en-US" sz="1600" dirty="0"/>
              <a:t>rsc.li/3wZdiWB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73AA7-0565-0C45-BCCD-847B36196B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570" y="1569114"/>
            <a:ext cx="5838776" cy="4876509"/>
          </a:xfrm>
        </p:spPr>
        <p:txBody>
          <a:bodyPr>
            <a:noAutofit/>
          </a:bodyPr>
          <a:lstStyle/>
          <a:p>
            <a:r>
              <a:rPr lang="en-GB" dirty="0"/>
              <a:t>Surprisingly, blueberries and similar fruits do not contain blue pigments. Instead, their protective waxy coating, known as bloom, gives them a blue appearance while also safeguarding against predators and maintaining waterproofing. The fruits actually contain red pigments. </a:t>
            </a:r>
          </a:p>
          <a:p>
            <a:r>
              <a:rPr lang="en-GB" dirty="0"/>
              <a:t>Research using scanning electron microscopy has shown randomly arranged, non-spherical nanostructures in the bloom, which interact with light to </a:t>
            </a:r>
            <a:r>
              <a:rPr lang="en-GB"/>
              <a:t>create the blue </a:t>
            </a:r>
            <a:r>
              <a:rPr lang="en-GB" dirty="0"/>
              <a:t>colour. Research into the bloom could inspire new self-cleaning and self-repairing optical materials.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FFA1DA3-2756-4B86-87AD-EE87219503AB}"/>
              </a:ext>
            </a:extLst>
          </p:cNvPr>
          <p:cNvSpPr txBox="1">
            <a:spLocks/>
          </p:cNvSpPr>
          <p:nvPr/>
        </p:nvSpPr>
        <p:spPr>
          <a:xfrm>
            <a:off x="6796657" y="3705581"/>
            <a:ext cx="3755994" cy="54777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i="1" dirty="0">
                <a:solidFill>
                  <a:srgbClr val="C8102E"/>
                </a:solidFill>
              </a:rPr>
              <a:t>Is the nanostructure behind blueberries' blue only skin deep?</a:t>
            </a:r>
          </a:p>
        </p:txBody>
      </p:sp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EA1A01F-587E-4473-9318-709907EEC9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7692836"/>
              </p:ext>
            </p:extLst>
          </p:nvPr>
        </p:nvGraphicFramePr>
        <p:xfrm>
          <a:off x="6796657" y="4325729"/>
          <a:ext cx="3755993" cy="21198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5993">
                  <a:extLst>
                    <a:ext uri="{9D8B030D-6E8A-4147-A177-3AD203B41FA5}">
                      <a16:colId xmlns:a16="http://schemas.microsoft.com/office/drawing/2014/main" val="3287607563"/>
                    </a:ext>
                  </a:extLst>
                </a:gridCol>
              </a:tblGrid>
              <a:tr h="431237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>
                          <a:latin typeface="Century Gothic" panose="020B0502020202020204" pitchFamily="34" charset="0"/>
                        </a:rPr>
                        <a:t>Questions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2464764"/>
                  </a:ext>
                </a:extLst>
              </a:tr>
              <a:tr h="168865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600" b="0" i="0" baseline="0" dirty="0">
                          <a:latin typeface="Century Gothic" panose="020B0502020202020204" pitchFamily="34" charset="0"/>
                        </a:rPr>
                        <a:t>What is meant by a ‘nanoparticle’?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600" b="0" i="0" baseline="0" dirty="0">
                          <a:latin typeface="Century Gothic" panose="020B0502020202020204" pitchFamily="34" charset="0"/>
                        </a:rPr>
                        <a:t>Which properties depend on the nanostructure in the bloom?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600" b="0" i="0" baseline="0" dirty="0">
                          <a:latin typeface="Century Gothic" panose="020B0502020202020204" pitchFamily="34" charset="0"/>
                        </a:rPr>
                        <a:t>Suggest why the research might be useful.</a:t>
                      </a:r>
                    </a:p>
                  </a:txBody>
                  <a:tcPr marL="72000" marR="72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927119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475E2D19-E3DF-A450-9AB7-76B649665B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 rot="16200000">
            <a:off x="9191685" y="2096702"/>
            <a:ext cx="30274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0" i="0" dirty="0">
                <a:solidFill>
                  <a:srgbClr val="172B4D"/>
                </a:solidFill>
                <a:effectLst/>
                <a:latin typeface="-apple-system"/>
              </a:rPr>
              <a:t>© Elovich/Shutterstock</a:t>
            </a:r>
            <a:endParaRPr lang="en-GB" sz="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E8B292F-C975-35D4-5788-36F543B9F4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798643" y="1115784"/>
            <a:ext cx="3752019" cy="2501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1981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25AB96FA536940AA02DC30CD38AC8D" ma:contentTypeVersion="13" ma:contentTypeDescription="Create a new document." ma:contentTypeScope="" ma:versionID="1248ac4f84f34640aec89537518f4f1e">
  <xsd:schema xmlns:xsd="http://www.w3.org/2001/XMLSchema" xmlns:xs="http://www.w3.org/2001/XMLSchema" xmlns:p="http://schemas.microsoft.com/office/2006/metadata/properties" xmlns:ns3="6ec2360f-6db7-4557-82fc-01391e7a085b" xmlns:ns4="09ea5656-4490-4481-bb0e-98dc9cca7dc3" targetNamespace="http://schemas.microsoft.com/office/2006/metadata/properties" ma:root="true" ma:fieldsID="37421a3add55fd35fab2e298208fdee9" ns3:_="" ns4:_="">
    <xsd:import namespace="6ec2360f-6db7-4557-82fc-01391e7a085b"/>
    <xsd:import namespace="09ea5656-4490-4481-bb0e-98dc9cca7dc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c2360f-6db7-4557-82fc-01391e7a085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_activity" ma:index="19" nillable="true" ma:displayName="_activity" ma:hidden="true" ma:internalName="_activity">
      <xsd:simpleType>
        <xsd:restriction base="dms:Note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ea5656-4490-4481-bb0e-98dc9cca7dc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6ec2360f-6db7-4557-82fc-01391e7a085b" xsi:nil="true"/>
  </documentManagement>
</p:properties>
</file>

<file path=customXml/itemProps1.xml><?xml version="1.0" encoding="utf-8"?>
<ds:datastoreItem xmlns:ds="http://schemas.openxmlformats.org/officeDocument/2006/customXml" ds:itemID="{E34CB16F-2988-44E9-83DD-686FFCAC897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ec2360f-6db7-4557-82fc-01391e7a085b"/>
    <ds:schemaRef ds:uri="09ea5656-4490-4481-bb0e-98dc9cca7dc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24FF2A0-C252-4A30-8EDD-02E4F295A90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BE32765-0D1B-4967-A921-DBD855E7514C}">
  <ds:schemaRefs>
    <ds:schemaRef ds:uri="http://schemas.microsoft.com/office/2006/metadata/properties"/>
    <ds:schemaRef ds:uri="http://purl.org/dc/terms/"/>
    <ds:schemaRef ds:uri="http://www.w3.org/XML/1998/namespace"/>
    <ds:schemaRef ds:uri="http://purl.org/dc/dcmitype/"/>
    <ds:schemaRef ds:uri="http://schemas.microsoft.com/office/infopath/2007/PartnerControls"/>
    <ds:schemaRef ds:uri="09ea5656-4490-4481-bb0e-98dc9cca7dc3"/>
    <ds:schemaRef ds:uri="http://schemas.microsoft.com/office/2006/documentManagement/types"/>
    <ds:schemaRef ds:uri="http://schemas.openxmlformats.org/package/2006/metadata/core-properties"/>
    <ds:schemaRef ds:uri="6ec2360f-6db7-4557-82fc-01391e7a085b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202</Words>
  <Application>Microsoft Office PowerPoint</Application>
  <PresentationFormat>Widescreen</PresentationFormat>
  <Paragraphs>18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-apple-system</vt:lpstr>
      <vt:lpstr>Arial</vt:lpstr>
      <vt:lpstr>Calibri</vt:lpstr>
      <vt:lpstr>Calibri Light</vt:lpstr>
      <vt:lpstr>Century Gothic</vt:lpstr>
      <vt:lpstr>Office Theme</vt:lpstr>
      <vt:lpstr>Blueberries’ blue depends on their structure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Blueberries’ blue depends on their structure</dc:title>
  <dc:creator/>
  <cp:keywords>Science; research; teaching; news; teaching; context; secondary; chemistry; nanostructure; nanoparticles; blueberries; blue; colour</cp:keywords>
  <dc:description>From Education in Chemistry https://rsc.li/3wZdiW B Revealing blueberries’ nanostructure</dc:description>
  <cp:lastModifiedBy/>
  <cp:revision>1</cp:revision>
  <dcterms:created xsi:type="dcterms:W3CDTF">2022-07-21T16:12:38Z</dcterms:created>
  <dcterms:modified xsi:type="dcterms:W3CDTF">2024-03-22T10:56:25Z</dcterms:modified>
  <cp:category>From Education in Chemistry: https://rsc.li/3wZdiWB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0x010100F425AB96FA536940AA02DC30CD38AC8D</vt:lpwstr>
  </property>
</Properties>
</file>