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63"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erine Hartop" initials="KH" lastIdx="1" clrIdx="0">
    <p:extLst>
      <p:ext uri="{19B8F6BF-5375-455C-9EA6-DF929625EA0E}">
        <p15:presenceInfo xmlns:p15="http://schemas.microsoft.com/office/powerpoint/2012/main" userId="S-1-5-21-1805851971-1264261665-475923621-287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0" autoAdjust="0"/>
    <p:restoredTop sz="81374" autoAdjust="0"/>
  </p:normalViewPr>
  <p:slideViewPr>
    <p:cSldViewPr snapToGrid="0" snapToObjects="1">
      <p:cViewPr varScale="1">
        <p:scale>
          <a:sx n="96" d="100"/>
          <a:sy n="96" d="100"/>
        </p:scale>
        <p:origin x="1276" y="52"/>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14/10/2020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Image credit:</a:t>
            </a:r>
            <a:r>
              <a:rPr lang="en-GB" baseline="0" dirty="0" smtClean="0"/>
              <a:t> </a:t>
            </a:r>
            <a:r>
              <a:rPr lang="en-GB" baseline="0" dirty="0" err="1" smtClean="0"/>
              <a:t>Achim</a:t>
            </a:r>
            <a:r>
              <a:rPr lang="en-GB" baseline="0" dirty="0" smtClean="0"/>
              <a:t> </a:t>
            </a:r>
            <a:r>
              <a:rPr lang="en-GB" baseline="0" dirty="0" err="1" smtClean="0"/>
              <a:t>Hering</a:t>
            </a:r>
            <a:r>
              <a:rPr lang="en-GB" baseline="0" dirty="0" smtClean="0"/>
              <a:t> / CC BY (https://creativecommons.org/licenses/by/3.0)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a:t>
            </a:r>
            <a:r>
              <a:rPr lang="en-GB" baseline="0" dirty="0" smtClean="0"/>
              <a:t>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a:t>
            </a:r>
            <a:r>
              <a:rPr lang="en-GB" baseline="0" dirty="0" smtClean="0"/>
              <a:t>14</a:t>
            </a:r>
            <a:r>
              <a:rPr lang="en-GB" sz="1200" dirty="0" smtClean="0"/>
              <a:t>–</a:t>
            </a:r>
            <a:r>
              <a:rPr lang="en-GB" baseline="0" dirty="0" smtClean="0"/>
              <a:t>16</a:t>
            </a:r>
            <a:r>
              <a:rPr lang="en-GB" baseline="0" dirty="0" smtClean="0"/>
              <a:t>) on properties of ionic </a:t>
            </a:r>
            <a:r>
              <a:rPr lang="en-GB" baseline="0" dirty="0" smtClean="0"/>
              <a:t>substances.</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Image credit:</a:t>
            </a:r>
            <a:r>
              <a:rPr lang="en-GB" baseline="0" dirty="0" smtClean="0"/>
              <a:t> </a:t>
            </a:r>
            <a:r>
              <a:rPr lang="en-GB" baseline="0" dirty="0" err="1" smtClean="0"/>
              <a:t>Achim</a:t>
            </a:r>
            <a:r>
              <a:rPr lang="en-GB" baseline="0" dirty="0" smtClean="0"/>
              <a:t> </a:t>
            </a:r>
            <a:r>
              <a:rPr lang="en-GB" baseline="0" dirty="0" err="1" smtClean="0"/>
              <a:t>Hering</a:t>
            </a:r>
            <a:r>
              <a:rPr lang="en-GB" baseline="0" dirty="0" smtClean="0"/>
              <a:t> / CC BY (https://creativecommons.org/licenses/by/3.0)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a:t>
            </a:r>
            <a:r>
              <a:rPr lang="en-GB" baseline="0" dirty="0" smtClean="0"/>
              <a:t>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a:t>
            </a:r>
            <a:r>
              <a:rPr lang="en-GB" baseline="0" dirty="0" smtClean="0"/>
              <a:t>14</a:t>
            </a:r>
            <a:r>
              <a:rPr lang="en-GB" sz="1200" dirty="0" smtClean="0"/>
              <a:t>–</a:t>
            </a:r>
            <a:r>
              <a:rPr lang="en-GB" baseline="0" dirty="0" smtClean="0"/>
              <a:t>16</a:t>
            </a:r>
            <a:r>
              <a:rPr lang="en-GB" baseline="0" dirty="0" smtClean="0"/>
              <a:t>) on properties of ionic </a:t>
            </a:r>
            <a:r>
              <a:rPr lang="en-GB" baseline="0" dirty="0" smtClean="0"/>
              <a:t>substances.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rgbClr val="222222"/>
              </a:solidFill>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a:t>
            </a:r>
            <a:endParaRPr lang="en-GB" sz="1200" dirty="0" smtClean="0">
              <a:solidFill>
                <a:srgbClr val="222222"/>
              </a:solidFill>
              <a:latin typeface="Arial" panose="020B0604020202020204" pitchFamily="34" charset="0"/>
            </a:endParaRPr>
          </a:p>
          <a:p>
            <a:pPr marL="228600" indent="-228600">
              <a:buAutoNum type="arabicPeriod"/>
            </a:pPr>
            <a:r>
              <a:rPr lang="en-US" dirty="0" err="1" smtClean="0"/>
              <a:t>NaCl</a:t>
            </a:r>
            <a:r>
              <a:rPr lang="en-US" dirty="0" smtClean="0"/>
              <a:t>.</a:t>
            </a:r>
            <a:endParaRPr lang="en-US" dirty="0" smtClean="0"/>
          </a:p>
          <a:p>
            <a:pPr marL="228600" indent="-228600">
              <a:buAutoNum type="arabicPeriod"/>
            </a:pPr>
            <a:r>
              <a:rPr lang="en-US" dirty="0" smtClean="0"/>
              <a:t>High melting</a:t>
            </a:r>
            <a:r>
              <a:rPr lang="en-US" baseline="0" dirty="0" smtClean="0"/>
              <a:t> point, poor electrical conductivity when solid, good electrical conductivity when molten or aqueous, high solubility in water.</a:t>
            </a:r>
          </a:p>
          <a:p>
            <a:pPr marL="228600" indent="-228600">
              <a:buAutoNum type="arabicPeriod"/>
            </a:pPr>
            <a:r>
              <a:rPr lang="en-US" dirty="0" smtClean="0"/>
              <a:t>Giant</a:t>
            </a:r>
            <a:r>
              <a:rPr lang="en-US" baseline="0" dirty="0" smtClean="0"/>
              <a:t> ionic lattice. </a:t>
            </a:r>
            <a:r>
              <a:rPr lang="en-US" dirty="0" smtClean="0"/>
              <a:t>Ionic compounds are held together by strong electrostatic forces of attraction between oppositely charged ions. These forces act in all directions in the lattice.</a:t>
            </a:r>
            <a:endParaRPr lang="en-GB" sz="1200" baseline="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932828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rsc.li/3dDdkWJ"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rsc.li/3dDdkWJ" TargetMode="Externa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40240"/>
            <a:ext cx="7886700" cy="1325563"/>
          </a:xfrm>
        </p:spPr>
        <p:txBody>
          <a:bodyPr/>
          <a:lstStyle/>
          <a:p>
            <a:r>
              <a:rPr lang="en-GB" dirty="0" smtClean="0"/>
              <a:t>Salt crystals grow </a:t>
            </a:r>
            <a:r>
              <a:rPr lang="en-GB" dirty="0" smtClean="0"/>
              <a:t>legs</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1" y="1602702"/>
            <a:ext cx="5464036" cy="3136596"/>
          </a:xfrm>
        </p:spPr>
        <p:txBody>
          <a:bodyPr>
            <a:normAutofit fontScale="85000" lnSpcReduction="20000"/>
          </a:bodyPr>
          <a:lstStyle/>
          <a:p>
            <a:r>
              <a:rPr lang="en-GB" sz="1800" dirty="0"/>
              <a:t>White salt residues are often seen on concrete structures. </a:t>
            </a:r>
            <a:r>
              <a:rPr lang="en-GB" sz="1800" dirty="0" smtClean="0"/>
              <a:t/>
            </a:r>
            <a:br>
              <a:rPr lang="en-GB" sz="1800" dirty="0" smtClean="0"/>
            </a:br>
            <a:r>
              <a:rPr lang="en-GB" sz="1800" dirty="0" smtClean="0"/>
              <a:t>This </a:t>
            </a:r>
            <a:r>
              <a:rPr lang="en-GB" sz="1800" dirty="0"/>
              <a:t>is caused by salty water migrating to the porous materials’ surface, where the water evaporates, leaving the salt behind. The process is unsightly and even destructive. </a:t>
            </a:r>
          </a:p>
          <a:p>
            <a:r>
              <a:rPr lang="en-GB" sz="1800" dirty="0"/>
              <a:t>Scientists have discovered that salt crystals can grow tiny legs to lift themselves away from certain hydrophobic surfaces. </a:t>
            </a:r>
            <a:r>
              <a:rPr lang="en-GB" sz="1800" dirty="0" smtClean="0"/>
              <a:t/>
            </a:r>
            <a:br>
              <a:rPr lang="en-GB" sz="1800" dirty="0" smtClean="0"/>
            </a:br>
            <a:r>
              <a:rPr lang="en-GB" sz="1800" dirty="0" smtClean="0"/>
              <a:t>The </a:t>
            </a:r>
            <a:r>
              <a:rPr lang="en-GB" sz="1800" dirty="0"/>
              <a:t>researchers placed salt water droplets on silanised glass which is microscopically smooth. As the water evaporates, crystallites form at the water–air interface, sitting on their corners to minimise contact with the surface. </a:t>
            </a:r>
            <a:endParaRPr lang="en-GB" sz="1800" dirty="0" smtClean="0"/>
          </a:p>
          <a:p>
            <a:r>
              <a:rPr lang="en-GB" sz="1800" dirty="0" smtClean="0"/>
              <a:t>As </a:t>
            </a:r>
            <a:r>
              <a:rPr lang="en-GB" sz="1800" dirty="0"/>
              <a:t>the evaporation proceeds, a number of tiny crystalline legs grow on the bottom of the structure, which lifts the entire crystal off the surface. At higher temperatures, more legs grow – and faster.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13793" t="13677" r="25995" b="4104"/>
          <a:stretch/>
        </p:blipFill>
        <p:spPr>
          <a:xfrm>
            <a:off x="6093513" y="1625040"/>
            <a:ext cx="2802836" cy="2829340"/>
          </a:xfrm>
          <a:prstGeom prst="rect">
            <a:avLst/>
          </a:prstGeom>
        </p:spPr>
      </p:pic>
      <p:sp>
        <p:nvSpPr>
          <p:cNvPr id="7" name="TextBox 6"/>
          <p:cNvSpPr txBox="1"/>
          <p:nvPr/>
        </p:nvSpPr>
        <p:spPr>
          <a:xfrm>
            <a:off x="6214696" y="4562292"/>
            <a:ext cx="2604053" cy="646331"/>
          </a:xfrm>
          <a:prstGeom prst="rect">
            <a:avLst/>
          </a:prstGeom>
          <a:noFill/>
        </p:spPr>
        <p:txBody>
          <a:bodyPr wrap="square" rtlCol="0">
            <a:spAutoFit/>
          </a:bodyPr>
          <a:lstStyle/>
          <a:p>
            <a:r>
              <a:rPr lang="en-GB" sz="1200" dirty="0" smtClean="0"/>
              <a:t>Primary efflorescence showing the </a:t>
            </a:r>
            <a:r>
              <a:rPr lang="en-GB" sz="1200" dirty="0"/>
              <a:t>appearance of </a:t>
            </a:r>
            <a:r>
              <a:rPr lang="en-GB" sz="1200" dirty="0" smtClean="0"/>
              <a:t>salt crystals emanating </a:t>
            </a:r>
            <a:r>
              <a:rPr lang="en-GB" sz="1200" dirty="0"/>
              <a:t>from </a:t>
            </a:r>
            <a:r>
              <a:rPr lang="en-GB" sz="1200" dirty="0" smtClean="0"/>
              <a:t>concrete</a:t>
            </a:r>
            <a:endParaRPr lang="en-GB" sz="1200" dirty="0"/>
          </a:p>
        </p:txBody>
      </p:sp>
      <p:sp>
        <p:nvSpPr>
          <p:cNvPr id="9" name="TextBox 8"/>
          <p:cNvSpPr txBox="1"/>
          <p:nvPr/>
        </p:nvSpPr>
        <p:spPr>
          <a:xfrm>
            <a:off x="731520" y="1140350"/>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smtClean="0">
                <a:solidFill>
                  <a:srgbClr val="004976"/>
                </a:solidFill>
                <a:hlinkClick r:id="rId5" action="ppaction://hlinkfile"/>
              </a:rPr>
              <a:t>rsc.li/3dDdkWJ</a:t>
            </a:r>
            <a:r>
              <a:rPr lang="en-GB" sz="1400" i="1" dirty="0" smtClean="0">
                <a:solidFill>
                  <a:srgbClr val="004976"/>
                </a:solidFill>
              </a:rPr>
              <a:t> </a:t>
            </a:r>
            <a:endParaRPr lang="en-GB" sz="1400" i="1" dirty="0">
              <a:solidFill>
                <a:srgbClr val="004976"/>
              </a:solidFill>
            </a:endParaRPr>
          </a:p>
        </p:txBody>
      </p:sp>
    </p:spTree>
    <p:extLst>
      <p:ext uri="{BB962C8B-B14F-4D97-AF65-F5344CB8AC3E}">
        <p14:creationId xmlns:p14="http://schemas.microsoft.com/office/powerpoint/2010/main" val="4263793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140240"/>
            <a:ext cx="7886700" cy="1325563"/>
          </a:xfrm>
        </p:spPr>
        <p:txBody>
          <a:bodyPr/>
          <a:lstStyle/>
          <a:p>
            <a:r>
              <a:rPr lang="en-GB" dirty="0" smtClean="0"/>
              <a:t>Salt crystals grow </a:t>
            </a:r>
            <a:r>
              <a:rPr lang="en-GB" dirty="0" smtClean="0"/>
              <a:t>legs</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1" y="1602702"/>
            <a:ext cx="5464036" cy="3136596"/>
          </a:xfrm>
        </p:spPr>
        <p:txBody>
          <a:bodyPr>
            <a:normAutofit fontScale="85000" lnSpcReduction="20000"/>
          </a:bodyPr>
          <a:lstStyle/>
          <a:p>
            <a:r>
              <a:rPr lang="en-GB" sz="1800" dirty="0"/>
              <a:t>White salt residues are often seen on concrete structures. </a:t>
            </a:r>
            <a:r>
              <a:rPr lang="en-GB" sz="1800" dirty="0" smtClean="0"/>
              <a:t/>
            </a:r>
            <a:br>
              <a:rPr lang="en-GB" sz="1800" dirty="0" smtClean="0"/>
            </a:br>
            <a:r>
              <a:rPr lang="en-GB" sz="1800" dirty="0" smtClean="0"/>
              <a:t>This </a:t>
            </a:r>
            <a:r>
              <a:rPr lang="en-GB" sz="1800" dirty="0"/>
              <a:t>is caused by salty water migrating to the porous materials’ surface, where the water evaporates, leaving the salt behind. The process is unsightly and even destructive. </a:t>
            </a:r>
          </a:p>
          <a:p>
            <a:r>
              <a:rPr lang="en-GB" sz="1800" dirty="0"/>
              <a:t>Scientists have discovered that salt crystals can grow tiny legs to lift themselves away from certain hydrophobic surfaces. </a:t>
            </a:r>
            <a:r>
              <a:rPr lang="en-GB" sz="1800" dirty="0" smtClean="0"/>
              <a:t/>
            </a:r>
            <a:br>
              <a:rPr lang="en-GB" sz="1800" dirty="0" smtClean="0"/>
            </a:br>
            <a:r>
              <a:rPr lang="en-GB" sz="1800" dirty="0" smtClean="0"/>
              <a:t>The </a:t>
            </a:r>
            <a:r>
              <a:rPr lang="en-GB" sz="1800" dirty="0"/>
              <a:t>researchers placed salt water droplets on silanised glass which is microscopically smooth. As the water evaporates, crystallites form at the water–air interface, sitting on their corners to minimise contact with the surface. </a:t>
            </a:r>
            <a:endParaRPr lang="en-GB" sz="1800" dirty="0" smtClean="0"/>
          </a:p>
          <a:p>
            <a:r>
              <a:rPr lang="en-GB" sz="1800" dirty="0" smtClean="0"/>
              <a:t>As </a:t>
            </a:r>
            <a:r>
              <a:rPr lang="en-GB" sz="1800" dirty="0"/>
              <a:t>the evaporation proceeds, a number of tiny crystalline legs grow on the bottom of the structure, which lifts the entire crystal off the surface. At higher temperatures, more legs grow – and faster.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54869" y="4563942"/>
            <a:ext cx="5259199" cy="1077218"/>
          </a:xfrm>
          <a:prstGeom prst="rect">
            <a:avLst/>
          </a:prstGeom>
          <a:noFill/>
        </p:spPr>
        <p:txBody>
          <a:bodyPr wrap="square" rtlCol="0">
            <a:spAutoFit/>
          </a:bodyPr>
          <a:lstStyle/>
          <a:p>
            <a:pPr marL="342900" indent="-342900">
              <a:buAutoNum type="arabicPeriod"/>
            </a:pPr>
            <a:r>
              <a:rPr lang="en-GB" sz="1600" dirty="0" smtClean="0"/>
              <a:t>Give the chemical formula for common salt.</a:t>
            </a:r>
          </a:p>
          <a:p>
            <a:pPr marL="342900" indent="-342900">
              <a:buAutoNum type="arabicPeriod"/>
            </a:pPr>
            <a:r>
              <a:rPr lang="en-GB" sz="1600" dirty="0" smtClean="0"/>
              <a:t>Describe the typical physical properties of salt.</a:t>
            </a:r>
          </a:p>
          <a:p>
            <a:pPr marL="342900" indent="-342900">
              <a:buAutoNum type="arabicPeriod"/>
            </a:pPr>
            <a:r>
              <a:rPr lang="en-GB" sz="1600" dirty="0" smtClean="0"/>
              <a:t>Describe the structure and bonding of sodium chloride.</a:t>
            </a:r>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13793" t="13677" r="25995" b="4104"/>
          <a:stretch/>
        </p:blipFill>
        <p:spPr>
          <a:xfrm>
            <a:off x="6093513" y="1625040"/>
            <a:ext cx="2802836" cy="2829340"/>
          </a:xfrm>
          <a:prstGeom prst="rect">
            <a:avLst/>
          </a:prstGeom>
        </p:spPr>
      </p:pic>
      <p:sp>
        <p:nvSpPr>
          <p:cNvPr id="7" name="TextBox 6"/>
          <p:cNvSpPr txBox="1"/>
          <p:nvPr/>
        </p:nvSpPr>
        <p:spPr>
          <a:xfrm>
            <a:off x="6214696" y="4562292"/>
            <a:ext cx="2604053" cy="646331"/>
          </a:xfrm>
          <a:prstGeom prst="rect">
            <a:avLst/>
          </a:prstGeom>
          <a:noFill/>
        </p:spPr>
        <p:txBody>
          <a:bodyPr wrap="square" rtlCol="0">
            <a:spAutoFit/>
          </a:bodyPr>
          <a:lstStyle/>
          <a:p>
            <a:r>
              <a:rPr lang="en-GB" sz="1200" dirty="0" smtClean="0"/>
              <a:t>Primary efflorescence showing the </a:t>
            </a:r>
            <a:r>
              <a:rPr lang="en-GB" sz="1200" dirty="0"/>
              <a:t>appearance of </a:t>
            </a:r>
            <a:r>
              <a:rPr lang="en-GB" sz="1200" dirty="0" smtClean="0"/>
              <a:t>salt crystals emanating </a:t>
            </a:r>
            <a:r>
              <a:rPr lang="en-GB" sz="1200" dirty="0"/>
              <a:t>from </a:t>
            </a:r>
            <a:r>
              <a:rPr lang="en-GB" sz="1200" dirty="0" smtClean="0"/>
              <a:t>concrete</a:t>
            </a:r>
            <a:endParaRPr lang="en-GB" sz="1200" dirty="0"/>
          </a:p>
        </p:txBody>
      </p:sp>
      <p:sp>
        <p:nvSpPr>
          <p:cNvPr id="9" name="TextBox 8"/>
          <p:cNvSpPr txBox="1"/>
          <p:nvPr/>
        </p:nvSpPr>
        <p:spPr>
          <a:xfrm>
            <a:off x="731520" y="1140350"/>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smtClean="0">
                <a:solidFill>
                  <a:srgbClr val="004976"/>
                </a:solidFill>
                <a:hlinkClick r:id="rId5" action="ppaction://hlinkfile"/>
              </a:rPr>
              <a:t>rsc.li/3dDdkWJ</a:t>
            </a:r>
            <a:r>
              <a:rPr lang="en-GB" sz="1400" i="1" dirty="0" smtClean="0">
                <a:solidFill>
                  <a:srgbClr val="004976"/>
                </a:solidFill>
              </a:rPr>
              <a:t> </a:t>
            </a:r>
            <a:endParaRPr lang="en-GB" sz="1400" i="1" dirty="0">
              <a:solidFill>
                <a:srgbClr val="004976"/>
              </a:solidFill>
            </a:endParaRPr>
          </a:p>
        </p:txBody>
      </p:sp>
    </p:spTree>
    <p:extLst>
      <p:ext uri="{BB962C8B-B14F-4D97-AF65-F5344CB8AC3E}">
        <p14:creationId xmlns:p14="http://schemas.microsoft.com/office/powerpoint/2010/main" val="10231560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513</TotalTime>
  <Words>492</Words>
  <Application>Microsoft Office PowerPoint</Application>
  <PresentationFormat>On-screen Show (4:3)</PresentationFormat>
  <Paragraphs>30</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Salt crystals grow legs</vt:lpstr>
      <vt:lpstr>Salt crystals grow legs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 crystal grows legs</dc:title>
  <dc:creator>Neil Goalby</dc:creator>
  <dc:description>From Education in Chemistry Salt crystal grows legs rsc.li/3dDdkWJ</dc:description>
  <cp:lastModifiedBy>Katherine Hartop</cp:lastModifiedBy>
  <cp:revision>55</cp:revision>
  <dcterms:created xsi:type="dcterms:W3CDTF">2020-04-08T13:50:19Z</dcterms:created>
  <dcterms:modified xsi:type="dcterms:W3CDTF">2020-10-14T16:38:09Z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