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8" r:id="rId4"/>
  </p:sldMasterIdLst>
  <p:notesMasterIdLst>
    <p:notesMasterId r:id="rId7"/>
  </p:notesMasterIdLst>
  <p:sldIdLst>
    <p:sldId id="274" r:id="rId5"/>
    <p:sldId id="275" r:id="rId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682"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4585A"/>
    <a:srgbClr val="DA1883"/>
    <a:srgbClr val="FF9E1B"/>
    <a:srgbClr val="E7E6E6"/>
    <a:srgbClr val="0049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894" autoAdjust="0"/>
    <p:restoredTop sz="69847" autoAdjust="0"/>
  </p:normalViewPr>
  <p:slideViewPr>
    <p:cSldViewPr snapToGrid="0" snapToObjects="1">
      <p:cViewPr varScale="1">
        <p:scale>
          <a:sx n="79" d="100"/>
          <a:sy n="79" d="100"/>
        </p:scale>
        <p:origin x="246" y="90"/>
      </p:cViewPr>
      <p:guideLst>
        <p:guide orient="horz" pos="2682"/>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notesMaster" Target="notesMasters/notesMaster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154ED3-4554-2847-B655-88FA98F1AC0A}" type="datetimeFigureOut">
              <a:rPr lang="en-GB" smtClean="0"/>
              <a:t>07/09/2021</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E44EFE-404B-D849-BE65-BA999C857125}" type="slidenum">
              <a:rPr lang="en-GB" smtClean="0"/>
              <a:t>‹#›</a:t>
            </a:fld>
            <a:endParaRPr lang="en-GB"/>
          </a:p>
        </p:txBody>
      </p:sp>
    </p:spTree>
    <p:extLst>
      <p:ext uri="{BB962C8B-B14F-4D97-AF65-F5344CB8AC3E}">
        <p14:creationId xmlns:p14="http://schemas.microsoft.com/office/powerpoint/2010/main" val="18797301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a:t>
            </a:r>
            <a:r>
              <a:rPr lang="en-GB" baseline="0" dirty="0"/>
              <a:t> slide summarises a recent article </a:t>
            </a:r>
            <a:r>
              <a:rPr lang="en-GB" sz="1200" kern="1200" baseline="0" dirty="0">
                <a:solidFill>
                  <a:schemeClr val="tx1"/>
                </a:solidFill>
                <a:latin typeface="+mn-lt"/>
                <a:ea typeface="+mn-ea"/>
                <a:cs typeface="+mn-cs"/>
              </a:rPr>
              <a:t>published</a:t>
            </a:r>
            <a:r>
              <a:rPr lang="en-GB" baseline="0" dirty="0"/>
              <a:t> by </a:t>
            </a:r>
            <a:r>
              <a:rPr lang="en-GB" i="1" baseline="0" dirty="0"/>
              <a:t>Chemistry World</a:t>
            </a:r>
            <a:r>
              <a:rPr lang="en-GB" baseline="0" dirty="0"/>
              <a:t>. Use this slide as a starter for a lesson (14</a:t>
            </a:r>
            <a:r>
              <a:rPr lang="en-US" dirty="0"/>
              <a:t>–</a:t>
            </a:r>
            <a:r>
              <a:rPr lang="en-GB" baseline="0" dirty="0"/>
              <a:t>16) on life-cycle assessments and recycling.</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credit: </a:t>
            </a:r>
            <a:r>
              <a:rPr lang="en-GB" b="0" i="0" dirty="0">
                <a:solidFill>
                  <a:srgbClr val="172B4D"/>
                </a:solidFill>
                <a:effectLst/>
                <a:latin typeface="-apple-system"/>
              </a:rPr>
              <a:t>© Shutterstock</a:t>
            </a:r>
            <a:endParaRPr lang="en-GB" dirty="0"/>
          </a:p>
        </p:txBody>
      </p:sp>
      <p:sp>
        <p:nvSpPr>
          <p:cNvPr id="4" name="Slide Number Placeholder 3"/>
          <p:cNvSpPr>
            <a:spLocks noGrp="1"/>
          </p:cNvSpPr>
          <p:nvPr>
            <p:ph type="sldNum" sz="quarter" idx="5"/>
          </p:nvPr>
        </p:nvSpPr>
        <p:spPr/>
        <p:txBody>
          <a:bodyPr/>
          <a:lstStyle/>
          <a:p>
            <a:fld id="{47E44EFE-404B-D849-BE65-BA999C857125}" type="slidenum">
              <a:rPr lang="en-GB" smtClean="0"/>
              <a:t>1</a:t>
            </a:fld>
            <a:endParaRPr lang="en-GB"/>
          </a:p>
        </p:txBody>
      </p:sp>
    </p:spTree>
    <p:extLst>
      <p:ext uri="{BB962C8B-B14F-4D97-AF65-F5344CB8AC3E}">
        <p14:creationId xmlns:p14="http://schemas.microsoft.com/office/powerpoint/2010/main" val="37542951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a:t>
            </a:r>
            <a:r>
              <a:rPr lang="en-GB" baseline="0" dirty="0"/>
              <a:t> slide summarises a recent article </a:t>
            </a:r>
            <a:r>
              <a:rPr lang="en-GB" sz="1200" kern="1200" baseline="0" dirty="0">
                <a:solidFill>
                  <a:schemeClr val="tx1"/>
                </a:solidFill>
                <a:latin typeface="+mn-lt"/>
                <a:ea typeface="+mn-ea"/>
                <a:cs typeface="+mn-cs"/>
              </a:rPr>
              <a:t>published</a:t>
            </a:r>
            <a:r>
              <a:rPr lang="en-GB" baseline="0" dirty="0"/>
              <a:t> by </a:t>
            </a:r>
            <a:r>
              <a:rPr lang="en-GB" i="1" baseline="0" dirty="0"/>
              <a:t>Chemistry World</a:t>
            </a:r>
            <a:r>
              <a:rPr lang="en-GB" baseline="0" dirty="0"/>
              <a:t>. Use this slide as a starter for a lesson (14</a:t>
            </a:r>
            <a:r>
              <a:rPr lang="en-US" dirty="0"/>
              <a:t>–</a:t>
            </a:r>
            <a:r>
              <a:rPr lang="en-GB" baseline="0" dirty="0"/>
              <a:t>16) on life-cycle assessments and recycling.</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credit: </a:t>
            </a:r>
            <a:r>
              <a:rPr lang="en-GB" b="0" i="0" dirty="0">
                <a:solidFill>
                  <a:srgbClr val="172B4D"/>
                </a:solidFill>
                <a:effectLst/>
                <a:latin typeface="-apple-system"/>
              </a:rPr>
              <a:t>© Shutterstock</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Answers:</a:t>
            </a:r>
          </a:p>
          <a:p>
            <a:pPr marL="228600" indent="-228600">
              <a:buAutoNum type="arabicPeriod"/>
            </a:pPr>
            <a:r>
              <a:rPr lang="en-GB" sz="1200" baseline="0" dirty="0">
                <a:solidFill>
                  <a:schemeClr val="tx1"/>
                </a:solidFill>
                <a:latin typeface="+mn-lt"/>
              </a:rPr>
              <a:t>Dissolving makes the product easier to recycle.</a:t>
            </a:r>
          </a:p>
          <a:p>
            <a:pPr marL="228600" indent="-228600">
              <a:buAutoNum type="arabicPeriod"/>
            </a:pPr>
            <a:r>
              <a:rPr lang="en-US" sz="1200" baseline="0" dirty="0">
                <a:solidFill>
                  <a:schemeClr val="tx1"/>
                </a:solidFill>
                <a:latin typeface="+mn-lt"/>
              </a:rPr>
              <a:t>LCAs are carried out to assess the environmental impact of products in each of these stages:</a:t>
            </a:r>
          </a:p>
          <a:p>
            <a:pPr marL="457200" lvl="1" indent="0">
              <a:buNone/>
            </a:pPr>
            <a:r>
              <a:rPr lang="en-US" sz="1200" baseline="0" dirty="0">
                <a:solidFill>
                  <a:schemeClr val="tx1"/>
                </a:solidFill>
                <a:latin typeface="+mn-lt"/>
              </a:rPr>
              <a:t>• Extracting and processing raw materials.</a:t>
            </a:r>
          </a:p>
          <a:p>
            <a:pPr marL="457200" lvl="1" indent="0">
              <a:buNone/>
            </a:pPr>
            <a:r>
              <a:rPr lang="en-US" sz="1200" baseline="0" dirty="0">
                <a:solidFill>
                  <a:schemeClr val="tx1"/>
                </a:solidFill>
                <a:latin typeface="+mn-lt"/>
              </a:rPr>
              <a:t>• Manufacturing and packaging.</a:t>
            </a:r>
          </a:p>
          <a:p>
            <a:pPr marL="457200" lvl="1" indent="0">
              <a:buNone/>
            </a:pPr>
            <a:r>
              <a:rPr lang="en-US" sz="1200" baseline="0" dirty="0">
                <a:solidFill>
                  <a:schemeClr val="tx1"/>
                </a:solidFill>
                <a:latin typeface="+mn-lt"/>
              </a:rPr>
              <a:t>• Use and operation during its lifetime.</a:t>
            </a:r>
          </a:p>
          <a:p>
            <a:pPr marL="457200" lvl="1" indent="0">
              <a:buNone/>
            </a:pPr>
            <a:r>
              <a:rPr lang="en-US" sz="1200" baseline="0" dirty="0">
                <a:solidFill>
                  <a:schemeClr val="tx1"/>
                </a:solidFill>
                <a:latin typeface="+mn-lt"/>
              </a:rPr>
              <a:t>• Disposal at the end of its useful life, including transport and distribution at each stage.</a:t>
            </a:r>
            <a:endParaRPr lang="en-GB" sz="1200" baseline="0" dirty="0">
              <a:solidFill>
                <a:schemeClr val="tx1"/>
              </a:solidFill>
              <a:latin typeface="+mn-lt"/>
            </a:endParaRPr>
          </a:p>
          <a:p>
            <a:pPr marL="228600" indent="-228600">
              <a:buAutoNum type="arabicPeriod" startAt="3"/>
            </a:pPr>
            <a:r>
              <a:rPr lang="en-US" baseline="0" dirty="0"/>
              <a:t>Many possible points including:</a:t>
            </a:r>
          </a:p>
          <a:p>
            <a:pPr marL="628650" lvl="1" indent="-171450">
              <a:buFont typeface="Arial" panose="020B0604020202020204" pitchFamily="34" charset="0"/>
              <a:buChar char="•"/>
            </a:pPr>
            <a:r>
              <a:rPr lang="en-US" baseline="0" dirty="0"/>
              <a:t>Easier to recycle so less material wasted.</a:t>
            </a:r>
          </a:p>
          <a:p>
            <a:pPr marL="628650" lvl="1" indent="-171450">
              <a:buFont typeface="Arial" panose="020B0604020202020204" pitchFamily="34" charset="0"/>
              <a:buChar char="•"/>
            </a:pPr>
            <a:r>
              <a:rPr lang="en-US" baseline="0" dirty="0"/>
              <a:t>Dissolvable watch may not last as long so will have to be replaced more often.</a:t>
            </a:r>
          </a:p>
          <a:p>
            <a:pPr marL="628650" lvl="1" indent="-171450">
              <a:buFont typeface="Arial" panose="020B0604020202020204" pitchFamily="34" charset="0"/>
              <a:buChar char="•"/>
            </a:pPr>
            <a:r>
              <a:rPr lang="en-US" baseline="0" dirty="0"/>
              <a:t>Dissolvable watch is bigger so will cost more to package and transport. </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47E44EFE-404B-D849-BE65-BA999C857125}" type="slidenum">
              <a:rPr lang="en-GB" smtClean="0"/>
              <a:t>2</a:t>
            </a:fld>
            <a:endParaRPr lang="en-GB"/>
          </a:p>
        </p:txBody>
      </p:sp>
    </p:spTree>
    <p:extLst>
      <p:ext uri="{BB962C8B-B14F-4D97-AF65-F5344CB8AC3E}">
        <p14:creationId xmlns:p14="http://schemas.microsoft.com/office/powerpoint/2010/main" val="40901137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6785941" y="6300000"/>
            <a:ext cx="2057400" cy="365125"/>
          </a:xfrm>
        </p:spPr>
        <p:txBody>
          <a:bodyPr/>
          <a:lstStyle/>
          <a:p>
            <a:fld id="{D993BE9A-2295-974E-B063-F12D5C0A2200}" type="slidenum">
              <a:rPr lang="en-GB" smtClean="0"/>
              <a:t>‹#›</a:t>
            </a:fld>
            <a:endParaRPr lang="en-GB"/>
          </a:p>
        </p:txBody>
      </p:sp>
      <p:sp>
        <p:nvSpPr>
          <p:cNvPr id="2" name="Title 1">
            <a:extLst>
              <a:ext uri="{FF2B5EF4-FFF2-40B4-BE49-F238E27FC236}">
                <a16:creationId xmlns:a16="http://schemas.microsoft.com/office/drawing/2014/main" id="{56F06E72-FD10-384B-917A-421C42C98846}"/>
              </a:ext>
            </a:extLst>
          </p:cNvPr>
          <p:cNvSpPr>
            <a:spLocks noGrp="1"/>
          </p:cNvSpPr>
          <p:nvPr>
            <p:ph type="title"/>
          </p:nvPr>
        </p:nvSpPr>
        <p:spPr/>
        <p:txBody>
          <a:bodyPr/>
          <a:lstStyle/>
          <a:p>
            <a:r>
              <a:rPr lang="en-US"/>
              <a:t>Click to edit Master title style</a:t>
            </a:r>
            <a:endParaRPr lang="en-GB"/>
          </a:p>
        </p:txBody>
      </p:sp>
      <p:sp>
        <p:nvSpPr>
          <p:cNvPr id="6" name="Content Placeholder 5">
            <a:extLst>
              <a:ext uri="{FF2B5EF4-FFF2-40B4-BE49-F238E27FC236}">
                <a16:creationId xmlns:a16="http://schemas.microsoft.com/office/drawing/2014/main" id="{4D49FB06-ED83-EA45-AEBD-3751AE6255D1}"/>
              </a:ext>
            </a:extLst>
          </p:cNvPr>
          <p:cNvSpPr>
            <a:spLocks noGrp="1"/>
          </p:cNvSpPr>
          <p:nvPr>
            <p:ph sz="quarter" idx="13"/>
          </p:nvPr>
        </p:nvSpPr>
        <p:spPr>
          <a:xfrm>
            <a:off x="628650" y="1825625"/>
            <a:ext cx="7886700" cy="3408363"/>
          </a:xfrm>
        </p:spPr>
        <p:txBody>
          <a:bodyPr/>
          <a:lstStyle>
            <a:lvl1pPr marL="0" indent="0">
              <a:buNone/>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4784208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7_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6785941" y="6300000"/>
            <a:ext cx="2057400" cy="365125"/>
          </a:xfrm>
        </p:spPr>
        <p:txBody>
          <a:bodyPr/>
          <a:lstStyle/>
          <a:p>
            <a:fld id="{D993BE9A-2295-974E-B063-F12D5C0A2200}" type="slidenum">
              <a:rPr lang="en-GB" smtClean="0"/>
              <a:t>‹#›</a:t>
            </a:fld>
            <a:endParaRPr lang="en-GB"/>
          </a:p>
        </p:txBody>
      </p:sp>
      <p:sp>
        <p:nvSpPr>
          <p:cNvPr id="8" name="Content Placeholder 2">
            <a:extLst>
              <a:ext uri="{FF2B5EF4-FFF2-40B4-BE49-F238E27FC236}">
                <a16:creationId xmlns:a16="http://schemas.microsoft.com/office/drawing/2014/main" id="{7F062252-0813-314C-AFFB-A2A147BBFFB8}"/>
              </a:ext>
            </a:extLst>
          </p:cNvPr>
          <p:cNvSpPr>
            <a:spLocks noGrp="1"/>
          </p:cNvSpPr>
          <p:nvPr>
            <p:ph idx="1"/>
          </p:nvPr>
        </p:nvSpPr>
        <p:spPr>
          <a:xfrm>
            <a:off x="628650" y="1815548"/>
            <a:ext cx="3744568" cy="3645848"/>
          </a:xfrm>
        </p:spPr>
        <p:txBody>
          <a:bodyPr/>
          <a:lstStyle>
            <a:lvl1pPr marL="0" indent="0">
              <a:buNone/>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1">
            <a:extLst>
              <a:ext uri="{FF2B5EF4-FFF2-40B4-BE49-F238E27FC236}">
                <a16:creationId xmlns:a16="http://schemas.microsoft.com/office/drawing/2014/main" id="{8A7A4E21-F83C-754F-841F-835C3F504772}"/>
              </a:ext>
            </a:extLst>
          </p:cNvPr>
          <p:cNvSpPr>
            <a:spLocks noGrp="1"/>
          </p:cNvSpPr>
          <p:nvPr>
            <p:ph type="title"/>
          </p:nvPr>
        </p:nvSpPr>
        <p:spPr>
          <a:xfrm>
            <a:off x="628650" y="365126"/>
            <a:ext cx="7886700" cy="1325563"/>
          </a:xfrm>
        </p:spPr>
        <p:txBody>
          <a:bodyPr/>
          <a:lstStyle/>
          <a:p>
            <a:r>
              <a:rPr lang="en-US"/>
              <a:t>Click to edit Master title style</a:t>
            </a:r>
            <a:endParaRPr lang="en-GB"/>
          </a:p>
        </p:txBody>
      </p:sp>
      <p:sp>
        <p:nvSpPr>
          <p:cNvPr id="10" name="Content Placeholder 2">
            <a:extLst>
              <a:ext uri="{FF2B5EF4-FFF2-40B4-BE49-F238E27FC236}">
                <a16:creationId xmlns:a16="http://schemas.microsoft.com/office/drawing/2014/main" id="{2C8ADCB8-941A-2E48-A25E-6D520F812004}"/>
              </a:ext>
            </a:extLst>
          </p:cNvPr>
          <p:cNvSpPr>
            <a:spLocks noGrp="1"/>
          </p:cNvSpPr>
          <p:nvPr>
            <p:ph idx="13"/>
          </p:nvPr>
        </p:nvSpPr>
        <p:spPr>
          <a:xfrm>
            <a:off x="4776580" y="1815548"/>
            <a:ext cx="3744568" cy="3645848"/>
          </a:xfrm>
        </p:spPr>
        <p:txBody>
          <a:bodyPr/>
          <a:lstStyle>
            <a:lvl1pPr marL="0" indent="0">
              <a:buNone/>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482886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9_Two Content_text and picture">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6785941" y="6300000"/>
            <a:ext cx="2057400" cy="365125"/>
          </a:xfrm>
        </p:spPr>
        <p:txBody>
          <a:bodyPr/>
          <a:lstStyle/>
          <a:p>
            <a:fld id="{D993BE9A-2295-974E-B063-F12D5C0A2200}" type="slidenum">
              <a:rPr lang="en-GB" smtClean="0"/>
              <a:t>‹#›</a:t>
            </a:fld>
            <a:endParaRPr lang="en-GB"/>
          </a:p>
        </p:txBody>
      </p:sp>
      <p:sp>
        <p:nvSpPr>
          <p:cNvPr id="8" name="Content Placeholder 2">
            <a:extLst>
              <a:ext uri="{FF2B5EF4-FFF2-40B4-BE49-F238E27FC236}">
                <a16:creationId xmlns:a16="http://schemas.microsoft.com/office/drawing/2014/main" id="{7F062252-0813-314C-AFFB-A2A147BBFFB8}"/>
              </a:ext>
            </a:extLst>
          </p:cNvPr>
          <p:cNvSpPr>
            <a:spLocks noGrp="1"/>
          </p:cNvSpPr>
          <p:nvPr>
            <p:ph idx="1"/>
          </p:nvPr>
        </p:nvSpPr>
        <p:spPr>
          <a:xfrm>
            <a:off x="628650" y="1815548"/>
            <a:ext cx="3744568" cy="3645848"/>
          </a:xfrm>
        </p:spPr>
        <p:txBody>
          <a:bodyPr/>
          <a:lstStyle>
            <a:lvl1pPr marL="0" indent="0">
              <a:buNone/>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1">
            <a:extLst>
              <a:ext uri="{FF2B5EF4-FFF2-40B4-BE49-F238E27FC236}">
                <a16:creationId xmlns:a16="http://schemas.microsoft.com/office/drawing/2014/main" id="{8A7A4E21-F83C-754F-841F-835C3F504772}"/>
              </a:ext>
            </a:extLst>
          </p:cNvPr>
          <p:cNvSpPr>
            <a:spLocks noGrp="1"/>
          </p:cNvSpPr>
          <p:nvPr>
            <p:ph type="title"/>
          </p:nvPr>
        </p:nvSpPr>
        <p:spPr>
          <a:xfrm>
            <a:off x="628650" y="365126"/>
            <a:ext cx="7886700" cy="1325563"/>
          </a:xfrm>
        </p:spPr>
        <p:txBody>
          <a:bodyPr/>
          <a:lstStyle/>
          <a:p>
            <a:r>
              <a:rPr lang="en-US"/>
              <a:t>Click to edit Master title style</a:t>
            </a:r>
            <a:endParaRPr lang="en-GB"/>
          </a:p>
        </p:txBody>
      </p:sp>
      <p:sp>
        <p:nvSpPr>
          <p:cNvPr id="3" name="Picture Placeholder 2">
            <a:extLst>
              <a:ext uri="{FF2B5EF4-FFF2-40B4-BE49-F238E27FC236}">
                <a16:creationId xmlns:a16="http://schemas.microsoft.com/office/drawing/2014/main" id="{92C4AF84-80AB-C24E-A255-17AE1204EC6D}"/>
              </a:ext>
            </a:extLst>
          </p:cNvPr>
          <p:cNvSpPr>
            <a:spLocks noGrp="1"/>
          </p:cNvSpPr>
          <p:nvPr>
            <p:ph type="pic" sz="quarter" idx="13"/>
          </p:nvPr>
        </p:nvSpPr>
        <p:spPr>
          <a:xfrm>
            <a:off x="4572000" y="1816100"/>
            <a:ext cx="3943350" cy="3644900"/>
          </a:xfrm>
        </p:spPr>
        <p:txBody>
          <a:bodyPr/>
          <a:lstStyle/>
          <a:p>
            <a:r>
              <a:rPr lang="en-US"/>
              <a:t>Click icon to add picture</a:t>
            </a:r>
            <a:endParaRPr lang="en-GB"/>
          </a:p>
        </p:txBody>
      </p:sp>
    </p:spTree>
    <p:extLst>
      <p:ext uri="{BB962C8B-B14F-4D97-AF65-F5344CB8AC3E}">
        <p14:creationId xmlns:p14="http://schemas.microsoft.com/office/powerpoint/2010/main" val="25590026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0_Two Content Text and table">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6785941" y="6300000"/>
            <a:ext cx="2057400" cy="365125"/>
          </a:xfrm>
        </p:spPr>
        <p:txBody>
          <a:bodyPr/>
          <a:lstStyle/>
          <a:p>
            <a:fld id="{D993BE9A-2295-974E-B063-F12D5C0A2200}" type="slidenum">
              <a:rPr lang="en-GB" smtClean="0"/>
              <a:t>‹#›</a:t>
            </a:fld>
            <a:endParaRPr lang="en-GB"/>
          </a:p>
        </p:txBody>
      </p:sp>
      <p:sp>
        <p:nvSpPr>
          <p:cNvPr id="8" name="Content Placeholder 2">
            <a:extLst>
              <a:ext uri="{FF2B5EF4-FFF2-40B4-BE49-F238E27FC236}">
                <a16:creationId xmlns:a16="http://schemas.microsoft.com/office/drawing/2014/main" id="{7F062252-0813-314C-AFFB-A2A147BBFFB8}"/>
              </a:ext>
            </a:extLst>
          </p:cNvPr>
          <p:cNvSpPr>
            <a:spLocks noGrp="1"/>
          </p:cNvSpPr>
          <p:nvPr>
            <p:ph idx="1"/>
          </p:nvPr>
        </p:nvSpPr>
        <p:spPr>
          <a:xfrm>
            <a:off x="628650" y="1815548"/>
            <a:ext cx="3744568" cy="3645848"/>
          </a:xfrm>
        </p:spPr>
        <p:txBody>
          <a:bodyPr/>
          <a:lstStyle>
            <a:lvl1pPr marL="0" indent="0">
              <a:buNone/>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1">
            <a:extLst>
              <a:ext uri="{FF2B5EF4-FFF2-40B4-BE49-F238E27FC236}">
                <a16:creationId xmlns:a16="http://schemas.microsoft.com/office/drawing/2014/main" id="{8A7A4E21-F83C-754F-841F-835C3F504772}"/>
              </a:ext>
            </a:extLst>
          </p:cNvPr>
          <p:cNvSpPr>
            <a:spLocks noGrp="1"/>
          </p:cNvSpPr>
          <p:nvPr>
            <p:ph type="title"/>
          </p:nvPr>
        </p:nvSpPr>
        <p:spPr>
          <a:xfrm>
            <a:off x="628650" y="365126"/>
            <a:ext cx="7886700" cy="1325563"/>
          </a:xfrm>
        </p:spPr>
        <p:txBody>
          <a:bodyPr/>
          <a:lstStyle/>
          <a:p>
            <a:r>
              <a:rPr lang="en-US"/>
              <a:t>Click to edit Master title style</a:t>
            </a:r>
            <a:endParaRPr lang="en-GB"/>
          </a:p>
        </p:txBody>
      </p:sp>
      <p:sp>
        <p:nvSpPr>
          <p:cNvPr id="4" name="Table Placeholder 3">
            <a:extLst>
              <a:ext uri="{FF2B5EF4-FFF2-40B4-BE49-F238E27FC236}">
                <a16:creationId xmlns:a16="http://schemas.microsoft.com/office/drawing/2014/main" id="{2D47F291-18EF-E34E-8DD6-E5E40C8FD305}"/>
              </a:ext>
            </a:extLst>
          </p:cNvPr>
          <p:cNvSpPr>
            <a:spLocks noGrp="1"/>
          </p:cNvSpPr>
          <p:nvPr>
            <p:ph type="tbl" sz="quarter" idx="13"/>
          </p:nvPr>
        </p:nvSpPr>
        <p:spPr>
          <a:xfrm>
            <a:off x="4572000" y="1816100"/>
            <a:ext cx="3943350" cy="3644900"/>
          </a:xfrm>
        </p:spPr>
        <p:txBody>
          <a:bodyPr/>
          <a:lstStyle/>
          <a:p>
            <a:r>
              <a:rPr lang="en-US"/>
              <a:t>Click icon to add table</a:t>
            </a:r>
            <a:endParaRPr lang="en-GB"/>
          </a:p>
        </p:txBody>
      </p:sp>
    </p:spTree>
    <p:extLst>
      <p:ext uri="{BB962C8B-B14F-4D97-AF65-F5344CB8AC3E}">
        <p14:creationId xmlns:p14="http://schemas.microsoft.com/office/powerpoint/2010/main" val="106737358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254110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6785941" y="6300000"/>
            <a:ext cx="2057400" cy="365125"/>
          </a:xfrm>
          <a:prstGeom prst="rect">
            <a:avLst/>
          </a:prstGeom>
        </p:spPr>
        <p:txBody>
          <a:bodyPr vert="horz" lIns="91440" tIns="45720" rIns="91440" bIns="45720" rtlCol="0" anchor="ctr"/>
          <a:lstStyle>
            <a:lvl1pPr algn="r">
              <a:defRPr sz="1200">
                <a:solidFill>
                  <a:srgbClr val="004976"/>
                </a:solidFill>
              </a:defRPr>
            </a:lvl1pPr>
          </a:lstStyle>
          <a:p>
            <a:fld id="{D993BE9A-2295-974E-B063-F12D5C0A2200}" type="slidenum">
              <a:rPr lang="en-GB" smtClean="0"/>
              <a:pPr/>
              <a:t>‹#›</a:t>
            </a:fld>
            <a:endParaRPr lang="en-GB" dirty="0"/>
          </a:p>
        </p:txBody>
      </p:sp>
      <p:pic>
        <p:nvPicPr>
          <p:cNvPr id="9" name="Picture 8">
            <a:extLst>
              <a:ext uri="{FF2B5EF4-FFF2-40B4-BE49-F238E27FC236}">
                <a16:creationId xmlns:a16="http://schemas.microsoft.com/office/drawing/2014/main" id="{B6D10051-213D-F54D-BD3C-B61FA29442AB}"/>
              </a:ext>
            </a:extLst>
          </p:cNvPr>
          <p:cNvPicPr>
            <a:picLocks noChangeAspect="1"/>
          </p:cNvPicPr>
          <p:nvPr userDrawn="1"/>
        </p:nvPicPr>
        <p:blipFill>
          <a:blip r:embed="rId6"/>
          <a:stretch>
            <a:fillRect/>
          </a:stretch>
        </p:blipFill>
        <p:spPr>
          <a:xfrm>
            <a:off x="0" y="5720631"/>
            <a:ext cx="2615950" cy="1137369"/>
          </a:xfrm>
          <a:prstGeom prst="rect">
            <a:avLst/>
          </a:prstGeom>
        </p:spPr>
      </p:pic>
      <p:cxnSp>
        <p:nvCxnSpPr>
          <p:cNvPr id="10" name="Straight Connector 9">
            <a:extLst>
              <a:ext uri="{FF2B5EF4-FFF2-40B4-BE49-F238E27FC236}">
                <a16:creationId xmlns:a16="http://schemas.microsoft.com/office/drawing/2014/main" id="{A30C2941-B443-B742-A370-CFF703CA1858}"/>
              </a:ext>
            </a:extLst>
          </p:cNvPr>
          <p:cNvCxnSpPr>
            <a:cxnSpLocks/>
          </p:cNvCxnSpPr>
          <p:nvPr userDrawn="1"/>
        </p:nvCxnSpPr>
        <p:spPr>
          <a:xfrm>
            <a:off x="318000" y="5720598"/>
            <a:ext cx="8525341"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5976898"/>
      </p:ext>
    </p:extLst>
  </p:cSld>
  <p:clrMap bg1="lt1" tx1="dk1" bg2="lt2" tx2="dk2" accent1="accent1" accent2="accent2" accent3="accent3" accent4="accent4" accent5="accent5" accent6="accent6" hlink="hlink" folHlink="folHlink"/>
  <p:sldLayoutIdLst>
    <p:sldLayoutId id="2147483683" r:id="rId1"/>
    <p:sldLayoutId id="2147483729" r:id="rId2"/>
    <p:sldLayoutId id="2147483731" r:id="rId3"/>
    <p:sldLayoutId id="2147483732" r:id="rId4"/>
  </p:sldLayoutIdLst>
  <p:hf hdr="0" ftr="0" dt="0"/>
  <p:txStyles>
    <p:titleStyle>
      <a:lvl1pPr algn="l" defTabSz="914400" rtl="0" eaLnBrk="1" latinLnBrk="0" hangingPunct="1">
        <a:lnSpc>
          <a:spcPct val="90000"/>
        </a:lnSpc>
        <a:spcBef>
          <a:spcPct val="0"/>
        </a:spcBef>
        <a:buNone/>
        <a:defRPr sz="4000" kern="1200">
          <a:solidFill>
            <a:srgbClr val="004976"/>
          </a:solidFill>
          <a:latin typeface="+mj-lt"/>
          <a:ea typeface="+mj-ea"/>
          <a:cs typeface="+mj-cs"/>
        </a:defRPr>
      </a:lvl1pPr>
    </p:titleStyle>
    <p:bodyStyle>
      <a:lvl1pPr marL="0" indent="0" algn="l" defTabSz="914400" rtl="0" eaLnBrk="1" latinLnBrk="0" hangingPunct="1">
        <a:lnSpc>
          <a:spcPct val="100000"/>
        </a:lnSpc>
        <a:spcBef>
          <a:spcPts val="1000"/>
        </a:spcBef>
        <a:buFont typeface="Arial" panose="020B0604020202020204" pitchFamily="34" charset="0"/>
        <a:buNone/>
        <a:defRPr sz="2800" kern="1200">
          <a:solidFill>
            <a:srgbClr val="54585A"/>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rgbClr val="54585A"/>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rgbClr val="54585A"/>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rgbClr val="54585A"/>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rgbClr val="54585A"/>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hyperlink" Target="https://rsc.li/3thAOsb"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hyperlink" Target="https://rsc.li/3thAOsb"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A8BABC9-3627-194B-8675-4E9513869B0C}"/>
              </a:ext>
            </a:extLst>
          </p:cNvPr>
          <p:cNvSpPr>
            <a:spLocks noGrp="1"/>
          </p:cNvSpPr>
          <p:nvPr>
            <p:ph type="sldNum" sz="quarter" idx="12"/>
          </p:nvPr>
        </p:nvSpPr>
        <p:spPr/>
        <p:txBody>
          <a:bodyPr/>
          <a:lstStyle/>
          <a:p>
            <a:fld id="{D993BE9A-2295-974E-B063-F12D5C0A2200}" type="slidenum">
              <a:rPr lang="en-GB" smtClean="0"/>
              <a:t>1</a:t>
            </a:fld>
            <a:endParaRPr lang="en-GB" dirty="0"/>
          </a:p>
        </p:txBody>
      </p:sp>
      <p:sp>
        <p:nvSpPr>
          <p:cNvPr id="3" name="Title 2">
            <a:extLst>
              <a:ext uri="{FF2B5EF4-FFF2-40B4-BE49-F238E27FC236}">
                <a16:creationId xmlns:a16="http://schemas.microsoft.com/office/drawing/2014/main" id="{E1FB8C7A-6F1E-6C4F-84AA-61CCD4C8EAC2}"/>
              </a:ext>
            </a:extLst>
          </p:cNvPr>
          <p:cNvSpPr>
            <a:spLocks noGrp="1"/>
          </p:cNvSpPr>
          <p:nvPr>
            <p:ph type="title"/>
          </p:nvPr>
        </p:nvSpPr>
        <p:spPr>
          <a:xfrm>
            <a:off x="618139" y="142971"/>
            <a:ext cx="8030101" cy="1325563"/>
          </a:xfrm>
        </p:spPr>
        <p:txBody>
          <a:bodyPr>
            <a:normAutofit/>
          </a:bodyPr>
          <a:lstStyle/>
          <a:p>
            <a:r>
              <a:rPr lang="en-US" sz="3200" dirty="0"/>
              <a:t>Dissolvable smartwatch</a:t>
            </a:r>
            <a:r>
              <a:rPr lang="en-GB" sz="3200" dirty="0"/>
              <a:t> </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82695" y="5816049"/>
            <a:ext cx="967901" cy="967901"/>
          </a:xfrm>
          <a:prstGeom prst="rect">
            <a:avLst/>
          </a:prstGeom>
        </p:spPr>
      </p:pic>
      <p:sp>
        <p:nvSpPr>
          <p:cNvPr id="7" name="TextBox 11"/>
          <p:cNvSpPr txBox="1"/>
          <p:nvPr/>
        </p:nvSpPr>
        <p:spPr>
          <a:xfrm>
            <a:off x="824748" y="1081155"/>
            <a:ext cx="6989893" cy="30777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400" i="1" dirty="0">
                <a:solidFill>
                  <a:srgbClr val="004976"/>
                </a:solidFill>
              </a:rPr>
              <a:t>Read the full article at </a:t>
            </a:r>
            <a:r>
              <a:rPr lang="en-GB" sz="1400" i="1" dirty="0">
                <a:solidFill>
                  <a:srgbClr val="004976"/>
                </a:solidFill>
                <a:hlinkClick r:id="rId4"/>
              </a:rPr>
              <a:t>rsc.li/3thAOsb  </a:t>
            </a:r>
            <a:endParaRPr lang="en-GB" sz="1400" i="1" dirty="0">
              <a:solidFill>
                <a:srgbClr val="004976"/>
              </a:solidFill>
            </a:endParaRPr>
          </a:p>
        </p:txBody>
      </p:sp>
      <p:sp>
        <p:nvSpPr>
          <p:cNvPr id="9" name="Content Placeholder 3">
            <a:extLst>
              <a:ext uri="{FF2B5EF4-FFF2-40B4-BE49-F238E27FC236}">
                <a16:creationId xmlns:a16="http://schemas.microsoft.com/office/drawing/2014/main" id="{46D93CE8-DF7B-584A-90B2-D75DC0F3F499}"/>
              </a:ext>
            </a:extLst>
          </p:cNvPr>
          <p:cNvSpPr txBox="1">
            <a:spLocks/>
          </p:cNvSpPr>
          <p:nvPr/>
        </p:nvSpPr>
        <p:spPr>
          <a:xfrm>
            <a:off x="552449" y="1327325"/>
            <a:ext cx="5397247" cy="1325563"/>
          </a:xfrm>
          <a:prstGeom prst="rect">
            <a:avLst/>
          </a:prstGeom>
        </p:spPr>
        <p:txBody>
          <a:bodyPr vert="horz" lIns="91440" tIns="45720" rIns="91440" bIns="45720" rtlCol="0">
            <a:normAutofit fontScale="92500" lnSpcReduction="10000"/>
          </a:bodyPr>
          <a:lstStyle>
            <a:lvl1pPr marL="0" indent="0" algn="l" defTabSz="914400" rtl="0" eaLnBrk="1" latinLnBrk="0" hangingPunct="1">
              <a:lnSpc>
                <a:spcPct val="100000"/>
              </a:lnSpc>
              <a:spcBef>
                <a:spcPts val="1000"/>
              </a:spcBef>
              <a:buFont typeface="Arial" panose="020B0604020202020204" pitchFamily="34" charset="0"/>
              <a:buNone/>
              <a:defRPr sz="2800" kern="1200">
                <a:solidFill>
                  <a:srgbClr val="54585A"/>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rgbClr val="54585A"/>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rgbClr val="54585A"/>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rgbClr val="54585A"/>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rgbClr val="54585A"/>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dirty="0"/>
              <a:t>Scientists have produced the first dissolvable smartwatch. While not as sleek as current devices it has similar performance and capabilities. The watch is resistant to sweat but disintegrates within 40 hours when submerged in water. </a:t>
            </a:r>
          </a:p>
        </p:txBody>
      </p:sp>
      <p:sp>
        <p:nvSpPr>
          <p:cNvPr id="4" name="TextBox 3">
            <a:extLst>
              <a:ext uri="{FF2B5EF4-FFF2-40B4-BE49-F238E27FC236}">
                <a16:creationId xmlns:a16="http://schemas.microsoft.com/office/drawing/2014/main" id="{42DB081B-641C-455C-B1D1-7C310819ACD9}"/>
              </a:ext>
            </a:extLst>
          </p:cNvPr>
          <p:cNvSpPr txBox="1"/>
          <p:nvPr/>
        </p:nvSpPr>
        <p:spPr>
          <a:xfrm>
            <a:off x="5956541" y="2324510"/>
            <a:ext cx="3121151" cy="307777"/>
          </a:xfrm>
          <a:prstGeom prst="rect">
            <a:avLst/>
          </a:prstGeom>
          <a:noFill/>
        </p:spPr>
        <p:txBody>
          <a:bodyPr wrap="square" rtlCol="0">
            <a:spAutoFit/>
          </a:bodyPr>
          <a:lstStyle/>
          <a:p>
            <a:pPr algn="ctr"/>
            <a:r>
              <a:rPr lang="en-GB" sz="1400" dirty="0"/>
              <a:t>How do we stop waste piling up?</a:t>
            </a:r>
          </a:p>
        </p:txBody>
      </p:sp>
      <p:sp>
        <p:nvSpPr>
          <p:cNvPr id="10" name="TextBox 9">
            <a:extLst>
              <a:ext uri="{FF2B5EF4-FFF2-40B4-BE49-F238E27FC236}">
                <a16:creationId xmlns:a16="http://schemas.microsoft.com/office/drawing/2014/main" id="{CDB14D8D-37B1-4C0D-8231-1D6E674F2DF7}"/>
              </a:ext>
            </a:extLst>
          </p:cNvPr>
          <p:cNvSpPr txBox="1"/>
          <p:nvPr/>
        </p:nvSpPr>
        <p:spPr>
          <a:xfrm>
            <a:off x="552449" y="2544652"/>
            <a:ext cx="8095791" cy="2185214"/>
          </a:xfrm>
          <a:prstGeom prst="rect">
            <a:avLst/>
          </a:prstGeom>
          <a:noFill/>
        </p:spPr>
        <p:txBody>
          <a:bodyPr wrap="square">
            <a:spAutoFit/>
          </a:bodyPr>
          <a:lstStyle/>
          <a:p>
            <a:r>
              <a:rPr lang="en-GB" sz="1700" dirty="0">
                <a:solidFill>
                  <a:srgbClr val="54585A"/>
                </a:solidFill>
              </a:rPr>
              <a:t>Electronic waste is difficult to recycle so small electronics </a:t>
            </a:r>
            <a:br>
              <a:rPr lang="en-GB" sz="1700" dirty="0">
                <a:solidFill>
                  <a:srgbClr val="54585A"/>
                </a:solidFill>
              </a:rPr>
            </a:br>
            <a:r>
              <a:rPr lang="en-GB" sz="1700" dirty="0">
                <a:solidFill>
                  <a:srgbClr val="54585A"/>
                </a:solidFill>
              </a:rPr>
              <a:t>are not often recycled. To reduce this waste scientists made a transient nanocomposite circuit board for the watch. The nanocomposite consists of zinc nanoparticles with silver nanowires, which improve</a:t>
            </a:r>
            <a:r>
              <a:rPr lang="en-GB" sz="1700" dirty="0">
                <a:solidFill>
                  <a:srgbClr val="FF0000"/>
                </a:solidFill>
              </a:rPr>
              <a:t>s</a:t>
            </a:r>
            <a:r>
              <a:rPr lang="en-GB" sz="1700" dirty="0">
                <a:solidFill>
                  <a:srgbClr val="54585A"/>
                </a:solidFill>
              </a:rPr>
              <a:t> the device’s electrical properties. This nanocomposite is printed onto a water-soluble polymer, polyvinyl alcohol. The printed circuit boards are enclosed in a soluble 3D-printed case. Any components that are not dissolvable, for example the screen and transistors, can be collected and recycled after the rest of the watch has disintegrated.</a:t>
            </a:r>
          </a:p>
        </p:txBody>
      </p:sp>
      <p:pic>
        <p:nvPicPr>
          <p:cNvPr id="6" name="Picture 5">
            <a:extLst>
              <a:ext uri="{FF2B5EF4-FFF2-40B4-BE49-F238E27FC236}">
                <a16:creationId xmlns:a16="http://schemas.microsoft.com/office/drawing/2014/main" id="{76F2D0BA-AB2C-4105-8A56-ABD7F92678E0}"/>
              </a:ext>
            </a:extLst>
          </p:cNvPr>
          <p:cNvPicPr>
            <a:picLocks noChangeAspect="1"/>
          </p:cNvPicPr>
          <p:nvPr/>
        </p:nvPicPr>
        <p:blipFill>
          <a:blip r:embed="rId5"/>
          <a:stretch>
            <a:fillRect/>
          </a:stretch>
        </p:blipFill>
        <p:spPr>
          <a:xfrm>
            <a:off x="5956541" y="217714"/>
            <a:ext cx="3121152" cy="2080768"/>
          </a:xfrm>
          <a:prstGeom prst="rect">
            <a:avLst/>
          </a:prstGeom>
        </p:spPr>
      </p:pic>
    </p:spTree>
    <p:extLst>
      <p:ext uri="{BB962C8B-B14F-4D97-AF65-F5344CB8AC3E}">
        <p14:creationId xmlns:p14="http://schemas.microsoft.com/office/powerpoint/2010/main" val="17968797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A8BABC9-3627-194B-8675-4E9513869B0C}"/>
              </a:ext>
            </a:extLst>
          </p:cNvPr>
          <p:cNvSpPr>
            <a:spLocks noGrp="1"/>
          </p:cNvSpPr>
          <p:nvPr>
            <p:ph type="sldNum" sz="quarter" idx="12"/>
          </p:nvPr>
        </p:nvSpPr>
        <p:spPr/>
        <p:txBody>
          <a:bodyPr/>
          <a:lstStyle/>
          <a:p>
            <a:fld id="{D993BE9A-2295-974E-B063-F12D5C0A2200}" type="slidenum">
              <a:rPr lang="en-GB" smtClean="0"/>
              <a:t>2</a:t>
            </a:fld>
            <a:endParaRPr lang="en-GB" dirty="0"/>
          </a:p>
        </p:txBody>
      </p:sp>
      <p:sp>
        <p:nvSpPr>
          <p:cNvPr id="3" name="Title 2">
            <a:extLst>
              <a:ext uri="{FF2B5EF4-FFF2-40B4-BE49-F238E27FC236}">
                <a16:creationId xmlns:a16="http://schemas.microsoft.com/office/drawing/2014/main" id="{E1FB8C7A-6F1E-6C4F-84AA-61CCD4C8EAC2}"/>
              </a:ext>
            </a:extLst>
          </p:cNvPr>
          <p:cNvSpPr>
            <a:spLocks noGrp="1"/>
          </p:cNvSpPr>
          <p:nvPr>
            <p:ph type="title"/>
          </p:nvPr>
        </p:nvSpPr>
        <p:spPr>
          <a:xfrm>
            <a:off x="618139" y="142971"/>
            <a:ext cx="8030101" cy="1325563"/>
          </a:xfrm>
        </p:spPr>
        <p:txBody>
          <a:bodyPr>
            <a:normAutofit/>
          </a:bodyPr>
          <a:lstStyle/>
          <a:p>
            <a:r>
              <a:rPr lang="en-US" sz="3200" dirty="0"/>
              <a:t>Dissolvable smartwatch</a:t>
            </a:r>
            <a:r>
              <a:rPr lang="en-GB" sz="3200" dirty="0"/>
              <a:t> </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82695" y="5816049"/>
            <a:ext cx="967901" cy="967901"/>
          </a:xfrm>
          <a:prstGeom prst="rect">
            <a:avLst/>
          </a:prstGeom>
        </p:spPr>
      </p:pic>
      <p:sp>
        <p:nvSpPr>
          <p:cNvPr id="5" name="TextBox 4"/>
          <p:cNvSpPr txBox="1"/>
          <p:nvPr/>
        </p:nvSpPr>
        <p:spPr>
          <a:xfrm>
            <a:off x="552449" y="4806365"/>
            <a:ext cx="8368206" cy="923330"/>
          </a:xfrm>
          <a:prstGeom prst="rect">
            <a:avLst/>
          </a:prstGeom>
          <a:noFill/>
        </p:spPr>
        <p:txBody>
          <a:bodyPr wrap="square" rtlCol="0">
            <a:spAutoFit/>
          </a:bodyPr>
          <a:lstStyle/>
          <a:p>
            <a:pPr marL="342900" indent="-342900">
              <a:buAutoNum type="arabicPeriod"/>
            </a:pPr>
            <a:r>
              <a:rPr lang="en-GB" dirty="0"/>
              <a:t>Give an advantage of the dissolvable smart watch.  </a:t>
            </a:r>
          </a:p>
          <a:p>
            <a:pPr marL="342900" indent="-342900">
              <a:buAutoNum type="arabicPeriod"/>
            </a:pPr>
            <a:r>
              <a:rPr lang="en-GB" dirty="0"/>
              <a:t>Describe the stages of a life-cycle assessment (LCA) for a product.  </a:t>
            </a:r>
          </a:p>
          <a:p>
            <a:pPr marL="342900" indent="-342900">
              <a:buAutoNum type="arabicPeriod"/>
            </a:pPr>
            <a:r>
              <a:rPr lang="en-GB" dirty="0"/>
              <a:t>Compare the LCA between a normal smart watch and a dissolvable version.</a:t>
            </a:r>
          </a:p>
        </p:txBody>
      </p:sp>
      <p:sp>
        <p:nvSpPr>
          <p:cNvPr id="7" name="TextBox 11"/>
          <p:cNvSpPr txBox="1"/>
          <p:nvPr/>
        </p:nvSpPr>
        <p:spPr>
          <a:xfrm>
            <a:off x="824748" y="1081155"/>
            <a:ext cx="6989893" cy="30777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400" i="1" dirty="0">
                <a:solidFill>
                  <a:srgbClr val="004976"/>
                </a:solidFill>
              </a:rPr>
              <a:t>Read the full article at </a:t>
            </a:r>
            <a:r>
              <a:rPr lang="en-GB" sz="1400" i="1" dirty="0">
                <a:solidFill>
                  <a:srgbClr val="004976"/>
                </a:solidFill>
                <a:hlinkClick r:id="rId4"/>
              </a:rPr>
              <a:t>rsc.li/3thAOsb  </a:t>
            </a:r>
            <a:endParaRPr lang="en-GB" sz="1400" i="1" dirty="0">
              <a:solidFill>
                <a:srgbClr val="004976"/>
              </a:solidFill>
            </a:endParaRPr>
          </a:p>
        </p:txBody>
      </p:sp>
      <p:sp>
        <p:nvSpPr>
          <p:cNvPr id="9" name="Content Placeholder 3">
            <a:extLst>
              <a:ext uri="{FF2B5EF4-FFF2-40B4-BE49-F238E27FC236}">
                <a16:creationId xmlns:a16="http://schemas.microsoft.com/office/drawing/2014/main" id="{46D93CE8-DF7B-584A-90B2-D75DC0F3F499}"/>
              </a:ext>
            </a:extLst>
          </p:cNvPr>
          <p:cNvSpPr txBox="1">
            <a:spLocks/>
          </p:cNvSpPr>
          <p:nvPr/>
        </p:nvSpPr>
        <p:spPr>
          <a:xfrm>
            <a:off x="552449" y="1327325"/>
            <a:ext cx="5397247" cy="1325563"/>
          </a:xfrm>
          <a:prstGeom prst="rect">
            <a:avLst/>
          </a:prstGeom>
        </p:spPr>
        <p:txBody>
          <a:bodyPr vert="horz" lIns="91440" tIns="45720" rIns="91440" bIns="45720" rtlCol="0">
            <a:normAutofit fontScale="92500" lnSpcReduction="10000"/>
          </a:bodyPr>
          <a:lstStyle>
            <a:lvl1pPr marL="0" indent="0" algn="l" defTabSz="914400" rtl="0" eaLnBrk="1" latinLnBrk="0" hangingPunct="1">
              <a:lnSpc>
                <a:spcPct val="100000"/>
              </a:lnSpc>
              <a:spcBef>
                <a:spcPts val="1000"/>
              </a:spcBef>
              <a:buFont typeface="Arial" panose="020B0604020202020204" pitchFamily="34" charset="0"/>
              <a:buNone/>
              <a:defRPr sz="2800" kern="1200">
                <a:solidFill>
                  <a:srgbClr val="54585A"/>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rgbClr val="54585A"/>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rgbClr val="54585A"/>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rgbClr val="54585A"/>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rgbClr val="54585A"/>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dirty="0"/>
              <a:t>Scientists have produced the first dissolvable smartwatch. While not as sleek as current devices it has similar performance and capabilities. The watch is resistant to sweat but disintegrates within 40 hours when submerged in water. </a:t>
            </a:r>
          </a:p>
        </p:txBody>
      </p:sp>
      <p:sp>
        <p:nvSpPr>
          <p:cNvPr id="4" name="TextBox 3">
            <a:extLst>
              <a:ext uri="{FF2B5EF4-FFF2-40B4-BE49-F238E27FC236}">
                <a16:creationId xmlns:a16="http://schemas.microsoft.com/office/drawing/2014/main" id="{42DB081B-641C-455C-B1D1-7C310819ACD9}"/>
              </a:ext>
            </a:extLst>
          </p:cNvPr>
          <p:cNvSpPr txBox="1"/>
          <p:nvPr/>
        </p:nvSpPr>
        <p:spPr>
          <a:xfrm>
            <a:off x="5956541" y="2324510"/>
            <a:ext cx="3121151" cy="307777"/>
          </a:xfrm>
          <a:prstGeom prst="rect">
            <a:avLst/>
          </a:prstGeom>
          <a:noFill/>
        </p:spPr>
        <p:txBody>
          <a:bodyPr wrap="square" rtlCol="0">
            <a:spAutoFit/>
          </a:bodyPr>
          <a:lstStyle/>
          <a:p>
            <a:pPr algn="ctr"/>
            <a:r>
              <a:rPr lang="en-GB" sz="1400" dirty="0"/>
              <a:t>How do we stop waste piling up?</a:t>
            </a:r>
          </a:p>
        </p:txBody>
      </p:sp>
      <p:sp>
        <p:nvSpPr>
          <p:cNvPr id="10" name="TextBox 9">
            <a:extLst>
              <a:ext uri="{FF2B5EF4-FFF2-40B4-BE49-F238E27FC236}">
                <a16:creationId xmlns:a16="http://schemas.microsoft.com/office/drawing/2014/main" id="{CDB14D8D-37B1-4C0D-8231-1D6E674F2DF7}"/>
              </a:ext>
            </a:extLst>
          </p:cNvPr>
          <p:cNvSpPr txBox="1"/>
          <p:nvPr/>
        </p:nvSpPr>
        <p:spPr>
          <a:xfrm>
            <a:off x="552449" y="2544652"/>
            <a:ext cx="8095791" cy="2185214"/>
          </a:xfrm>
          <a:prstGeom prst="rect">
            <a:avLst/>
          </a:prstGeom>
          <a:noFill/>
        </p:spPr>
        <p:txBody>
          <a:bodyPr wrap="square">
            <a:spAutoFit/>
          </a:bodyPr>
          <a:lstStyle/>
          <a:p>
            <a:r>
              <a:rPr lang="en-GB" sz="1700" dirty="0">
                <a:solidFill>
                  <a:srgbClr val="54585A"/>
                </a:solidFill>
              </a:rPr>
              <a:t>Electronic waste is difficult to recycle so small electronics </a:t>
            </a:r>
            <a:br>
              <a:rPr lang="en-GB" sz="1700" dirty="0">
                <a:solidFill>
                  <a:srgbClr val="54585A"/>
                </a:solidFill>
              </a:rPr>
            </a:br>
            <a:r>
              <a:rPr lang="en-GB" sz="1700" dirty="0">
                <a:solidFill>
                  <a:srgbClr val="54585A"/>
                </a:solidFill>
              </a:rPr>
              <a:t>are not often recycled. To reduce this waste scientists made a transient nanocomposite circuit board for the watch. The nanocomposite consists of zinc nanoparticles with silver nanowires, which improve</a:t>
            </a:r>
            <a:r>
              <a:rPr lang="en-GB" sz="1700" dirty="0">
                <a:solidFill>
                  <a:srgbClr val="FF0000"/>
                </a:solidFill>
              </a:rPr>
              <a:t>s</a:t>
            </a:r>
            <a:r>
              <a:rPr lang="en-GB" sz="1700" dirty="0">
                <a:solidFill>
                  <a:srgbClr val="54585A"/>
                </a:solidFill>
              </a:rPr>
              <a:t> the device’s electrical properties. This nanocomposite is printed onto a water-soluble polymer, polyvinyl alcohol. The printed circuit boards are enclosed in a soluble 3D-printed case. Any components that are not dissolvable, for example the screen and transistors, can be collected and recycled after the rest of the watch has disintegrated.</a:t>
            </a:r>
          </a:p>
        </p:txBody>
      </p:sp>
      <p:pic>
        <p:nvPicPr>
          <p:cNvPr id="6" name="Picture 5">
            <a:extLst>
              <a:ext uri="{FF2B5EF4-FFF2-40B4-BE49-F238E27FC236}">
                <a16:creationId xmlns:a16="http://schemas.microsoft.com/office/drawing/2014/main" id="{76F2D0BA-AB2C-4105-8A56-ABD7F92678E0}"/>
              </a:ext>
            </a:extLst>
          </p:cNvPr>
          <p:cNvPicPr>
            <a:picLocks noChangeAspect="1"/>
          </p:cNvPicPr>
          <p:nvPr/>
        </p:nvPicPr>
        <p:blipFill>
          <a:blip r:embed="rId5"/>
          <a:stretch>
            <a:fillRect/>
          </a:stretch>
        </p:blipFill>
        <p:spPr>
          <a:xfrm>
            <a:off x="5956541" y="217714"/>
            <a:ext cx="3121152" cy="2080768"/>
          </a:xfrm>
          <a:prstGeom prst="rect">
            <a:avLst/>
          </a:prstGeom>
        </p:spPr>
      </p:pic>
    </p:spTree>
    <p:extLst>
      <p:ext uri="{BB962C8B-B14F-4D97-AF65-F5344CB8AC3E}">
        <p14:creationId xmlns:p14="http://schemas.microsoft.com/office/powerpoint/2010/main" val="2355626514"/>
      </p:ext>
    </p:extLst>
  </p:cSld>
  <p:clrMapOvr>
    <a:masterClrMapping/>
  </p:clrMapOvr>
</p:sld>
</file>

<file path=ppt/theme/theme1.xml><?xml version="1.0" encoding="utf-8"?>
<a:theme xmlns:a="http://schemas.openxmlformats.org/drawingml/2006/main" name="1_RSC_Plain_no footer">
  <a:themeElements>
    <a:clrScheme name="Custom 1">
      <a:dk1>
        <a:srgbClr val="004976"/>
      </a:dk1>
      <a:lt1>
        <a:srgbClr val="FFFFFF"/>
      </a:lt1>
      <a:dk2>
        <a:srgbClr val="004976"/>
      </a:dk2>
      <a:lt2>
        <a:srgbClr val="E7E6E6"/>
      </a:lt2>
      <a:accent1>
        <a:srgbClr val="004976"/>
      </a:accent1>
      <a:accent2>
        <a:srgbClr val="48A9C5"/>
      </a:accent2>
      <a:accent3>
        <a:srgbClr val="EEDC00"/>
      </a:accent3>
      <a:accent4>
        <a:srgbClr val="97D700"/>
      </a:accent4>
      <a:accent5>
        <a:srgbClr val="DA1883"/>
      </a:accent5>
      <a:accent6>
        <a:srgbClr val="991E66"/>
      </a:accent6>
      <a:hlink>
        <a:srgbClr val="FF9E1B"/>
      </a:hlink>
      <a:folHlink>
        <a:srgbClr val="54585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W EIC starter slide template.pptx" id="{8C227671-679E-4005-AE38-7E4654D46299}" vid="{3A4C9E2F-8493-4A3B-ACEE-3D5EC76FA45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Template xmlns="27d643f5-4560-4eff-9f48-d0fe6b2bec2d"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593B7E4512BB9469461FF4FD5770B2F" ma:contentTypeVersion="2" ma:contentTypeDescription="Create a new document." ma:contentTypeScope="" ma:versionID="5486c3611d7f33a3c06049c215fb4c92">
  <xsd:schema xmlns:xsd="http://www.w3.org/2001/XMLSchema" xmlns:p="http://schemas.microsoft.com/office/2006/metadata/properties" xmlns:ns2="27d643f5-4560-4eff-9f48-d0fe6b2bec2d" targetNamespace="http://schemas.microsoft.com/office/2006/metadata/properties" ma:root="true" ma:fieldsID="7079d9acee7d610bba9b6271d294110d" ns2:_="">
    <xsd:import namespace="27d643f5-4560-4eff-9f48-d0fe6b2bec2d"/>
    <xsd:element name="properties">
      <xsd:complexType>
        <xsd:sequence>
          <xsd:element name="documentManagement">
            <xsd:complexType>
              <xsd:all>
                <xsd:element ref="ns2:Template" minOccurs="0"/>
              </xsd:all>
            </xsd:complexType>
          </xsd:element>
        </xsd:sequence>
      </xsd:complexType>
    </xsd:element>
  </xsd:schema>
  <xsd:schema xmlns:xsd="http://www.w3.org/2001/XMLSchema" xmlns:dms="http://schemas.microsoft.com/office/2006/documentManagement/types" targetNamespace="27d643f5-4560-4eff-9f48-d0fe6b2bec2d" elementFormDefault="qualified">
    <xsd:import namespace="http://schemas.microsoft.com/office/2006/documentManagement/types"/>
    <xsd:element name="Template" ma:index="8" nillable="true" ma:displayName="Template" ma:format="Dropdown" ma:internalName="Template">
      <xsd:simpleType>
        <xsd:restriction base="dms:Choice">
          <xsd:enumeration value="Stationery"/>
          <xsd:enumeration value="Purchase order forms"/>
          <xsd:enumeration value="Powerpoint presentations"/>
          <xsd:enumeration value="Meetings"/>
          <xsd:enumeration value="Legal"/>
          <xsd:enumeration value="RSC Branding"/>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7D9B7705-6E4A-433D-914A-8894B6FAEACB}">
  <ds:schemaRefs>
    <ds:schemaRef ds:uri="http://schemas.microsoft.com/sharepoint/v3/contenttype/forms"/>
  </ds:schemaRefs>
</ds:datastoreItem>
</file>

<file path=customXml/itemProps2.xml><?xml version="1.0" encoding="utf-8"?>
<ds:datastoreItem xmlns:ds="http://schemas.openxmlformats.org/officeDocument/2006/customXml" ds:itemID="{507900DF-3EEF-46A5-94A9-21789EBC7165}">
  <ds:schemaRefs>
    <ds:schemaRef ds:uri="http://schemas.microsoft.com/office/2006/metadata/properties"/>
    <ds:schemaRef ds:uri="http://schemas.microsoft.com/office/2006/documentManagement/types"/>
    <ds:schemaRef ds:uri="http://schemas.openxmlformats.org/package/2006/metadata/core-properties"/>
    <ds:schemaRef ds:uri="http://purl.org/dc/elements/1.1/"/>
    <ds:schemaRef ds:uri="27d643f5-4560-4eff-9f48-d0fe6b2bec2d"/>
    <ds:schemaRef ds:uri="http://purl.org/dc/terms/"/>
    <ds:schemaRef ds:uri="http://www.w3.org/XML/1998/namespace"/>
    <ds:schemaRef ds:uri="http://purl.org/dc/dcmitype/"/>
  </ds:schemaRefs>
</ds:datastoreItem>
</file>

<file path=customXml/itemProps3.xml><?xml version="1.0" encoding="utf-8"?>
<ds:datastoreItem xmlns:ds="http://schemas.openxmlformats.org/officeDocument/2006/customXml" ds:itemID="{6CC2B75D-225E-421C-86E0-971E0BD3046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7d643f5-4560-4eff-9f48-d0fe6b2bec2d"/>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NEW EIC starter slide template (1)</Template>
  <TotalTime>1580</TotalTime>
  <Words>533</Words>
  <Application>Microsoft Office PowerPoint</Application>
  <PresentationFormat>On-screen Show (4:3)</PresentationFormat>
  <Paragraphs>35</Paragraphs>
  <Slides>2</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-apple-system</vt:lpstr>
      <vt:lpstr>Arial</vt:lpstr>
      <vt:lpstr>Calibri</vt:lpstr>
      <vt:lpstr>1_RSC_Plain_no footer</vt:lpstr>
      <vt:lpstr>Dissolvable smartwatch </vt:lpstr>
      <vt:lpstr>Dissolvable smartwatch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Dissolvable smartwatch </dc:title>
  <dc:creator>Neil Goalby</dc:creator>
  <cp:keywords>recycle; electronics; life-cycle assessment; nanoparticles, zinc, silver</cp:keywords>
  <dc:description>From Education in Chemistry https://rsc.li/3thAOsb The case of the disappearing watch</dc:description>
  <cp:lastModifiedBy>Katherine Hartop</cp:lastModifiedBy>
  <cp:revision>141</cp:revision>
  <dcterms:created xsi:type="dcterms:W3CDTF">2020-04-08T13:50:19Z</dcterms:created>
  <dcterms:modified xsi:type="dcterms:W3CDTF">2021-09-07T13:18:28Z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0x0101003593B7E4512BB9469461FF4FD5770B2F</vt:lpwstr>
  </property>
</Properties>
</file>