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90" d="100"/>
          <a:sy n="90" d="100"/>
        </p:scale>
        <p:origin x="2484" y="84"/>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10/06/2022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as </a:t>
            </a:r>
            <a:r>
              <a:rPr lang="en-GB" sz="1800" dirty="0">
                <a:effectLst/>
                <a:latin typeface="Segoe UI" panose="020B0502040204020203" pitchFamily="34" charset="0"/>
              </a:rPr>
              <a:t>a lesson starter when teaching catalysis to your 14-16 students'?</a:t>
            </a: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FFFFFF"/>
                </a:solidFill>
                <a:effectLst/>
                <a:latin typeface="Avenir"/>
              </a:rPr>
              <a:t>© </a:t>
            </a:r>
            <a:r>
              <a:rPr lang="en-GB" b="0" i="0" dirty="0" err="1">
                <a:solidFill>
                  <a:srgbClr val="FFFFFF"/>
                </a:solidFill>
                <a:effectLst/>
                <a:latin typeface="Avenir"/>
              </a:rPr>
              <a:t>Yingfang</a:t>
            </a:r>
            <a:r>
              <a:rPr lang="en-GB" b="0" i="0">
                <a:solidFill>
                  <a:srgbClr val="FFFFFF"/>
                </a:solidFill>
                <a:effectLst/>
                <a:latin typeface="Avenir"/>
              </a:rPr>
              <a:t> Yao</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572780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as </a:t>
            </a:r>
            <a:r>
              <a:rPr lang="en-GB" sz="1800" dirty="0">
                <a:effectLst/>
                <a:latin typeface="Segoe UI" panose="020B0502040204020203" pitchFamily="34" charset="0"/>
              </a:rPr>
              <a:t>a lesson starter when teaching catalysis to your 14-16 students'?</a:t>
            </a: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FFFFFF"/>
                </a:solidFill>
                <a:effectLst/>
                <a:latin typeface="Avenir"/>
              </a:rPr>
              <a:t>© </a:t>
            </a:r>
            <a:r>
              <a:rPr lang="en-GB" b="0" i="0" dirty="0" err="1">
                <a:solidFill>
                  <a:srgbClr val="FFFFFF"/>
                </a:solidFill>
                <a:effectLst/>
                <a:latin typeface="Avenir"/>
              </a:rPr>
              <a:t>Yingfang</a:t>
            </a:r>
            <a:r>
              <a:rPr lang="en-GB" b="0" i="0" dirty="0">
                <a:solidFill>
                  <a:srgbClr val="FFFFFF"/>
                </a:solidFill>
                <a:effectLst/>
                <a:latin typeface="Avenir"/>
              </a:rPr>
              <a:t> Yao</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dirty="0"/>
              <a:t>2H</a:t>
            </a:r>
            <a:r>
              <a:rPr lang="en-GB" baseline="-25000" dirty="0"/>
              <a:t>2</a:t>
            </a:r>
            <a:r>
              <a:rPr lang="en-GB" dirty="0"/>
              <a:t>O </a:t>
            </a:r>
            <a:r>
              <a:rPr lang="en-GB" dirty="0">
                <a:sym typeface="Wingdings" panose="05000000000000000000" pitchFamily="2" charset="2"/>
              </a:rPr>
              <a:t></a:t>
            </a:r>
            <a:r>
              <a:rPr lang="en-GB" dirty="0"/>
              <a:t> 2H</a:t>
            </a:r>
            <a:r>
              <a:rPr lang="en-GB" baseline="-25000" dirty="0"/>
              <a:t>2</a:t>
            </a:r>
            <a:r>
              <a:rPr lang="en-GB" dirty="0"/>
              <a:t> + O</a:t>
            </a:r>
            <a:r>
              <a:rPr lang="en-GB" baseline="-25000" dirty="0"/>
              <a:t>2</a:t>
            </a:r>
          </a:p>
          <a:p>
            <a:pPr marL="228600" indent="-228600">
              <a:buAutoNum type="arabicPeriod"/>
            </a:pPr>
            <a:r>
              <a:rPr lang="en-GB" dirty="0"/>
              <a:t>Catalysts change the rate of chemical reactions but are not used up during the reaction. Catalysts increase the rate of reaction by providing a different pathway for the reaction that has a lower activation energy.</a:t>
            </a:r>
          </a:p>
          <a:p>
            <a:pPr marL="228600" indent="-228600">
              <a:buAutoNum type="arabicPeriod"/>
            </a:pPr>
            <a:r>
              <a:rPr lang="en-GB" dirty="0"/>
              <a:t>Porous structures have a bigger surface area and so will increase the rate of reaction.</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55601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Mv6bH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3Mv6bHA"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 uri="{C183D7F6-B498-43B3-948B-1728B52AA6E4}">
                <adec:decorative xmlns:adec="http://schemas.microsoft.com/office/drawing/2017/decorative" val="1"/>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61399"/>
            <a:ext cx="7886700" cy="1325563"/>
          </a:xfrm>
        </p:spPr>
        <p:txBody>
          <a:bodyPr>
            <a:normAutofit/>
          </a:bodyPr>
          <a:lstStyle/>
          <a:p>
            <a:r>
              <a:rPr lang="en-GB" sz="3200" dirty="0"/>
              <a:t>Catalysts from lunar soil</a:t>
            </a:r>
          </a:p>
        </p:txBody>
      </p:sp>
      <p:sp>
        <p:nvSpPr>
          <p:cNvPr id="7" name="TextBox 11"/>
          <p:cNvSpPr txBox="1"/>
          <p:nvPr/>
        </p:nvSpPr>
        <p:spPr>
          <a:xfrm>
            <a:off x="824748" y="1067684"/>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rsc.li/3Mv6bHA  </a:t>
            </a:r>
            <a:endParaRPr lang="en-GB" sz="1400" i="1" dirty="0">
              <a:solidFill>
                <a:srgbClr val="004976"/>
              </a:solidFill>
            </a:endParaRPr>
          </a:p>
        </p:txBody>
      </p:sp>
      <p:pic>
        <p:nvPicPr>
          <p:cNvPr id="8" name="Picture 7">
            <a:extLs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2695" y="5816049"/>
            <a:ext cx="967901" cy="967901"/>
          </a:xfrm>
          <a:prstGeom prst="rect">
            <a:avLst/>
          </a:prstGeom>
        </p:spPr>
      </p:pic>
      <p:pic>
        <p:nvPicPr>
          <p:cNvPr id="12" name="Picture 11" descr="Image of a sample of lunar soil returned by China’s Chang’E-5 spacecraft on a weighing scale &#10;">
            <a:extLst>
              <a:ext uri="{FF2B5EF4-FFF2-40B4-BE49-F238E27FC236}">
                <a16:creationId xmlns:a16="http://schemas.microsoft.com/office/drawing/2014/main" id="{DB1A937C-DE0A-4703-943A-8E2CBDD6F4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52638" y="60787"/>
            <a:ext cx="2809927" cy="2107445"/>
          </a:xfrm>
          <a:prstGeom prst="rect">
            <a:avLst/>
          </a:prstGeom>
        </p:spPr>
      </p:pic>
      <p:sp>
        <p:nvSpPr>
          <p:cNvPr id="15" name="TextBox 14">
            <a:extLst>
              <a:ext uri="{FF2B5EF4-FFF2-40B4-BE49-F238E27FC236}">
                <a16:creationId xmlns:a16="http://schemas.microsoft.com/office/drawing/2014/main" id="{961EF9EE-E97F-4F09-8B13-F90E2252CFB8}"/>
              </a:ext>
            </a:extLst>
          </p:cNvPr>
          <p:cNvSpPr txBox="1"/>
          <p:nvPr/>
        </p:nvSpPr>
        <p:spPr>
          <a:xfrm>
            <a:off x="6061198" y="2183130"/>
            <a:ext cx="2867077" cy="523220"/>
          </a:xfrm>
          <a:prstGeom prst="rect">
            <a:avLst/>
          </a:prstGeom>
          <a:noFill/>
        </p:spPr>
        <p:txBody>
          <a:bodyPr wrap="square" rtlCol="0">
            <a:spAutoFit/>
          </a:bodyPr>
          <a:lstStyle/>
          <a:p>
            <a:r>
              <a:rPr lang="en-GB" sz="1400" dirty="0"/>
              <a:t>A sample of lunar soil returned by China’s Chang’e-5 spacecraft</a:t>
            </a:r>
          </a:p>
        </p:txBody>
      </p:sp>
      <p:sp>
        <p:nvSpPr>
          <p:cNvPr id="14" name="Content Placeholder 3">
            <a:extLst>
              <a:ext uri="{FF2B5EF4-FFF2-40B4-BE49-F238E27FC236}">
                <a16:creationId xmlns:a16="http://schemas.microsoft.com/office/drawing/2014/main" id="{5FF57C42-370B-4540-93E0-6A2F8E468326}"/>
              </a:ext>
            </a:extLst>
          </p:cNvPr>
          <p:cNvSpPr txBox="1">
            <a:spLocks/>
          </p:cNvSpPr>
          <p:nvPr/>
        </p:nvSpPr>
        <p:spPr>
          <a:xfrm>
            <a:off x="552450" y="1279207"/>
            <a:ext cx="5414010" cy="147740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Soil samples from the Earth’s Moon have been tested as catalysts for water splitting and carbon dioxide conversion. The goal is to be able to make oxygen, hydrogen and other fuels on the moon, using only materials available there.</a:t>
            </a:r>
          </a:p>
        </p:txBody>
      </p:sp>
      <p:sp>
        <p:nvSpPr>
          <p:cNvPr id="16" name="Content Placeholder 3">
            <a:extLst>
              <a:ext uri="{FF2B5EF4-FFF2-40B4-BE49-F238E27FC236}">
                <a16:creationId xmlns:a16="http://schemas.microsoft.com/office/drawing/2014/main" id="{DC386F45-0C4D-445D-9107-7772D51DD464}"/>
              </a:ext>
            </a:extLst>
          </p:cNvPr>
          <p:cNvSpPr txBox="1">
            <a:spLocks/>
          </p:cNvSpPr>
          <p:nvPr/>
        </p:nvSpPr>
        <p:spPr>
          <a:xfrm>
            <a:off x="552448" y="2644852"/>
            <a:ext cx="8261943" cy="94628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proposed a new technology called ‘</a:t>
            </a:r>
            <a:r>
              <a:rPr lang="en-GB" sz="1800" dirty="0" err="1"/>
              <a:t>extraterrestrial</a:t>
            </a:r>
            <a:r>
              <a:rPr lang="en-GB" sz="1800" dirty="0"/>
              <a:t> photosynthesis’, which uses water and carbon dioxide exhaled by astronauts to make a range of chemicals and takes advantage of extreme lunar conditions.</a:t>
            </a:r>
          </a:p>
        </p:txBody>
      </p:sp>
      <p:sp>
        <p:nvSpPr>
          <p:cNvPr id="17" name="Content Placeholder 3">
            <a:extLst>
              <a:ext uri="{FF2B5EF4-FFF2-40B4-BE49-F238E27FC236}">
                <a16:creationId xmlns:a16="http://schemas.microsoft.com/office/drawing/2014/main" id="{BFD7E7CD-87E9-4D4A-807F-CDABEF083302}"/>
              </a:ext>
            </a:extLst>
          </p:cNvPr>
          <p:cNvSpPr txBox="1">
            <a:spLocks/>
          </p:cNvSpPr>
          <p:nvPr/>
        </p:nvSpPr>
        <p:spPr>
          <a:xfrm>
            <a:off x="552449" y="3452798"/>
            <a:ext cx="8261942" cy="147740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lunar soil has a porous structure, which provides a larger surface area and contains iron-, magnesium- and titanium-rich compounds which could catalyse a number of processes. For example, scientists successfully tested the </a:t>
            </a:r>
            <a:br>
              <a:rPr lang="en-GB" sz="1800" dirty="0"/>
            </a:br>
            <a:r>
              <a:rPr lang="en-GB" sz="1800" dirty="0"/>
              <a:t>metal-rich compounds as electrocatalysts to produce hydrogen and oxygen from water using sunlight. </a:t>
            </a:r>
          </a:p>
        </p:txBody>
      </p:sp>
    </p:spTree>
    <p:extLst>
      <p:ext uri="{BB962C8B-B14F-4D97-AF65-F5344CB8AC3E}">
        <p14:creationId xmlns:p14="http://schemas.microsoft.com/office/powerpoint/2010/main" val="3437810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 uri="{C183D7F6-B498-43B3-948B-1728B52AA6E4}">
                <adec:decorative xmlns:adec="http://schemas.microsoft.com/office/drawing/2017/decorative" val="1"/>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61399"/>
            <a:ext cx="7886700" cy="1325563"/>
          </a:xfrm>
        </p:spPr>
        <p:txBody>
          <a:bodyPr>
            <a:normAutofit/>
          </a:bodyPr>
          <a:lstStyle/>
          <a:p>
            <a:r>
              <a:rPr lang="en-GB" sz="3200" dirty="0"/>
              <a:t>Catalysts from lunar soil</a:t>
            </a:r>
          </a:p>
        </p:txBody>
      </p:sp>
      <p:sp>
        <p:nvSpPr>
          <p:cNvPr id="7" name="TextBox 11"/>
          <p:cNvSpPr txBox="1"/>
          <p:nvPr/>
        </p:nvSpPr>
        <p:spPr>
          <a:xfrm>
            <a:off x="824748" y="1067684"/>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rsc.li/3Mv6bHA  </a:t>
            </a:r>
            <a:endParaRPr lang="en-GB" sz="1400" i="1" dirty="0">
              <a:solidFill>
                <a:srgbClr val="004976"/>
              </a:solidFill>
            </a:endParaRPr>
          </a:p>
        </p:txBody>
      </p:sp>
      <p:sp>
        <p:nvSpPr>
          <p:cNvPr id="5" name="TextBox 4"/>
          <p:cNvSpPr txBox="1"/>
          <p:nvPr/>
        </p:nvSpPr>
        <p:spPr>
          <a:xfrm>
            <a:off x="628649" y="4838039"/>
            <a:ext cx="8368206" cy="923330"/>
          </a:xfrm>
          <a:prstGeom prst="rect">
            <a:avLst/>
          </a:prstGeom>
          <a:noFill/>
        </p:spPr>
        <p:txBody>
          <a:bodyPr wrap="square" rtlCol="0">
            <a:spAutoFit/>
          </a:bodyPr>
          <a:lstStyle/>
          <a:p>
            <a:pPr marL="342900" indent="-342900">
              <a:buFontTx/>
              <a:buAutoNum type="arabicPeriod"/>
            </a:pPr>
            <a:r>
              <a:rPr lang="en-GB" dirty="0"/>
              <a:t>Write a balanced equation for the reaction of water, hydrogen and oxygen.</a:t>
            </a:r>
          </a:p>
          <a:p>
            <a:pPr marL="342900" indent="-342900">
              <a:buFontTx/>
              <a:buAutoNum type="arabicPeriod"/>
            </a:pPr>
            <a:r>
              <a:rPr lang="en-GB" dirty="0"/>
              <a:t>Explain what a catalyst is and how it works.</a:t>
            </a:r>
          </a:p>
          <a:p>
            <a:pPr marL="342900" indent="-342900">
              <a:buAutoNum type="arabicPeriod"/>
            </a:pPr>
            <a:r>
              <a:rPr lang="en-GB" dirty="0"/>
              <a:t>Explain why the soil's porous structure makes it useful as a catalyst. </a:t>
            </a:r>
          </a:p>
        </p:txBody>
      </p:sp>
      <p:pic>
        <p:nvPicPr>
          <p:cNvPr id="8" name="Picture 7">
            <a:extLs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2695" y="5816049"/>
            <a:ext cx="967901" cy="967901"/>
          </a:xfrm>
          <a:prstGeom prst="rect">
            <a:avLst/>
          </a:prstGeom>
        </p:spPr>
      </p:pic>
      <p:pic>
        <p:nvPicPr>
          <p:cNvPr id="12" name="Picture 11" descr="Image of a sample of lunar soil returned by China’s Chang’E-5 spacecraft on a weighing scale &#10;">
            <a:extLst>
              <a:ext uri="{FF2B5EF4-FFF2-40B4-BE49-F238E27FC236}">
                <a16:creationId xmlns:a16="http://schemas.microsoft.com/office/drawing/2014/main" id="{DB1A937C-DE0A-4703-943A-8E2CBDD6F4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52638" y="60787"/>
            <a:ext cx="2809927" cy="2107445"/>
          </a:xfrm>
          <a:prstGeom prst="rect">
            <a:avLst/>
          </a:prstGeom>
        </p:spPr>
      </p:pic>
      <p:sp>
        <p:nvSpPr>
          <p:cNvPr id="15" name="TextBox 14">
            <a:extLst>
              <a:ext uri="{FF2B5EF4-FFF2-40B4-BE49-F238E27FC236}">
                <a16:creationId xmlns:a16="http://schemas.microsoft.com/office/drawing/2014/main" id="{961EF9EE-E97F-4F09-8B13-F90E2252CFB8}"/>
              </a:ext>
            </a:extLst>
          </p:cNvPr>
          <p:cNvSpPr txBox="1"/>
          <p:nvPr/>
        </p:nvSpPr>
        <p:spPr>
          <a:xfrm>
            <a:off x="6061198" y="2183130"/>
            <a:ext cx="2867077" cy="523220"/>
          </a:xfrm>
          <a:prstGeom prst="rect">
            <a:avLst/>
          </a:prstGeom>
          <a:noFill/>
        </p:spPr>
        <p:txBody>
          <a:bodyPr wrap="square" rtlCol="0">
            <a:spAutoFit/>
          </a:bodyPr>
          <a:lstStyle/>
          <a:p>
            <a:r>
              <a:rPr lang="en-GB" sz="1400" dirty="0"/>
              <a:t>A sample of lunar soil returned by China’s Chang’e-5 spacecraft</a:t>
            </a:r>
          </a:p>
        </p:txBody>
      </p:sp>
      <p:sp>
        <p:nvSpPr>
          <p:cNvPr id="14" name="Content Placeholder 3">
            <a:extLst>
              <a:ext uri="{FF2B5EF4-FFF2-40B4-BE49-F238E27FC236}">
                <a16:creationId xmlns:a16="http://schemas.microsoft.com/office/drawing/2014/main" id="{5FF57C42-370B-4540-93E0-6A2F8E468326}"/>
              </a:ext>
            </a:extLst>
          </p:cNvPr>
          <p:cNvSpPr txBox="1">
            <a:spLocks/>
          </p:cNvSpPr>
          <p:nvPr/>
        </p:nvSpPr>
        <p:spPr>
          <a:xfrm>
            <a:off x="552450" y="1279207"/>
            <a:ext cx="5414010" cy="147740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Soil samples from the Earth’s Moon have been tested as catalysts for water splitting and carbon dioxide conversion. The goal is to be able to make oxygen, hydrogen and other fuels on the moon, using only materials available there.</a:t>
            </a:r>
          </a:p>
        </p:txBody>
      </p:sp>
      <p:sp>
        <p:nvSpPr>
          <p:cNvPr id="16" name="Content Placeholder 3">
            <a:extLst>
              <a:ext uri="{FF2B5EF4-FFF2-40B4-BE49-F238E27FC236}">
                <a16:creationId xmlns:a16="http://schemas.microsoft.com/office/drawing/2014/main" id="{DC386F45-0C4D-445D-9107-7772D51DD464}"/>
              </a:ext>
            </a:extLst>
          </p:cNvPr>
          <p:cNvSpPr txBox="1">
            <a:spLocks/>
          </p:cNvSpPr>
          <p:nvPr/>
        </p:nvSpPr>
        <p:spPr>
          <a:xfrm>
            <a:off x="552448" y="2644852"/>
            <a:ext cx="8261943" cy="94628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proposed a new technology called ‘</a:t>
            </a:r>
            <a:r>
              <a:rPr lang="en-GB" sz="1800" dirty="0" err="1"/>
              <a:t>extraterrestrial</a:t>
            </a:r>
            <a:r>
              <a:rPr lang="en-GB" sz="1800" dirty="0"/>
              <a:t> photosynthesis’, which uses water and carbon dioxide exhaled by astronauts to make a range of chemicals and takes advantage of extreme lunar conditions.</a:t>
            </a:r>
          </a:p>
        </p:txBody>
      </p:sp>
      <p:sp>
        <p:nvSpPr>
          <p:cNvPr id="17" name="Content Placeholder 3">
            <a:extLst>
              <a:ext uri="{FF2B5EF4-FFF2-40B4-BE49-F238E27FC236}">
                <a16:creationId xmlns:a16="http://schemas.microsoft.com/office/drawing/2014/main" id="{BFD7E7CD-87E9-4D4A-807F-CDABEF083302}"/>
              </a:ext>
            </a:extLst>
          </p:cNvPr>
          <p:cNvSpPr txBox="1">
            <a:spLocks/>
          </p:cNvSpPr>
          <p:nvPr/>
        </p:nvSpPr>
        <p:spPr>
          <a:xfrm>
            <a:off x="552449" y="3452798"/>
            <a:ext cx="8261942" cy="147740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lunar soil has a porous structure, which provides a larger surface area and contains iron-, magnesium- and titanium-rich compounds which could catalyse a number of processes. For example, scientists successfully tested the </a:t>
            </a:r>
            <a:br>
              <a:rPr lang="en-GB" sz="1800" dirty="0"/>
            </a:br>
            <a:r>
              <a:rPr lang="en-GB" sz="1800" dirty="0"/>
              <a:t>metal-rich compounds as electrocatalysts to produce hydrogen and oxygen from water using sunlight. </a:t>
            </a:r>
          </a:p>
        </p:txBody>
      </p:sp>
    </p:spTree>
    <p:extLst>
      <p:ext uri="{BB962C8B-B14F-4D97-AF65-F5344CB8AC3E}">
        <p14:creationId xmlns:p14="http://schemas.microsoft.com/office/powerpoint/2010/main" val="207801745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documentManagement/types"/>
    <ds:schemaRef ds:uri="http://schemas.openxmlformats.org/package/2006/metadata/core-properties"/>
    <ds:schemaRef ds:uri="http://www.w3.org/XML/1998/namespace"/>
    <ds:schemaRef ds:uri="http://purl.org/dc/terms/"/>
    <ds:schemaRef ds:uri="27d643f5-4560-4eff-9f48-d0fe6b2bec2d"/>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1822</TotalTime>
  <Words>469</Words>
  <Application>Microsoft Office PowerPoint</Application>
  <PresentationFormat>On-screen Show (4:3)</PresentationFormat>
  <Paragraphs>30</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Avenir</vt:lpstr>
      <vt:lpstr>Calibri</vt:lpstr>
      <vt:lpstr>Segoe UI</vt:lpstr>
      <vt:lpstr>1_RSC_Plain_no footer</vt:lpstr>
      <vt:lpstr>Catalysts from lunar soil</vt:lpstr>
      <vt:lpstr>Catalysts from lunar soil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 from lunar soil</dc:title>
  <dc:creator>Neil Goalby</dc:creator>
  <cp:keywords>moon; soil; fuel; catalysis; photosynthesis; extraterrestrial photosynthesis; catalysts</cp:keywords>
  <dc:description>From Education in Chemistry Lunar soil offers a promising catalyst https://rsc.li/3Mv6bHA</dc:description>
  <cp:lastModifiedBy>Katherine Hartop</cp:lastModifiedBy>
  <cp:revision>194</cp:revision>
  <dcterms:created xsi:type="dcterms:W3CDTF">2020-04-08T13:50:19Z</dcterms:created>
  <dcterms:modified xsi:type="dcterms:W3CDTF">2022-06-10T08:33:23Z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