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61" r:id="rId5"/>
    <p:sldId id="263"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Blackburn" initials="LB" lastIdx="1" clrIdx="0">
    <p:extLst>
      <p:ext uri="{19B8F6BF-5375-455C-9EA6-DF929625EA0E}">
        <p15:presenceInfo xmlns:p15="http://schemas.microsoft.com/office/powerpoint/2012/main" userId="S-1-5-21-1805851971-1264261665-475923621-263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05759"/>
    <a:srgbClr val="4F758B"/>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488" autoAdjust="0"/>
  </p:normalViewPr>
  <p:slideViewPr>
    <p:cSldViewPr>
      <p:cViewPr varScale="1">
        <p:scale>
          <a:sx n="90" d="100"/>
          <a:sy n="90" d="100"/>
        </p:scale>
        <p:origin x="221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14779C-79A7-49E8-BEAB-D399194BACEE}" type="datetimeFigureOut">
              <a:rPr lang="en-GB" smtClean="0"/>
              <a:t>13/02/2018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CDCBA4-4DCE-453B-AE0F-9AB001E25006}" type="slidenum">
              <a:rPr lang="en-GB" smtClean="0"/>
              <a:t>‹#›</a:t>
            </a:fld>
            <a:endParaRPr lang="en-GB"/>
          </a:p>
        </p:txBody>
      </p:sp>
    </p:spTree>
    <p:extLst>
      <p:ext uri="{BB962C8B-B14F-4D97-AF65-F5344CB8AC3E}">
        <p14:creationId xmlns:p14="http://schemas.microsoft.com/office/powerpoint/2010/main" val="340294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published by Chemistry World. Use this slide as a lesson starter.</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Royal Society of Chemistry</a:t>
            </a:r>
            <a:endParaRPr lang="en-GB" dirty="0"/>
          </a:p>
        </p:txBody>
      </p:sp>
      <p:sp>
        <p:nvSpPr>
          <p:cNvPr id="4" name="Slide Number Placeholder 3"/>
          <p:cNvSpPr>
            <a:spLocks noGrp="1"/>
          </p:cNvSpPr>
          <p:nvPr>
            <p:ph type="sldNum" sz="quarter" idx="10"/>
          </p:nvPr>
        </p:nvSpPr>
        <p:spPr/>
        <p:txBody>
          <a:bodyPr/>
          <a:lstStyle/>
          <a:p>
            <a:fld id="{4DCDCBA4-4DCE-453B-AE0F-9AB001E25006}" type="slidenum">
              <a:rPr lang="en-GB" smtClean="0"/>
              <a:t>1</a:t>
            </a:fld>
            <a:endParaRPr lang="en-GB"/>
          </a:p>
        </p:txBody>
      </p:sp>
    </p:spTree>
    <p:extLst>
      <p:ext uri="{BB962C8B-B14F-4D97-AF65-F5344CB8AC3E}">
        <p14:creationId xmlns:p14="http://schemas.microsoft.com/office/powerpoint/2010/main" val="2827477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published by Chemistry World. Use this slide as a lesson starter. It also contains questions which can be used to engage pupils.</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Royal Society of Chemistry</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0" i="0" kern="1200" baseline="0" dirty="0" err="1" smtClean="0">
                <a:solidFill>
                  <a:schemeClr val="tx1"/>
                </a:solidFill>
                <a:effectLst/>
                <a:latin typeface="+mn-lt"/>
                <a:ea typeface="+mn-ea"/>
                <a:cs typeface="+mn-cs"/>
              </a:rPr>
              <a:t>Eg</a:t>
            </a:r>
            <a:r>
              <a:rPr lang="en-GB" sz="1200" b="0" i="0" kern="1200" baseline="0" dirty="0" smtClean="0">
                <a:solidFill>
                  <a:schemeClr val="tx1"/>
                </a:solidFill>
                <a:effectLst/>
                <a:latin typeface="+mn-lt"/>
                <a:ea typeface="+mn-ea"/>
                <a:cs typeface="+mn-cs"/>
              </a:rPr>
              <a:t> Hydro (hydrate, hydrogen) means water; phobic (phobia, arachnophobia) means fear. Hydrophobic repels water</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0" i="0" kern="1200" baseline="0" dirty="0" err="1" smtClean="0">
                <a:solidFill>
                  <a:schemeClr val="tx1"/>
                </a:solidFill>
                <a:effectLst/>
                <a:latin typeface="+mn-lt"/>
                <a:ea typeface="+mn-ea"/>
                <a:cs typeface="+mn-cs"/>
              </a:rPr>
              <a:t>Eg</a:t>
            </a:r>
            <a:r>
              <a:rPr lang="en-GB" sz="1200" b="0" i="0" kern="1200" baseline="0" dirty="0" smtClean="0">
                <a:solidFill>
                  <a:schemeClr val="tx1"/>
                </a:solidFill>
                <a:effectLst/>
                <a:latin typeface="+mn-lt"/>
                <a:ea typeface="+mn-ea"/>
                <a:cs typeface="+mn-cs"/>
              </a:rPr>
              <a:t> Humans can feel small differences in temperature (air conditioning), pressure (ears popping), volume (whispers) etc. And when touching something, humans only ever feel the surface molecules anyway. Maybe this isn’t so surprising</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0" i="0" kern="1200" baseline="0" dirty="0" err="1" smtClean="0">
                <a:solidFill>
                  <a:schemeClr val="tx1"/>
                </a:solidFill>
                <a:effectLst/>
                <a:latin typeface="+mn-lt"/>
                <a:ea typeface="+mn-ea"/>
                <a:cs typeface="+mn-cs"/>
              </a:rPr>
              <a:t>Eg</a:t>
            </a:r>
            <a:r>
              <a:rPr lang="en-GB" sz="1200" b="0" i="0" kern="1200" baseline="0" dirty="0" smtClean="0">
                <a:solidFill>
                  <a:schemeClr val="tx1"/>
                </a:solidFill>
                <a:effectLst/>
                <a:latin typeface="+mn-lt"/>
                <a:ea typeface="+mn-ea"/>
                <a:cs typeface="+mn-cs"/>
              </a:rPr>
              <a:t> – Silicon is an element. It is found on the periodic table. It is used in computer chips. It is a semiconductor. It is used in cosmetic implants. Sand contains silicon.</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0" i="0" kern="1200" baseline="0" dirty="0" err="1" smtClean="0">
                <a:solidFill>
                  <a:schemeClr val="tx1"/>
                </a:solidFill>
                <a:effectLst/>
                <a:latin typeface="+mn-lt"/>
                <a:ea typeface="+mn-ea"/>
                <a:cs typeface="+mn-cs"/>
              </a:rPr>
              <a:t>Eg</a:t>
            </a:r>
            <a:r>
              <a:rPr lang="en-GB" sz="1200" b="0" i="0" kern="1200" baseline="0" dirty="0" smtClean="0">
                <a:solidFill>
                  <a:schemeClr val="tx1"/>
                </a:solidFill>
                <a:effectLst/>
                <a:latin typeface="+mn-lt"/>
                <a:ea typeface="+mn-ea"/>
                <a:cs typeface="+mn-cs"/>
              </a:rPr>
              <a:t> for making and looking at nuclei, molecules, collision theory; for carrying out experiments remotely so that we can feel what is happening but not be at risk</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endParaRPr lang="en-US"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DCDCBA4-4DCE-453B-AE0F-9AB001E25006}" type="slidenum">
              <a:rPr lang="en-GB" smtClean="0"/>
              <a:t>2</a:t>
            </a:fld>
            <a:endParaRPr lang="en-GB"/>
          </a:p>
        </p:txBody>
      </p:sp>
    </p:spTree>
    <p:extLst>
      <p:ext uri="{BB962C8B-B14F-4D97-AF65-F5344CB8AC3E}">
        <p14:creationId xmlns:p14="http://schemas.microsoft.com/office/powerpoint/2010/main" val="2011110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hf sldNum="0" hdr="0" ftr="0"/>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rsc.li/2FrJUJu"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rsc.li/2FrJUJu"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331640" y="332656"/>
            <a:ext cx="6552728" cy="461665"/>
          </a:xfrm>
          <a:prstGeom prst="rect">
            <a:avLst/>
          </a:prstGeom>
          <a:noFill/>
        </p:spPr>
        <p:txBody>
          <a:bodyPr wrap="square" rtlCol="0">
            <a:spAutoFit/>
          </a:bodyPr>
          <a:lstStyle/>
          <a:p>
            <a:pPr algn="ctr"/>
            <a:r>
              <a:rPr lang="en-GB" sz="2400" b="1" dirty="0" smtClean="0">
                <a:solidFill>
                  <a:schemeClr val="bg1"/>
                </a:solidFill>
              </a:rPr>
              <a:t>Can you feel the chemistry?</a:t>
            </a:r>
            <a:endParaRPr lang="en-GB" sz="2400" b="1" dirty="0">
              <a:solidFill>
                <a:schemeClr val="bg1"/>
              </a:solidFill>
            </a:endParaRPr>
          </a:p>
        </p:txBody>
      </p:sp>
      <p:sp>
        <p:nvSpPr>
          <p:cNvPr id="13" name="TextBox 12"/>
          <p:cNvSpPr txBox="1"/>
          <p:nvPr/>
        </p:nvSpPr>
        <p:spPr>
          <a:xfrm>
            <a:off x="3779912" y="6165304"/>
            <a:ext cx="4866878" cy="276999"/>
          </a:xfrm>
          <a:prstGeom prst="rect">
            <a:avLst/>
          </a:prstGeom>
          <a:noFill/>
        </p:spPr>
        <p:txBody>
          <a:bodyPr wrap="square" rtlCol="0">
            <a:spAutoFit/>
          </a:bodyPr>
          <a:lstStyle/>
          <a:p>
            <a:r>
              <a:rPr lang="en-GB" sz="1200" i="1" dirty="0" smtClean="0">
                <a:solidFill>
                  <a:schemeClr val="bg1"/>
                </a:solidFill>
              </a:rPr>
              <a:t>Read the full article </a:t>
            </a:r>
            <a:r>
              <a:rPr lang="en-GB" sz="1200" i="1" dirty="0">
                <a:solidFill>
                  <a:schemeClr val="bg1"/>
                </a:solidFill>
              </a:rPr>
              <a:t>at </a:t>
            </a:r>
            <a:r>
              <a:rPr lang="en-GB" sz="1200" i="1" dirty="0" smtClean="0">
                <a:solidFill>
                  <a:schemeClr val="bg1"/>
                </a:solidFill>
                <a:hlinkClick r:id="rId3"/>
              </a:rPr>
              <a:t>rsc.li/2FrJUJu</a:t>
            </a:r>
            <a:r>
              <a:rPr lang="en-GB" sz="1200" i="1" dirty="0" smtClean="0">
                <a:solidFill>
                  <a:schemeClr val="bg1"/>
                </a:solidFill>
              </a:rPr>
              <a:t>, published 12 January 2018</a:t>
            </a:r>
            <a:endParaRPr lang="en-GB" sz="1200" i="1" dirty="0">
              <a:solidFill>
                <a:schemeClr val="bg1"/>
              </a:solidFill>
            </a:endParaRPr>
          </a:p>
        </p:txBody>
      </p:sp>
      <p:sp>
        <p:nvSpPr>
          <p:cNvPr id="2" name="TextBox 1"/>
          <p:cNvSpPr txBox="1"/>
          <p:nvPr/>
        </p:nvSpPr>
        <p:spPr>
          <a:xfrm>
            <a:off x="293862" y="786360"/>
            <a:ext cx="8352928" cy="3477875"/>
          </a:xfrm>
          <a:prstGeom prst="rect">
            <a:avLst/>
          </a:prstGeom>
          <a:noFill/>
        </p:spPr>
        <p:txBody>
          <a:bodyPr wrap="square" rtlCol="0">
            <a:spAutoFit/>
          </a:bodyPr>
          <a:lstStyle/>
          <a:p>
            <a:r>
              <a:rPr lang="en-GB" sz="2000" dirty="0" smtClean="0">
                <a:solidFill>
                  <a:schemeClr val="bg1"/>
                </a:solidFill>
              </a:rPr>
              <a:t>American scientists have shown that humans can feel the difference between just one layer of molecules.</a:t>
            </a:r>
          </a:p>
          <a:p>
            <a:endParaRPr lang="en-GB" sz="2000" dirty="0">
              <a:solidFill>
                <a:schemeClr val="bg1"/>
              </a:solidFill>
            </a:endParaRPr>
          </a:p>
          <a:p>
            <a:r>
              <a:rPr lang="en-GB" sz="2000" dirty="0" smtClean="0">
                <a:solidFill>
                  <a:schemeClr val="bg1"/>
                </a:solidFill>
              </a:rPr>
              <a:t>The scientists changed the molecules on the surface of silicon so that they were all hydrophilic or all hydrophobic.</a:t>
            </a:r>
          </a:p>
          <a:p>
            <a:endParaRPr lang="en-GB" sz="2000" dirty="0">
              <a:solidFill>
                <a:schemeClr val="bg1"/>
              </a:solidFill>
            </a:endParaRPr>
          </a:p>
          <a:p>
            <a:r>
              <a:rPr lang="en-GB" sz="2000" dirty="0" smtClean="0">
                <a:solidFill>
                  <a:schemeClr val="bg1"/>
                </a:solidFill>
              </a:rPr>
              <a:t>By changing how hard and fast they moved their fingers across the two surfaces, humans could feel the difference between them.</a:t>
            </a:r>
          </a:p>
          <a:p>
            <a:endParaRPr lang="en-GB" sz="2000" dirty="0">
              <a:solidFill>
                <a:schemeClr val="bg1"/>
              </a:solidFill>
            </a:endParaRPr>
          </a:p>
          <a:p>
            <a:r>
              <a:rPr lang="en-GB" sz="2000" dirty="0" smtClean="0">
                <a:solidFill>
                  <a:schemeClr val="bg1"/>
                </a:solidFill>
              </a:rPr>
              <a:t>The research is being used to design virtual reality gloves that let users feel virtual objects.</a:t>
            </a:r>
            <a:endParaRPr lang="en-GB" sz="2000" dirty="0">
              <a:solidFill>
                <a:schemeClr val="bg1"/>
              </a:solidFill>
            </a:endParaRPr>
          </a:p>
        </p:txBody>
      </p:sp>
    </p:spTree>
    <p:extLst>
      <p:ext uri="{BB962C8B-B14F-4D97-AF65-F5344CB8AC3E}">
        <p14:creationId xmlns:p14="http://schemas.microsoft.com/office/powerpoint/2010/main" val="2222371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331640" y="332656"/>
            <a:ext cx="6552728" cy="461665"/>
          </a:xfrm>
          <a:prstGeom prst="rect">
            <a:avLst/>
          </a:prstGeom>
          <a:noFill/>
        </p:spPr>
        <p:txBody>
          <a:bodyPr wrap="square" rtlCol="0">
            <a:spAutoFit/>
          </a:bodyPr>
          <a:lstStyle/>
          <a:p>
            <a:pPr algn="ctr"/>
            <a:r>
              <a:rPr lang="en-GB" sz="2400" b="1" dirty="0" smtClean="0">
                <a:solidFill>
                  <a:schemeClr val="bg1"/>
                </a:solidFill>
              </a:rPr>
              <a:t>Can you feel the chemistry?</a:t>
            </a:r>
            <a:endParaRPr lang="en-GB" sz="2400" b="1" dirty="0">
              <a:solidFill>
                <a:schemeClr val="bg1"/>
              </a:solidFill>
            </a:endParaRPr>
          </a:p>
        </p:txBody>
      </p:sp>
      <p:sp>
        <p:nvSpPr>
          <p:cNvPr id="13" name="TextBox 12"/>
          <p:cNvSpPr txBox="1"/>
          <p:nvPr/>
        </p:nvSpPr>
        <p:spPr>
          <a:xfrm>
            <a:off x="293861" y="4195821"/>
            <a:ext cx="2837978" cy="461665"/>
          </a:xfrm>
          <a:prstGeom prst="rect">
            <a:avLst/>
          </a:prstGeom>
          <a:noFill/>
        </p:spPr>
        <p:txBody>
          <a:bodyPr wrap="square" rtlCol="0">
            <a:spAutoFit/>
          </a:bodyPr>
          <a:lstStyle/>
          <a:p>
            <a:r>
              <a:rPr lang="en-GB" sz="1200" i="1" dirty="0" smtClean="0">
                <a:solidFill>
                  <a:schemeClr val="bg1"/>
                </a:solidFill>
              </a:rPr>
              <a:t>Read the full article </a:t>
            </a:r>
            <a:r>
              <a:rPr lang="en-GB" sz="1200" i="1" dirty="0">
                <a:solidFill>
                  <a:schemeClr val="bg1"/>
                </a:solidFill>
              </a:rPr>
              <a:t>at </a:t>
            </a:r>
            <a:r>
              <a:rPr lang="en-GB" sz="1200" i="1" dirty="0" smtClean="0">
                <a:solidFill>
                  <a:schemeClr val="bg1"/>
                </a:solidFill>
                <a:hlinkClick r:id="rId3"/>
              </a:rPr>
              <a:t>rsc.li/2FrJUJu</a:t>
            </a:r>
            <a:r>
              <a:rPr lang="en-GB" sz="1200" i="1" dirty="0" smtClean="0">
                <a:solidFill>
                  <a:schemeClr val="bg1"/>
                </a:solidFill>
              </a:rPr>
              <a:t>, published 12 January 2018</a:t>
            </a:r>
            <a:endParaRPr lang="en-GB" sz="1200" i="1" dirty="0">
              <a:solidFill>
                <a:schemeClr val="bg1"/>
              </a:solidFill>
            </a:endParaRPr>
          </a:p>
        </p:txBody>
      </p:sp>
      <p:sp>
        <p:nvSpPr>
          <p:cNvPr id="2" name="TextBox 1"/>
          <p:cNvSpPr txBox="1"/>
          <p:nvPr/>
        </p:nvSpPr>
        <p:spPr>
          <a:xfrm>
            <a:off x="293861" y="786360"/>
            <a:ext cx="8454601" cy="1477328"/>
          </a:xfrm>
          <a:prstGeom prst="rect">
            <a:avLst/>
          </a:prstGeom>
          <a:noFill/>
        </p:spPr>
        <p:txBody>
          <a:bodyPr wrap="square" rtlCol="0">
            <a:spAutoFit/>
          </a:bodyPr>
          <a:lstStyle/>
          <a:p>
            <a:r>
              <a:rPr lang="en-GB" dirty="0" smtClean="0">
                <a:solidFill>
                  <a:schemeClr val="bg1"/>
                </a:solidFill>
              </a:rPr>
              <a:t>American scientists have shown that humans can feel the difference between just one layer of molecules.</a:t>
            </a:r>
          </a:p>
          <a:p>
            <a:endParaRPr lang="en-GB" dirty="0">
              <a:solidFill>
                <a:schemeClr val="bg1"/>
              </a:solidFill>
            </a:endParaRPr>
          </a:p>
          <a:p>
            <a:r>
              <a:rPr lang="en-GB" dirty="0" smtClean="0">
                <a:solidFill>
                  <a:schemeClr val="bg1"/>
                </a:solidFill>
              </a:rPr>
              <a:t>The scientists changed the molecules on the surface of silicon so that they were all hydrophilic or all hydrophobic.</a:t>
            </a:r>
          </a:p>
        </p:txBody>
      </p:sp>
      <p:sp>
        <p:nvSpPr>
          <p:cNvPr id="3" name="Rectangle 2"/>
          <p:cNvSpPr/>
          <p:nvPr/>
        </p:nvSpPr>
        <p:spPr>
          <a:xfrm>
            <a:off x="297159" y="2518984"/>
            <a:ext cx="8479572" cy="1477328"/>
          </a:xfrm>
          <a:prstGeom prst="rect">
            <a:avLst/>
          </a:prstGeom>
        </p:spPr>
        <p:txBody>
          <a:bodyPr wrap="square">
            <a:spAutoFit/>
          </a:bodyPr>
          <a:lstStyle/>
          <a:p>
            <a:r>
              <a:rPr lang="en-GB" dirty="0" smtClean="0">
                <a:solidFill>
                  <a:schemeClr val="bg1"/>
                </a:solidFill>
              </a:rPr>
              <a:t>By </a:t>
            </a:r>
            <a:r>
              <a:rPr lang="en-GB" dirty="0">
                <a:solidFill>
                  <a:schemeClr val="bg1"/>
                </a:solidFill>
              </a:rPr>
              <a:t>changing how hard and fast they moved their fingers across the two surfaces, humans could feel the difference between them.</a:t>
            </a:r>
          </a:p>
          <a:p>
            <a:endParaRPr lang="en-GB" dirty="0">
              <a:solidFill>
                <a:schemeClr val="bg1"/>
              </a:solidFill>
            </a:endParaRPr>
          </a:p>
          <a:p>
            <a:r>
              <a:rPr lang="en-GB" dirty="0">
                <a:solidFill>
                  <a:schemeClr val="bg1"/>
                </a:solidFill>
              </a:rPr>
              <a:t>The research is being used to design virtual reality gloves that let users feel virtual objects.</a:t>
            </a:r>
          </a:p>
        </p:txBody>
      </p:sp>
      <p:sp>
        <p:nvSpPr>
          <p:cNvPr id="4" name="TextBox 3"/>
          <p:cNvSpPr txBox="1"/>
          <p:nvPr/>
        </p:nvSpPr>
        <p:spPr>
          <a:xfrm>
            <a:off x="3000142" y="4224383"/>
            <a:ext cx="5748321" cy="2862322"/>
          </a:xfrm>
          <a:prstGeom prst="rect">
            <a:avLst/>
          </a:prstGeom>
          <a:noFill/>
        </p:spPr>
        <p:txBody>
          <a:bodyPr wrap="square" rtlCol="0">
            <a:spAutoFit/>
          </a:bodyPr>
          <a:lstStyle/>
          <a:p>
            <a:pPr marL="342900" indent="-342900">
              <a:buAutoNum type="arabicPeriod"/>
            </a:pPr>
            <a:r>
              <a:rPr lang="en-GB" dirty="0" smtClean="0">
                <a:solidFill>
                  <a:schemeClr val="bg1"/>
                </a:solidFill>
              </a:rPr>
              <a:t>What do you think the word ‘hydrophobic’ means? What other words is it similar to?</a:t>
            </a:r>
          </a:p>
          <a:p>
            <a:pPr marL="342900" indent="-342900">
              <a:buAutoNum type="arabicPeriod"/>
            </a:pPr>
            <a:r>
              <a:rPr lang="en-GB" dirty="0" smtClean="0">
                <a:solidFill>
                  <a:schemeClr val="bg1"/>
                </a:solidFill>
              </a:rPr>
              <a:t>Are you surprised that humans can feel such a small difference? Why? Why not?</a:t>
            </a:r>
          </a:p>
          <a:p>
            <a:pPr marL="342900" indent="-342900">
              <a:buAutoNum type="arabicPeriod"/>
            </a:pPr>
            <a:r>
              <a:rPr lang="en-GB" dirty="0" smtClean="0">
                <a:solidFill>
                  <a:schemeClr val="bg1"/>
                </a:solidFill>
              </a:rPr>
              <a:t>What else do you know about silicon or what it is used for?</a:t>
            </a:r>
          </a:p>
          <a:p>
            <a:pPr marL="342900" indent="-342900">
              <a:buAutoNum type="arabicPeriod"/>
            </a:pPr>
            <a:r>
              <a:rPr lang="en-GB" dirty="0" smtClean="0">
                <a:solidFill>
                  <a:schemeClr val="bg1"/>
                </a:solidFill>
              </a:rPr>
              <a:t>What could we use virtual reality for in a chemistry lesson? Would this be a good use?</a:t>
            </a:r>
          </a:p>
          <a:p>
            <a:pPr marL="342900" indent="-342900">
              <a:buAutoNum type="arabicPeriod"/>
            </a:pPr>
            <a:endParaRPr lang="en-GB" dirty="0" smtClean="0">
              <a:solidFill>
                <a:schemeClr val="bg1"/>
              </a:solidFill>
            </a:endParaRPr>
          </a:p>
          <a:p>
            <a:pPr marL="342900" indent="-342900">
              <a:buAutoNum type="arabicPeriod"/>
            </a:pPr>
            <a:endParaRPr lang="en-GB" dirty="0">
              <a:solidFill>
                <a:schemeClr val="bg1"/>
              </a:solidFill>
            </a:endParaRPr>
          </a:p>
        </p:txBody>
      </p:sp>
    </p:spTree>
    <p:extLst>
      <p:ext uri="{BB962C8B-B14F-4D97-AF65-F5344CB8AC3E}">
        <p14:creationId xmlns:p14="http://schemas.microsoft.com/office/powerpoint/2010/main" val="42425408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3C7694F2-FF23-435B-8625-E3AA1329EFD0}">
  <ds:schemaRefs>
    <ds:schemaRef ds:uri="http://schemas.microsoft.com/sharepoint/v3/contenttype/forms"/>
  </ds:schemaRefs>
</ds:datastoreItem>
</file>

<file path=customXml/itemProps2.xml><?xml version="1.0" encoding="utf-8"?>
<ds:datastoreItem xmlns:ds="http://schemas.openxmlformats.org/officeDocument/2006/customXml" ds:itemID="{C8765011-A555-4DFA-AE85-6BF42B9B2042}">
  <ds:schemaRefs>
    <ds:schemaRef ds:uri="http://schemas.microsoft.com/office/2006/metadata/properties"/>
    <ds:schemaRef ds:uri="http://schemas.openxmlformats.org/package/2006/metadata/core-properties"/>
    <ds:schemaRef ds:uri="http://purl.org/dc/terms/"/>
    <ds:schemaRef ds:uri="http://schemas.microsoft.com/office/2006/documentManagement/types"/>
    <ds:schemaRef ds:uri="27d643f5-4560-4eff-9f48-d0fe6b2bec2d"/>
    <ds:schemaRef ds:uri="http://purl.org/dc/elements/1.1/"/>
    <ds:schemaRef ds:uri="http://www.w3.org/XML/1998/namespace"/>
    <ds:schemaRef ds:uri="http://purl.org/dc/dcmitype/"/>
  </ds:schemaRefs>
</ds:datastoreItem>
</file>

<file path=customXml/itemProps3.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1033</TotalTime>
  <Words>456</Words>
  <Application>Microsoft Office PowerPoint</Application>
  <PresentationFormat>On-screen Show (4:3)</PresentationFormat>
  <Paragraphs>31</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Summer bees and nanoparticles</dc:title>
  <dc:creator>Matt Baldwin</dc:creator>
  <cp:lastModifiedBy>Luke Blackburn</cp:lastModifiedBy>
  <cp:revision>94</cp:revision>
  <dcterms:created xsi:type="dcterms:W3CDTF">2013-06-04T12:27:23Z</dcterms:created>
  <dcterms:modified xsi:type="dcterms:W3CDTF">2018-02-13T14:13:45Z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