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8"/>
  </p:notesMasterIdLst>
  <p:sldIdLst>
    <p:sldId id="293" r:id="rId5"/>
    <p:sldId id="294" r:id="rId6"/>
    <p:sldId id="29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1FF72757-5A71-4AE8-BD67-48803ECBEF0B}">
          <p14:sldIdLst>
            <p14:sldId id="293"/>
          </p14:sldIdLst>
        </p14:section>
        <p14:section name="Integrated instructions" id="{64C1D022-18C7-40BA-992A-2955A02C6340}">
          <p14:sldIdLst>
            <p14:sldId id="294"/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  <p188:author id="{882225AA-91C1-56A3-979F-321CDDA73B13}" name="Emma Lumb" initials="EL" userId="S::LumbE@rsc.org::9492ac99-bdb3-413c-b074-05d0b4f2559a" providerId="AD"/>
  <p188:author id="{5F1CC0B0-84E0-BD6A-D99C-C314168B48E6}" name="Juliet Kennard" initials="JK" userId="S::kennardj@rsc.org::171ce03e-ecb9-44f8-bcbb-a85643c4c66a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3655" autoAdjust="0"/>
  </p:normalViewPr>
  <p:slideViewPr>
    <p:cSldViewPr snapToGrid="0">
      <p:cViewPr varScale="1">
        <p:scale>
          <a:sx n="72" d="100"/>
          <a:sy n="72" d="100"/>
        </p:scale>
        <p:origin x="298" y="52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E99E1-1495-406F-B49D-BDD45F7BC339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DA5DC-95BF-4697-A9FC-A2237F0DBC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resource is based on a method developed by CLEAPSS, PP059 Micro-electrolysis of copper(II) chloride solution, available at https://science.cleapss.org.uk/</a:t>
            </a:r>
          </a:p>
          <a:p>
            <a:r>
              <a:rPr lang="en-GB" dirty="0"/>
              <a:t>Image © Royal Society of Chemistry, Emma Lumb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353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Method: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 out 20 cm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coloured solution in a measuring cylinder and pour it into the conical flask. 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a few anti-bumping granules to the flask.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Clamp the conical flask on a tripod and gauze over a Bunsen burner sitting on a heatproof mat. 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 the delivery tube and place the bung in the top of the conical flask and the other end of the delivery tube in the test tube in the beaker.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ice water to the beaker.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Light the Bunsen burner on the yellow safety flame, then open the air hole so you have a blue flame. Heat the solution until it boils, then turn down the Bunsen burner flame by reducing the gas so it boils gently until you collect 1 cm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distillate in the test tube.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some white anhydrous copper (II) sulfate onto a watch glass and use a pipette to add a few drops of the product on to it to see if you’ve collected water.</a:t>
            </a:r>
          </a:p>
          <a:p>
            <a:endParaRPr lang="en-GB" sz="1200" dirty="0"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9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s://rsc.li/3CLTZDk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63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9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06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60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3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6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18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375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14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3" y="5816606"/>
            <a:ext cx="1754412" cy="417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0296CB-FD8F-7B28-2D63-5BD1D318741F}"/>
              </a:ext>
            </a:extLst>
          </p:cNvPr>
          <p:cNvSpPr txBox="1"/>
          <p:nvPr userDrawn="1"/>
        </p:nvSpPr>
        <p:spPr>
          <a:xfrm>
            <a:off x="7871999" y="5630041"/>
            <a:ext cx="5062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dirty="0" err="1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Lawrlwytho</a:t>
            </a:r>
            <a:r>
              <a:rPr lang="en-GB" sz="18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o</a:t>
            </a:r>
            <a:r>
              <a:rPr lang="en-GB" sz="1800" b="1" u="none" dirty="0">
                <a:solidFill>
                  <a:schemeClr val="bg1"/>
                </a:solidFill>
                <a:latin typeface="Century Gothic" panose="020B0502020202020204" pitchFamily="34" charset="0"/>
              </a:rPr>
              <a:t>: </a:t>
            </a:r>
            <a:r>
              <a:rPr lang="en-GB" b="1" u="none" dirty="0">
                <a:solidFill>
                  <a:schemeClr val="bg1"/>
                </a:solidFill>
                <a:latin typeface="Century Gothic" panose="020B0502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rsc.li/3CLTZDk </a:t>
            </a:r>
            <a:endParaRPr lang="en-GB" sz="1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92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05/02/2025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23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5" r:id="rId2"/>
    <p:sldLayoutId id="2147483686" r:id="rId3"/>
    <p:sldLayoutId id="214748368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CLTZD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FE117A8-3006-844E-A87E-1574BE8AB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367" y="2405303"/>
            <a:ext cx="5450492" cy="244703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Century Gothic"/>
              </a:rPr>
              <a:t>Electrolysis </a:t>
            </a:r>
            <a:r>
              <a:rPr lang="en-GB" dirty="0" err="1"/>
              <a:t>graddfa</a:t>
            </a:r>
            <a:r>
              <a:rPr lang="en-GB" dirty="0"/>
              <a:t> micro</a:t>
            </a:r>
            <a:endParaRPr lang="en-US" dirty="0"/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GB" sz="2800" dirty="0" err="1">
                <a:solidFill>
                  <a:schemeClr val="tx1"/>
                </a:solidFill>
                <a:latin typeface="Century Gothic"/>
              </a:rPr>
              <a:t>Cyfarwyddiadau</a:t>
            </a:r>
            <a:r>
              <a:rPr lang="en-GB" sz="2800" dirty="0">
                <a:solidFill>
                  <a:schemeClr val="tx1"/>
                </a:solidFill>
                <a:latin typeface="Century Gothic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Century Gothic"/>
              </a:rPr>
              <a:t>integredig</a:t>
            </a:r>
            <a:r>
              <a:rPr lang="en-GB" sz="2800" dirty="0">
                <a:solidFill>
                  <a:schemeClr val="tx1"/>
                </a:solidFill>
                <a:latin typeface="Century Gothic"/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 descr="A close-up of the experiment set up">
            <a:extLst>
              <a:ext uri="{FF2B5EF4-FFF2-40B4-BE49-F238E27FC236}">
                <a16:creationId xmlns:a16="http://schemas.microsoft.com/office/drawing/2014/main" id="{C1BBEEF7-6641-FE6E-DA1D-55178D79A8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834" y="-470400"/>
            <a:ext cx="4320000" cy="432000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607"/>
            </a:stretch>
          </a:blipFill>
          <a:ln w="127000">
            <a:solidFill>
              <a:srgbClr val="C8102E"/>
            </a:solidFill>
          </a:ln>
        </p:spPr>
      </p:pic>
    </p:spTree>
    <p:extLst>
      <p:ext uri="{BB962C8B-B14F-4D97-AF65-F5344CB8AC3E}">
        <p14:creationId xmlns:p14="http://schemas.microsoft.com/office/powerpoint/2010/main" val="472853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F1B30-7860-0E79-C046-E709BF5EF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entury Gothic"/>
              </a:rPr>
              <a:t>Cyfarwyddiadau</a:t>
            </a:r>
            <a:r>
              <a:rPr lang="en-GB" dirty="0">
                <a:latin typeface="Century Gothic"/>
              </a:rPr>
              <a:t> </a:t>
            </a:r>
            <a:r>
              <a:rPr lang="en-GB" dirty="0" err="1">
                <a:latin typeface="Century Gothic"/>
              </a:rPr>
              <a:t>integredig</a:t>
            </a:r>
            <a:r>
              <a:rPr lang="en-GB" dirty="0">
                <a:latin typeface="Century Gothic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9B1BE-418B-A700-C671-97C104E1A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GB" sz="1800" dirty="0">
                <a:latin typeface="Century Gothic"/>
              </a:rPr>
              <a:t>Mae </a:t>
            </a:r>
            <a:r>
              <a:rPr lang="en-GB" sz="1800" dirty="0" err="1">
                <a:latin typeface="Century Gothic"/>
              </a:rPr>
              <a:t>cyfarwyddiadau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integredig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yn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defnyddio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rhifo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clir</a:t>
            </a:r>
            <a:r>
              <a:rPr lang="en-GB" sz="1800" dirty="0">
                <a:latin typeface="Century Gothic"/>
              </a:rPr>
              <a:t>, </a:t>
            </a:r>
            <a:r>
              <a:rPr lang="en-GB" sz="1800" dirty="0" err="1">
                <a:latin typeface="Century Gothic"/>
              </a:rPr>
              <a:t>saethau</a:t>
            </a:r>
            <a:r>
              <a:rPr lang="en-GB" sz="1800" dirty="0">
                <a:latin typeface="Century Gothic"/>
              </a:rPr>
              <a:t> a </a:t>
            </a:r>
            <a:r>
              <a:rPr lang="en-GB" sz="1800" dirty="0" err="1">
                <a:latin typeface="Century Gothic"/>
              </a:rPr>
              <a:t>phictogramau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syml</a:t>
            </a:r>
            <a:r>
              <a:rPr lang="en-GB" sz="1800" dirty="0">
                <a:latin typeface="Century Gothic"/>
              </a:rPr>
              <a:t>, </a:t>
            </a:r>
            <a:r>
              <a:rPr lang="en-GB" sz="1800" dirty="0" err="1">
                <a:latin typeface="Century Gothic"/>
              </a:rPr>
              <a:t>fel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llygad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ddangos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pryd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wneud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arsylwadau</a:t>
            </a:r>
            <a:r>
              <a:rPr lang="en-GB" sz="1800" dirty="0">
                <a:latin typeface="Century Gothic"/>
              </a:rPr>
              <a:t>. </a:t>
            </a:r>
            <a:r>
              <a:rPr lang="en-GB" sz="1800" dirty="0" err="1">
                <a:latin typeface="Century Gothic"/>
              </a:rPr>
              <a:t>Cawsant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eu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datblygu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gan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ddefnyddio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theori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llwyth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gwybyddol</a:t>
            </a:r>
            <a:r>
              <a:rPr lang="en-GB" sz="1800" dirty="0">
                <a:latin typeface="Century Gothic"/>
              </a:rPr>
              <a:t> ac </a:t>
            </a:r>
            <a:r>
              <a:rPr lang="en-GB" sz="1800" dirty="0" err="1">
                <a:latin typeface="Century Gothic"/>
              </a:rPr>
              <a:t>maen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nhw’n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dileu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gwybodaeth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ddiangen</a:t>
            </a:r>
            <a:r>
              <a:rPr lang="en-GB" sz="1800" dirty="0">
                <a:latin typeface="Century Gothic"/>
              </a:rPr>
              <a:t>. Felly, </a:t>
            </a:r>
            <a:r>
              <a:rPr lang="en-GB" sz="1800" dirty="0" err="1">
                <a:latin typeface="Century Gothic"/>
              </a:rPr>
              <a:t>mae'r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cyfarwyddiadau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yn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lleihau'r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llwyth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diangen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ar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ddysgwyr</a:t>
            </a:r>
            <a:r>
              <a:rPr lang="en-GB" sz="1800" dirty="0">
                <a:latin typeface="Century Gothic"/>
              </a:rPr>
              <a:t>, </a:t>
            </a:r>
            <a:r>
              <a:rPr lang="en-GB" sz="1800" dirty="0" err="1">
                <a:latin typeface="Century Gothic"/>
              </a:rPr>
              <a:t>gan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gynyddu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gallu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eu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cof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gweithredol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feddwl</a:t>
            </a:r>
            <a:r>
              <a:rPr lang="en-GB" sz="1800" dirty="0">
                <a:latin typeface="Century Gothic"/>
              </a:rPr>
              <a:t> am </a:t>
            </a:r>
            <a:r>
              <a:rPr lang="en-GB" sz="1800" dirty="0" err="1">
                <a:latin typeface="Century Gothic"/>
              </a:rPr>
              <a:t>yr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hyn</a:t>
            </a:r>
            <a:r>
              <a:rPr lang="en-GB" sz="1800" dirty="0">
                <a:latin typeface="Century Gothic"/>
              </a:rPr>
              <a:t> y </a:t>
            </a:r>
            <a:r>
              <a:rPr lang="en-GB" sz="1800" dirty="0" err="1">
                <a:latin typeface="Century Gothic"/>
              </a:rPr>
              <a:t>maent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yn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ei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wneud</a:t>
            </a:r>
            <a:r>
              <a:rPr lang="en-GB" sz="1800" dirty="0">
                <a:latin typeface="Century Gothic"/>
              </a:rPr>
              <a:t> a </a:t>
            </a:r>
            <a:r>
              <a:rPr lang="en-GB" sz="1800" dirty="0" err="1">
                <a:latin typeface="Century Gothic"/>
              </a:rPr>
              <a:t>pham</a:t>
            </a:r>
            <a:r>
              <a:rPr lang="en-GB" sz="1800" dirty="0">
                <a:latin typeface="Century Gothic"/>
              </a:rPr>
              <a:t>.</a:t>
            </a:r>
            <a:endParaRPr lang="en-US" dirty="0">
              <a:latin typeface="Century Gothic"/>
            </a:endParaRPr>
          </a:p>
          <a:p>
            <a:r>
              <a:rPr lang="en-GB" sz="1800" dirty="0" err="1">
                <a:latin typeface="Century Gothic"/>
                <a:ea typeface="Calibri"/>
                <a:cs typeface="Times New Roman"/>
              </a:rPr>
              <a:t>Darllenwch</a:t>
            </a:r>
            <a:r>
              <a:rPr lang="en-GB" sz="1800" dirty="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dirty="0" err="1">
                <a:latin typeface="Century Gothic"/>
                <a:ea typeface="Calibri"/>
                <a:cs typeface="Times New Roman"/>
              </a:rPr>
              <a:t>fwy</a:t>
            </a:r>
            <a:r>
              <a:rPr lang="en-GB" sz="1800" dirty="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dirty="0" err="1">
                <a:latin typeface="Century Gothic"/>
                <a:ea typeface="Calibri"/>
                <a:cs typeface="Times New Roman"/>
              </a:rPr>
              <a:t>yn</a:t>
            </a:r>
            <a:r>
              <a:rPr lang="en-GB" sz="1800" dirty="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entury Gothic"/>
                <a:ea typeface="Calibri"/>
                <a:cs typeface="Times New Roman"/>
              </a:rPr>
              <a:t>rsc.li/47bIKi5 </a:t>
            </a:r>
            <a:r>
              <a:rPr lang="en-GB" sz="1800" dirty="0">
                <a:effectLst/>
                <a:latin typeface="Century Gothic"/>
                <a:ea typeface="Calibri"/>
                <a:cs typeface="Times New Roman"/>
              </a:rPr>
              <a:t>. </a:t>
            </a:r>
            <a:endParaRPr lang="en-GB" dirty="0"/>
          </a:p>
          <a:p>
            <a:pPr marL="0" indent="0">
              <a:buNone/>
            </a:pPr>
            <a:endParaRPr lang="en-GB" sz="1800" dirty="0">
              <a:latin typeface="Century Gothic"/>
              <a:ea typeface="Calibri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6DF0AC-3ED0-0C99-F1EE-44C8F6592AB2}"/>
              </a:ext>
            </a:extLst>
          </p:cNvPr>
          <p:cNvSpPr txBox="1"/>
          <p:nvPr/>
        </p:nvSpPr>
        <p:spPr>
          <a:xfrm rot="5400000" flipH="1">
            <a:off x="9762367" y="2046423"/>
            <a:ext cx="406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Rhagarweiniad</a:t>
            </a:r>
            <a:endParaRPr lang="en-GB" sz="3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859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832256A5-0B13-D201-425D-B3DB942F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err="1">
                <a:latin typeface="Calibri Light"/>
                <a:cs typeface="Calibri Light"/>
              </a:rPr>
              <a:t>Cyfarwyddiadau</a:t>
            </a:r>
            <a:r>
              <a:rPr lang="en-GB" dirty="0">
                <a:latin typeface="Calibri Light"/>
                <a:cs typeface="Calibri Light"/>
              </a:rPr>
              <a:t> </a:t>
            </a:r>
            <a:r>
              <a:rPr lang="en-GB" err="1">
                <a:latin typeface="Calibri Light"/>
                <a:cs typeface="Calibri Light"/>
              </a:rPr>
              <a:t>integredig</a:t>
            </a:r>
            <a:r>
              <a:rPr lang="en-GB" dirty="0"/>
              <a:t>: electrolysis</a:t>
            </a:r>
            <a:endParaRPr lang="en-US" dirty="0"/>
          </a:p>
        </p:txBody>
      </p:sp>
      <p:grpSp>
        <p:nvGrpSpPr>
          <p:cNvPr id="2" name="Group 1" descr="Image showing the set up for a microscale electrolysis experiment">
            <a:extLst>
              <a:ext uri="{FF2B5EF4-FFF2-40B4-BE49-F238E27FC236}">
                <a16:creationId xmlns:a16="http://schemas.microsoft.com/office/drawing/2014/main" id="{B3A18D8E-553B-3ECA-C8A5-2A224EE1BFCC}"/>
              </a:ext>
            </a:extLst>
          </p:cNvPr>
          <p:cNvGrpSpPr>
            <a:grpSpLocks/>
          </p:cNvGrpSpPr>
          <p:nvPr/>
        </p:nvGrpSpPr>
        <p:grpSpPr>
          <a:xfrm>
            <a:off x="3057634" y="634335"/>
            <a:ext cx="5737456" cy="4752209"/>
            <a:chOff x="2672515" y="525080"/>
            <a:chExt cx="5737456" cy="4752209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FD6939A-4597-B124-3414-1632C5809DC0}"/>
                </a:ext>
              </a:extLst>
            </p:cNvPr>
            <p:cNvCxnSpPr>
              <a:cxnSpLocks/>
            </p:cNvCxnSpPr>
            <p:nvPr/>
          </p:nvCxnSpPr>
          <p:spPr>
            <a:xfrm>
              <a:off x="3706823" y="1252310"/>
              <a:ext cx="233732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747AAE6-F332-6CCE-AA76-80D4BC2BC054}"/>
                </a:ext>
              </a:extLst>
            </p:cNvPr>
            <p:cNvSpPr>
              <a:spLocks/>
            </p:cNvSpPr>
            <p:nvPr/>
          </p:nvSpPr>
          <p:spPr>
            <a:xfrm>
              <a:off x="5016000" y="2253006"/>
              <a:ext cx="2160000" cy="216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402723E-D192-D412-FA8B-20D26FCF20F5}"/>
                </a:ext>
              </a:extLst>
            </p:cNvPr>
            <p:cNvSpPr>
              <a:spLocks/>
            </p:cNvSpPr>
            <p:nvPr/>
          </p:nvSpPr>
          <p:spPr>
            <a:xfrm>
              <a:off x="6357646" y="2688056"/>
              <a:ext cx="360000" cy="36105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AF85370-DD19-C1F4-ECE6-BE894BF05C3B}"/>
                </a:ext>
              </a:extLst>
            </p:cNvPr>
            <p:cNvSpPr>
              <a:spLocks/>
            </p:cNvSpPr>
            <p:nvPr/>
          </p:nvSpPr>
          <p:spPr>
            <a:xfrm>
              <a:off x="5506823" y="2688056"/>
              <a:ext cx="360000" cy="36105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9640E4E-D399-D0C7-4DCF-5AC7FD3D03F4}"/>
                </a:ext>
              </a:extLst>
            </p:cNvPr>
            <p:cNvSpPr>
              <a:spLocks/>
            </p:cNvSpPr>
            <p:nvPr/>
          </p:nvSpPr>
          <p:spPr>
            <a:xfrm>
              <a:off x="5605806" y="3808893"/>
              <a:ext cx="980387" cy="3205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8FD58F7-E9E1-9A54-3B79-50C4A31C322B}"/>
                </a:ext>
              </a:extLst>
            </p:cNvPr>
            <p:cNvGrpSpPr>
              <a:grpSpLocks/>
            </p:cNvGrpSpPr>
            <p:nvPr/>
          </p:nvGrpSpPr>
          <p:grpSpPr>
            <a:xfrm>
              <a:off x="6044152" y="525080"/>
              <a:ext cx="103695" cy="1348033"/>
              <a:chOff x="2064470" y="820132"/>
              <a:chExt cx="103695" cy="1348033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C062AD70-D7A9-6AEB-B526-4FAB6C8262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64470" y="820132"/>
                <a:ext cx="0" cy="134803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683D99A9-0C2D-2331-79D3-07160C1A6A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8165" y="1206631"/>
                <a:ext cx="0" cy="603315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60A7D9C-A87B-17BA-B224-97BCBCCA42B7}"/>
                </a:ext>
              </a:extLst>
            </p:cNvPr>
            <p:cNvCxnSpPr>
              <a:cxnSpLocks/>
              <a:stCxn id="14" idx="1"/>
            </p:cNvCxnSpPr>
            <p:nvPr/>
          </p:nvCxnSpPr>
          <p:spPr>
            <a:xfrm flipV="1">
              <a:off x="3706823" y="1244338"/>
              <a:ext cx="0" cy="2202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073E67F-0B91-7939-A670-9DC479A080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54877" y="1244338"/>
              <a:ext cx="2255094" cy="57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23C80F7-075E-55B0-041E-69EC24FB567F}"/>
                </a:ext>
              </a:extLst>
            </p:cNvPr>
            <p:cNvCxnSpPr>
              <a:cxnSpLocks/>
              <a:endCxn id="13" idx="3"/>
            </p:cNvCxnSpPr>
            <p:nvPr/>
          </p:nvCxnSpPr>
          <p:spPr>
            <a:xfrm>
              <a:off x="8409971" y="1244338"/>
              <a:ext cx="0" cy="2202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E52BC1-C514-34EE-9289-F3531510BC0E}"/>
                </a:ext>
              </a:extLst>
            </p:cNvPr>
            <p:cNvSpPr>
              <a:spLocks/>
            </p:cNvSpPr>
            <p:nvPr/>
          </p:nvSpPr>
          <p:spPr>
            <a:xfrm>
              <a:off x="5804155" y="3176452"/>
              <a:ext cx="540000" cy="5400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7989F0A-A33A-6917-11FA-81CD8529D04D}"/>
                </a:ext>
              </a:extLst>
            </p:cNvPr>
            <p:cNvSpPr>
              <a:spLocks/>
            </p:cNvSpPr>
            <p:nvPr/>
          </p:nvSpPr>
          <p:spPr>
            <a:xfrm>
              <a:off x="6249971" y="3408744"/>
              <a:ext cx="2160000" cy="754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CA5899C-AB44-B0CE-0036-ABF901794F1A}"/>
                </a:ext>
              </a:extLst>
            </p:cNvPr>
            <p:cNvSpPr>
              <a:spLocks/>
            </p:cNvSpPr>
            <p:nvPr/>
          </p:nvSpPr>
          <p:spPr>
            <a:xfrm>
              <a:off x="3706823" y="3408744"/>
              <a:ext cx="2160000" cy="754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1DCDD86-FB92-58C2-145C-7B82DF4085B9}"/>
                </a:ext>
              </a:extLst>
            </p:cNvPr>
            <p:cNvGrpSpPr>
              <a:grpSpLocks/>
            </p:cNvGrpSpPr>
            <p:nvPr/>
          </p:nvGrpSpPr>
          <p:grpSpPr>
            <a:xfrm rot="20063517" flipH="1">
              <a:off x="2672515" y="3600602"/>
              <a:ext cx="889000" cy="889000"/>
              <a:chOff x="3416300" y="2501900"/>
              <a:chExt cx="889000" cy="889000"/>
            </a:xfrm>
          </p:grpSpPr>
          <p:sp>
            <p:nvSpPr>
              <p:cNvPr id="38" name="Arc 37">
                <a:extLst>
                  <a:ext uri="{FF2B5EF4-FFF2-40B4-BE49-F238E27FC236}">
                    <a16:creationId xmlns:a16="http://schemas.microsoft.com/office/drawing/2014/main" id="{3C8299B0-B1FB-768C-EBBE-6CB75267CDE2}"/>
                  </a:ext>
                </a:extLst>
              </p:cNvPr>
              <p:cNvSpPr>
                <a:spLocks/>
              </p:cNvSpPr>
              <p:nvPr/>
            </p:nvSpPr>
            <p:spPr>
              <a:xfrm rot="13613037">
                <a:off x="3441700" y="2527300"/>
                <a:ext cx="889000" cy="83820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558196F9-5672-26BA-B695-26CD404AEF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16300" y="25146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B21305A-A374-23F5-DD2D-E30DD914DA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16300" y="29210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AE168FC-6D1D-DC66-6EBE-BCA12A305D9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441700" y="2768600"/>
                <a:ext cx="139700" cy="33020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9" name="Arrow: Bent 28">
              <a:extLst>
                <a:ext uri="{FF2B5EF4-FFF2-40B4-BE49-F238E27FC236}">
                  <a16:creationId xmlns:a16="http://schemas.microsoft.com/office/drawing/2014/main" id="{56065DD5-A2AE-5B0C-2EF3-27FEAE8F8B7B}"/>
                </a:ext>
              </a:extLst>
            </p:cNvPr>
            <p:cNvSpPr>
              <a:spLocks/>
            </p:cNvSpPr>
            <p:nvPr/>
          </p:nvSpPr>
          <p:spPr>
            <a:xfrm rot="5400000">
              <a:off x="4597415" y="1412449"/>
              <a:ext cx="1949586" cy="346943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0" name="Arrow: Bent 29">
              <a:extLst>
                <a:ext uri="{FF2B5EF4-FFF2-40B4-BE49-F238E27FC236}">
                  <a16:creationId xmlns:a16="http://schemas.microsoft.com/office/drawing/2014/main" id="{F43F953C-E52A-0D48-0132-5686990E16F5}"/>
                </a:ext>
              </a:extLst>
            </p:cNvPr>
            <p:cNvSpPr>
              <a:spLocks/>
            </p:cNvSpPr>
            <p:nvPr/>
          </p:nvSpPr>
          <p:spPr>
            <a:xfrm rot="16200000" flipH="1">
              <a:off x="5699839" y="1408820"/>
              <a:ext cx="1949586" cy="346943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44B3BADF-38BB-B100-DC06-1BEDAD49364C}"/>
                </a:ext>
              </a:extLst>
            </p:cNvPr>
            <p:cNvSpPr>
              <a:spLocks/>
            </p:cNvSpPr>
            <p:nvPr/>
          </p:nvSpPr>
          <p:spPr>
            <a:xfrm rot="10800000">
              <a:off x="6597554" y="3892037"/>
              <a:ext cx="849829" cy="145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row: Bent 32">
              <a:extLst>
                <a:ext uri="{FF2B5EF4-FFF2-40B4-BE49-F238E27FC236}">
                  <a16:creationId xmlns:a16="http://schemas.microsoft.com/office/drawing/2014/main" id="{A08509DE-C937-1732-0318-F20585B833AF}"/>
                </a:ext>
              </a:extLst>
            </p:cNvPr>
            <p:cNvSpPr>
              <a:spLocks/>
            </p:cNvSpPr>
            <p:nvPr/>
          </p:nvSpPr>
          <p:spPr>
            <a:xfrm rot="5400000" flipH="1" flipV="1">
              <a:off x="5326759" y="4248533"/>
              <a:ext cx="1728569" cy="328944"/>
            </a:xfrm>
            <a:prstGeom prst="bentArrow">
              <a:avLst>
                <a:gd name="adj1" fmla="val 25000"/>
                <a:gd name="adj2" fmla="val 22283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ACBA4DB9-3679-8C24-C505-A9922637B32A}"/>
              </a:ext>
            </a:extLst>
          </p:cNvPr>
          <p:cNvSpPr txBox="1"/>
          <p:nvPr/>
        </p:nvSpPr>
        <p:spPr>
          <a:xfrm>
            <a:off x="439006" y="1826919"/>
            <a:ext cx="2955912" cy="8430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pPr marL="447675" indent="-447675" algn="l"/>
            <a:r>
              <a:rPr lang="en-GB" dirty="0">
                <a:sym typeface="Wingdings 2" panose="05020102010507070707" pitchFamily="18" charset="2"/>
              </a:rPr>
              <a:t> </a:t>
            </a:r>
            <a:r>
              <a:rPr lang="en-GB" sz="1800" dirty="0" err="1">
                <a:latin typeface="Century Gothic" panose="020B0502020202020204" pitchFamily="34" charset="0"/>
              </a:rPr>
              <a:t>Rhowch</a:t>
            </a:r>
            <a:r>
              <a:rPr lang="en-GB" sz="1800" dirty="0">
                <a:latin typeface="Century Gothic" panose="020B0502020202020204" pitchFamily="34" charset="0"/>
              </a:rPr>
              <a:t> </a:t>
            </a:r>
            <a:r>
              <a:rPr lang="en-GB" sz="1800" dirty="0" err="1">
                <a:latin typeface="Century Gothic" panose="020B0502020202020204" pitchFamily="34" charset="0"/>
              </a:rPr>
              <a:t>electrodau</a:t>
            </a:r>
            <a:r>
              <a:rPr lang="en-GB" sz="1800" dirty="0">
                <a:latin typeface="Century Gothic" panose="020B0502020202020204" pitchFamily="34" charset="0"/>
              </a:rPr>
              <a:t> </a:t>
            </a:r>
            <a:r>
              <a:rPr lang="en-GB" sz="1800" dirty="0" err="1">
                <a:latin typeface="Century Gothic" panose="020B0502020202020204" pitchFamily="34" charset="0"/>
              </a:rPr>
              <a:t>mewn</a:t>
            </a:r>
            <a:r>
              <a:rPr lang="en-GB" sz="1800" dirty="0">
                <a:latin typeface="Century Gothic" panose="020B0502020202020204" pitchFamily="34" charset="0"/>
              </a:rPr>
              <a:t> </a:t>
            </a:r>
            <a:r>
              <a:rPr lang="en-GB" sz="1800" dirty="0" err="1">
                <a:latin typeface="Century Gothic" panose="020B0502020202020204" pitchFamily="34" charset="0"/>
              </a:rPr>
              <a:t>dysgl</a:t>
            </a:r>
            <a:r>
              <a:rPr lang="en-GB" sz="1800" dirty="0">
                <a:latin typeface="Century Gothic" panose="020B0502020202020204" pitchFamily="34" charset="0"/>
              </a:rPr>
              <a:t> petri  </a:t>
            </a:r>
            <a:r>
              <a:rPr lang="en-GB" sz="2000" dirty="0">
                <a:sym typeface="Wingdings" panose="05000000000000000000" pitchFamily="2" charset="2"/>
              </a:rPr>
              <a:t></a:t>
            </a:r>
            <a:endParaRPr lang="en-GB" sz="2000" dirty="0">
              <a:sym typeface="Wingdings 2" panose="05020102010507070707" pitchFamily="18" charset="2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6C905B4-914C-B6B4-27FB-1067DFA98239}"/>
              </a:ext>
            </a:extLst>
          </p:cNvPr>
          <p:cNvSpPr txBox="1"/>
          <p:nvPr/>
        </p:nvSpPr>
        <p:spPr>
          <a:xfrm>
            <a:off x="3256058" y="386733"/>
            <a:ext cx="2528503" cy="6626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3200" dirty="0">
                <a:sym typeface="Wingdings 2" panose="05020102010507070707" pitchFamily="18" charset="2"/>
              </a:rPr>
              <a:t></a:t>
            </a:r>
            <a:r>
              <a:rPr lang="en-GB" sz="1600" dirty="0">
                <a:sym typeface="Wingdings 2" panose="05020102010507070707" pitchFamily="18" charset="2"/>
              </a:rPr>
              <a:t> </a:t>
            </a:r>
            <a:r>
              <a:rPr lang="en-GB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GB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ddiferyn</a:t>
            </a:r>
            <a:r>
              <a:rPr lang="en-GB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KBr</a:t>
            </a:r>
            <a:r>
              <a:rPr lang="en-GB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GB" sz="2000" dirty="0">
                <a:sym typeface="Wingdings" panose="05000000000000000000" pitchFamily="2" charset="2"/>
              </a:rPr>
              <a:t></a:t>
            </a:r>
            <a:endParaRPr lang="en-GB" sz="2000" dirty="0">
              <a:sym typeface="Wingdings 2" panose="05020102010507070707" pitchFamily="18" charset="2"/>
            </a:endParaRPr>
          </a:p>
          <a:p>
            <a:r>
              <a:rPr lang="en-GB" sz="2400" dirty="0"/>
              <a:t>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D4799D2-DB41-9C17-648B-E7802A0F0374}"/>
              </a:ext>
            </a:extLst>
          </p:cNvPr>
          <p:cNvSpPr txBox="1"/>
          <p:nvPr/>
        </p:nvSpPr>
        <p:spPr>
          <a:xfrm>
            <a:off x="7214936" y="406370"/>
            <a:ext cx="2528502" cy="6626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</a:t>
            </a:r>
            <a:r>
              <a:rPr lang="en-GB" sz="1600" dirty="0">
                <a:sym typeface="Wingdings 2" panose="05020102010507070707" pitchFamily="18" charset="2"/>
              </a:rPr>
              <a:t> </a:t>
            </a:r>
            <a:r>
              <a:rPr lang="en-GB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GB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ddiferyn</a:t>
            </a:r>
            <a:r>
              <a:rPr lang="en-GB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KI</a:t>
            </a:r>
            <a:r>
              <a:rPr lang="en-GB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GB" sz="2000" dirty="0">
                <a:sym typeface="Wingdings" panose="05000000000000000000" pitchFamily="2" charset="2"/>
              </a:rPr>
              <a:t></a:t>
            </a:r>
            <a:endParaRPr lang="en-GB" sz="20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B79EE7-5B4D-8708-8A08-66F880DB11D7}"/>
              </a:ext>
            </a:extLst>
          </p:cNvPr>
          <p:cNvSpPr txBox="1"/>
          <p:nvPr/>
        </p:nvSpPr>
        <p:spPr>
          <a:xfrm>
            <a:off x="7825574" y="3847560"/>
            <a:ext cx="3208186" cy="8889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pPr marL="447675" indent="-447675" algn="l"/>
            <a:r>
              <a:rPr lang="en-GB" dirty="0">
                <a:sym typeface="Wingdings 2" panose="05020102010507070707" pitchFamily="18" charset="2"/>
              </a:rPr>
              <a:t> </a:t>
            </a:r>
            <a:r>
              <a:rPr lang="en-GB" sz="1800" dirty="0" err="1">
                <a:latin typeface="Century Gothic" panose="020B0502020202020204" pitchFamily="34" charset="0"/>
              </a:rPr>
              <a:t>Ychwanegwch</a:t>
            </a:r>
            <a:r>
              <a:rPr lang="en-GB" sz="1800" dirty="0">
                <a:latin typeface="Century Gothic" panose="020B0502020202020204" pitchFamily="34" charset="0"/>
              </a:rPr>
              <a:t> </a:t>
            </a:r>
            <a:r>
              <a:rPr lang="en-GB" sz="1800" dirty="0" err="1">
                <a:latin typeface="Century Gothic" panose="020B0502020202020204" pitchFamily="34" charset="0"/>
              </a:rPr>
              <a:t>bapur</a:t>
            </a:r>
            <a:r>
              <a:rPr lang="en-GB" sz="1800" dirty="0">
                <a:latin typeface="Century Gothic" panose="020B0502020202020204" pitchFamily="34" charset="0"/>
              </a:rPr>
              <a:t> </a:t>
            </a:r>
            <a:r>
              <a:rPr lang="en-GB" sz="1800" dirty="0" err="1">
                <a:latin typeface="Century Gothic" panose="020B0502020202020204" pitchFamily="34" charset="0"/>
              </a:rPr>
              <a:t>litmws</a:t>
            </a:r>
            <a:r>
              <a:rPr lang="en-GB" sz="1800" dirty="0">
                <a:latin typeface="Century Gothic" panose="020B0502020202020204" pitchFamily="34" charset="0"/>
              </a:rPr>
              <a:t> </a:t>
            </a:r>
            <a:r>
              <a:rPr lang="en-GB" sz="1800" dirty="0" err="1">
                <a:latin typeface="Century Gothic" panose="020B0502020202020204" pitchFamily="34" charset="0"/>
              </a:rPr>
              <a:t>glas</a:t>
            </a:r>
            <a:r>
              <a:rPr lang="en-GB" sz="1800" dirty="0">
                <a:latin typeface="Century Gothic" panose="020B0502020202020204" pitchFamily="34" charset="0"/>
              </a:rPr>
              <a:t> </a:t>
            </a:r>
            <a:r>
              <a:rPr lang="en-GB" sz="1800" dirty="0" err="1">
                <a:latin typeface="Century Gothic" panose="020B0502020202020204" pitchFamily="34" charset="0"/>
              </a:rPr>
              <a:t>llaith</a:t>
            </a:r>
            <a:r>
              <a:rPr lang="en-GB" sz="1800" dirty="0">
                <a:latin typeface="Century Gothic" panose="020B0502020202020204" pitchFamily="34" charset="0"/>
              </a:rPr>
              <a:t> 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  <a:sym typeface="Wingdings 2" panose="05020102010507070707" pitchFamily="18" charset="2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ACCA8FB-911E-78C9-F757-D7EC82E90E4D}"/>
              </a:ext>
            </a:extLst>
          </p:cNvPr>
          <p:cNvSpPr txBox="1"/>
          <p:nvPr/>
        </p:nvSpPr>
        <p:spPr>
          <a:xfrm>
            <a:off x="6650941" y="5091847"/>
            <a:ext cx="2899459" cy="5910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3200" dirty="0">
                <a:sym typeface="Wingdings 2" panose="05020102010507070707" pitchFamily="18" charset="2"/>
              </a:rPr>
              <a:t></a:t>
            </a:r>
            <a:r>
              <a:rPr lang="en-GB" sz="1600" dirty="0">
                <a:sym typeface="Wingdings 2" panose="05020102010507070707" pitchFamily="18" charset="2"/>
              </a:rPr>
              <a:t> </a:t>
            </a:r>
            <a:r>
              <a:rPr lang="en-GB" dirty="0">
                <a:latin typeface="Century Gothic" panose="020B0502020202020204" pitchFamily="34" charset="0"/>
                <a:sym typeface="Wingdings 2" panose="05020102010507070707" pitchFamily="18" charset="2"/>
              </a:rPr>
              <a:t>3–4 </a:t>
            </a:r>
            <a:r>
              <a:rPr lang="en-GB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ddiferyn</a:t>
            </a:r>
            <a:r>
              <a:rPr lang="en-GB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  <a:sym typeface="Wingdings 2" panose="05020102010507070707" pitchFamily="18" charset="2"/>
              </a:rPr>
              <a:t>CuCl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Wingdings 2" panose="05020102010507070707" pitchFamily="18" charset="2"/>
              </a:rPr>
              <a:t>2</a:t>
            </a:r>
            <a:r>
              <a:rPr lang="en-GB" baseline="-25000" dirty="0">
                <a:latin typeface="Century Gothic" panose="020B0502020202020204" pitchFamily="34" charset="0"/>
                <a:sym typeface="Wingdings 2" panose="05020102010507070707" pitchFamily="18" charset="2"/>
              </a:rPr>
              <a:t>  </a:t>
            </a:r>
            <a:r>
              <a:rPr lang="en-GB" sz="2000" dirty="0">
                <a:sym typeface="Wingdings" panose="05000000000000000000" pitchFamily="2" charset="2"/>
              </a:rPr>
              <a:t></a:t>
            </a:r>
            <a:endParaRPr lang="en-GB" sz="20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17F4A75-5CF9-0015-C92D-6AF614D2A2BA}"/>
              </a:ext>
            </a:extLst>
          </p:cNvPr>
          <p:cNvSpPr txBox="1"/>
          <p:nvPr/>
        </p:nvSpPr>
        <p:spPr>
          <a:xfrm>
            <a:off x="3334356" y="4988362"/>
            <a:ext cx="2596005" cy="5910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3200" dirty="0">
                <a:sym typeface="Wingdings 2" panose="05020102010507070707" pitchFamily="18" charset="2"/>
              </a:rPr>
              <a:t></a:t>
            </a:r>
            <a:r>
              <a:rPr lang="en-GB" sz="1600" dirty="0">
                <a:sym typeface="Wingdings 2" panose="05020102010507070707" pitchFamily="18" charset="2"/>
              </a:rPr>
              <a:t> </a:t>
            </a:r>
            <a:r>
              <a:rPr lang="en-GB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Rhowch</a:t>
            </a:r>
            <a:r>
              <a:rPr lang="en-GB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gaed</a:t>
            </a:r>
            <a:r>
              <a:rPr lang="en-GB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8593FE0-EC5A-CE9F-C6F4-1B078663F515}"/>
              </a:ext>
            </a:extLst>
          </p:cNvPr>
          <p:cNvSpPr txBox="1"/>
          <p:nvPr/>
        </p:nvSpPr>
        <p:spPr>
          <a:xfrm>
            <a:off x="756118" y="3790587"/>
            <a:ext cx="2519696" cy="8354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pPr marL="447675" indent="-447675" algn="l"/>
            <a:r>
              <a:rPr lang="en-GB" dirty="0">
                <a:sym typeface="Wingdings 2" panose="05020102010507070707" pitchFamily="18" charset="2"/>
              </a:rPr>
              <a:t></a:t>
            </a:r>
            <a:r>
              <a:rPr lang="en-GB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Cysylltwch</a:t>
            </a:r>
            <a:r>
              <a:rPr lang="en-GB" sz="1600" dirty="0">
                <a:latin typeface="Century Gothic" panose="020B0502020202020204" pitchFamily="34" charset="0"/>
              </a:rPr>
              <a:t> â </a:t>
            </a:r>
            <a:r>
              <a:rPr lang="en-GB" sz="1600" dirty="0" err="1">
                <a:latin typeface="Century Gothic" panose="020B0502020202020204" pitchFamily="34" charset="0"/>
              </a:rPr>
              <a:t>batri</a:t>
            </a:r>
            <a:r>
              <a:rPr lang="en-GB" sz="1600" dirty="0">
                <a:latin typeface="Century Gothic" panose="020B0502020202020204" pitchFamily="34" charset="0"/>
              </a:rPr>
              <a:t>.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Arsylwch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  <a:sym typeface="Wingdings 2" panose="05020102010507070707" pitchFamily="18" charset="2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100" name="TextBox 9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003" y="6113417"/>
            <a:ext cx="3266818" cy="6626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GB" sz="1400" b="1" dirty="0">
                <a:solidFill>
                  <a:srgbClr val="C00000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RSC </a:t>
            </a:r>
            <a:r>
              <a:rPr lang="en-GB" sz="1400" b="1" dirty="0" err="1">
                <a:solidFill>
                  <a:srgbClr val="C00000"/>
                </a:solidFill>
                <a:latin typeface="Century Gothic" panose="020B0502020202020204" pitchFamily="34" charset="0"/>
              </a:rPr>
              <a:t>cemeg</a:t>
            </a:r>
            <a:r>
              <a:rPr lang="en-GB" sz="1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 err="1">
                <a:solidFill>
                  <a:srgbClr val="C00000"/>
                </a:solidFill>
                <a:latin typeface="Century Gothic" panose="020B0502020202020204" pitchFamily="34" charset="0"/>
              </a:rPr>
              <a:t>graddfa</a:t>
            </a:r>
            <a:r>
              <a:rPr lang="en-GB" sz="1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micro</a:t>
            </a:r>
            <a:endParaRPr lang="en-GB" sz="1400" b="1" dirty="0">
              <a:solidFill>
                <a:srgbClr val="C00000"/>
              </a:solidFill>
              <a:latin typeface="Century Gothic" panose="020B0502020202020204" pitchFamily="34" charset="0"/>
              <a:sym typeface="Wingdings 2" panose="05020102010507070707" pitchFamily="18" charset="2"/>
            </a:endParaRPr>
          </a:p>
          <a:p>
            <a:r>
              <a:rPr lang="en-GB" sz="1400" dirty="0">
                <a:latin typeface="Century Gothic"/>
                <a:sym typeface="Wingdings 2" panose="05020102010507070707" pitchFamily="18" charset="2"/>
              </a:rPr>
              <a:t>Electrolysis</a:t>
            </a:r>
          </a:p>
          <a:p>
            <a:r>
              <a:rPr lang="en-GB" sz="1200" dirty="0" err="1">
                <a:effectLst/>
                <a:latin typeface="Century Gothic" panose="020B0502020202020204" pitchFamily="34" charset="0"/>
              </a:rPr>
              <a:t>Lawrlwytho</a:t>
            </a:r>
            <a:r>
              <a:rPr lang="en-GB" sz="1200" dirty="0">
                <a:effectLst/>
                <a:latin typeface="Century Gothic" panose="020B0502020202020204" pitchFamily="34" charset="0"/>
              </a:rPr>
              <a:t> o</a:t>
            </a:r>
            <a:r>
              <a:rPr lang="en-GB" sz="1200" u="none" dirty="0">
                <a:latin typeface="Century Gothic" panose="020B0502020202020204" pitchFamily="34" charset="0"/>
              </a:rPr>
              <a:t> </a:t>
            </a:r>
            <a:r>
              <a:rPr lang="en-GB" sz="1200" u="none" dirty="0">
                <a:solidFill>
                  <a:srgbClr val="0070C0"/>
                </a:solidFill>
                <a:latin typeface="Century Gothic" panose="020B0502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rsc.li/3CLTZDk </a:t>
            </a:r>
            <a:endParaRPr lang="en-GB" sz="120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endParaRPr lang="en-GB" sz="1400" dirty="0">
              <a:latin typeface="Century Gothic" panose="020B0502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61460D-DEDE-FA39-D7F9-E7891E9E0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6159" y="6055867"/>
            <a:ext cx="835175" cy="777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hlinkClick r:id="rId5"/>
            <a:extLst>
              <a:ext uri="{FF2B5EF4-FFF2-40B4-BE49-F238E27FC236}">
                <a16:creationId xmlns:a16="http://schemas.microsoft.com/office/drawing/2014/main" id="{7F3FEE55-4A4C-859F-7023-829912061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8837" y="6422507"/>
            <a:ext cx="1233163" cy="43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601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9AEF31871D1488CE76DAAD549738C" ma:contentTypeVersion="17" ma:contentTypeDescription="Create a new document." ma:contentTypeScope="" ma:versionID="dd32f7734da563801c50a67f3ca51d7f">
  <xsd:schema xmlns:xsd="http://www.w3.org/2001/XMLSchema" xmlns:xs="http://www.w3.org/2001/XMLSchema" xmlns:p="http://schemas.microsoft.com/office/2006/metadata/properties" xmlns:ns2="72ad90e4-f9f8-4758-a1e3-0a7f403e271e" xmlns:ns3="27e564b6-8a00-461c-8d45-4d4e49e620eb" targetNamespace="http://schemas.microsoft.com/office/2006/metadata/properties" ma:root="true" ma:fieldsID="3904ce9d5d0d0c785c6930ce28762cd2" ns2:_="" ns3:_="">
    <xsd:import namespace="72ad90e4-f9f8-4758-a1e3-0a7f403e271e"/>
    <xsd:import namespace="27e564b6-8a00-461c-8d45-4d4e49e620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ad90e4-f9f8-4758-a1e3-0a7f403e27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564b6-8a00-461c-8d45-4d4e49e620e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ae0381d-0c94-4a3f-aade-9a29dd7f4345}" ma:internalName="TaxCatchAll" ma:showField="CatchAllData" ma:web="27e564b6-8a00-461c-8d45-4d4e49e620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ad90e4-f9f8-4758-a1e3-0a7f403e271e">
      <Terms xmlns="http://schemas.microsoft.com/office/infopath/2007/PartnerControls"/>
    </lcf76f155ced4ddcb4097134ff3c332f>
    <TaxCatchAll xmlns="27e564b6-8a00-461c-8d45-4d4e49e620e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0C1965-6782-4BE5-A8C8-525E69E63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ad90e4-f9f8-4758-a1e3-0a7f403e271e"/>
    <ds:schemaRef ds:uri="27e564b6-8a00-461c-8d45-4d4e49e620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0960F0-ECAC-4E0E-B882-D59142520847}">
  <ds:schemaRefs>
    <ds:schemaRef ds:uri="27e564b6-8a00-461c-8d45-4d4e49e620eb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72ad90e4-f9f8-4758-a1e3-0a7f403e271e"/>
  </ds:schemaRefs>
</ds:datastoreItem>
</file>

<file path=customXml/itemProps3.xml><?xml version="1.0" encoding="utf-8"?>
<ds:datastoreItem xmlns:ds="http://schemas.openxmlformats.org/officeDocument/2006/customXml" ds:itemID="{EE3F6584-FC0E-4836-A64E-D446D265CC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4162</TotalTime>
  <Words>370</Words>
  <Application>Microsoft Office PowerPoint</Application>
  <PresentationFormat>Widescreen</PresentationFormat>
  <Paragraphs>37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Century Gothic</vt:lpstr>
      <vt:lpstr>Wingdings</vt:lpstr>
      <vt:lpstr>Wingdings 2</vt:lpstr>
      <vt:lpstr>Office Theme</vt:lpstr>
      <vt:lpstr>PowerPoint Presentation</vt:lpstr>
      <vt:lpstr>Cyfarwyddiadau integredig </vt:lpstr>
      <vt:lpstr>Cyfarwyddiadau integredig: electrolysis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Microscale electrolysis integrated instructions Welsh</dc:title>
  <dc:creator>Royal Society of Chemistry</dc:creator>
  <cp:keywords>Welsh, electrolysis, microscale, experiment, GCSE, practical, copper chloride, technical notes, teacher notes redox, copper chloride, metals, displacement, halogens</cp:keywords>
  <dc:description>From rsc.li/3CLTZDk, full technician notes available</dc:description>
  <cp:lastModifiedBy>Juliet Kennard</cp:lastModifiedBy>
  <cp:revision>155</cp:revision>
  <dcterms:created xsi:type="dcterms:W3CDTF">2017-10-18T10:44:09Z</dcterms:created>
  <dcterms:modified xsi:type="dcterms:W3CDTF">2025-02-05T08:12:46Z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0x010100B329AEF31871D1488CE76DAAD549738C</vt:lpwstr>
  </property>
  <property fmtid="{D5CDD505-2E9C-101B-9397-08002B2CF9AE}" pid="3" name="MediaServiceImageTags">
    <vt:lpwstr/>
  </property>
</Properties>
</file>