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8"/>
  </p:notesMasterIdLst>
  <p:sldIdLst>
    <p:sldId id="293" r:id="rId5"/>
    <p:sldId id="294" r:id="rId6"/>
    <p:sldId id="29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1FF72757-5A71-4AE8-BD67-48803ECBEF0B}">
          <p14:sldIdLst>
            <p14:sldId id="293"/>
          </p14:sldIdLst>
        </p14:section>
        <p14:section name="Integrated instructions" id="{64C1D022-18C7-40BA-992A-2955A02C6340}">
          <p14:sldIdLst>
            <p14:sldId id="294"/>
            <p14:sldId id="29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5F1CC0B0-84E0-BD6A-D99C-C314168B48E6}" name="Juliet Kennard" initials="JK" userId="S::kennardj@rsc.org::171ce03e-ecb9-44f8-bcbb-a85643c4c66a"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65" autoAdjust="0"/>
  </p:normalViewPr>
  <p:slideViewPr>
    <p:cSldViewPr snapToGrid="0">
      <p:cViewPr varScale="1">
        <p:scale>
          <a:sx n="62" d="100"/>
          <a:sy n="62" d="100"/>
        </p:scale>
        <p:origin x="64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AE99E1-1495-406F-B49D-BDD45F7BC339}" type="datetimeFigureOut">
              <a:rPr lang="en-GB" smtClean="0"/>
              <a:t>03/02/2025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resource is based on a method developed by CLEAPSS, PP059 Micro-electrolysis of copper(II) chloride solution, available at https://science.cleapss.org.uk/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Royal Society of Chemistry, Emma Lumb.</a:t>
            </a:r>
          </a:p>
          <a:p>
            <a:endParaRPr lang="en-GB" dirty="0"/>
          </a:p>
        </p:txBody>
      </p:sp>
      <p:sp>
        <p:nvSpPr>
          <p:cNvPr id="4" name="Slide Number Placeholder 3"/>
          <p:cNvSpPr>
            <a:spLocks noGrp="1"/>
          </p:cNvSpPr>
          <p:nvPr>
            <p:ph type="sldNum" sz="quarter" idx="5"/>
          </p:nvPr>
        </p:nvSpPr>
        <p:spPr/>
        <p:txBody>
          <a:bodyPr/>
          <a:lstStyle/>
          <a:p>
            <a:fld id="{6A4DA5DC-95BF-4697-A9FC-A2237F0DBCE8}" type="slidenum">
              <a:rPr lang="en-GB" smtClean="0"/>
              <a:t>1</a:t>
            </a:fld>
            <a:endParaRPr lang="en-GB"/>
          </a:p>
        </p:txBody>
      </p:sp>
    </p:spTree>
    <p:extLst>
      <p:ext uri="{BB962C8B-B14F-4D97-AF65-F5344CB8AC3E}">
        <p14:creationId xmlns:p14="http://schemas.microsoft.com/office/powerpoint/2010/main" val="3368902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4DA5DC-95BF-4697-A9FC-A2237F0DBCE8}" type="slidenum">
              <a:rPr lang="en-GB" smtClean="0"/>
              <a:t>2</a:t>
            </a:fld>
            <a:endParaRPr lang="en-GB"/>
          </a:p>
        </p:txBody>
      </p:sp>
    </p:spTree>
    <p:extLst>
      <p:ext uri="{BB962C8B-B14F-4D97-AF65-F5344CB8AC3E}">
        <p14:creationId xmlns:p14="http://schemas.microsoft.com/office/powerpoint/2010/main" val="329213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Method</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Place the Petri dish on top of the integrated instructions and secure the electrodes around 1 cm apart.</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KBr to the left-hand circle.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KI to the right-hand circle.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Dampen some blue litmus paper using water and place below the electrodes.</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3–4 drops of CuCl</a:t>
            </a:r>
            <a:r>
              <a:rPr lang="en-GB" sz="18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GB" sz="1800" dirty="0">
                <a:effectLst/>
                <a:latin typeface="Calibri" panose="020F0502020204030204" pitchFamily="34" charset="0"/>
                <a:ea typeface="Calibri" panose="020F0502020204030204" pitchFamily="34" charset="0"/>
                <a:cs typeface="Times New Roman" panose="02020603050405020304" pitchFamily="18" charset="0"/>
              </a:rPr>
              <a:t> to the middle circle, making sure both electrodes are in contact with the solution.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Cover the Petri dish with the lid.</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Connect the electrodes to the battery (or power supply) and observe.</a:t>
            </a:r>
          </a:p>
        </p:txBody>
      </p:sp>
      <p:sp>
        <p:nvSpPr>
          <p:cNvPr id="4" name="Slide Number Placeholder 3"/>
          <p:cNvSpPr>
            <a:spLocks noGrp="1"/>
          </p:cNvSpPr>
          <p:nvPr>
            <p:ph type="sldNum" sz="quarter" idx="10"/>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89399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https://rsc.li/3CLTZDk"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a:t>Heading</a:t>
            </a:r>
            <a:endParaRPr lang="en-US"/>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3129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3210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4000"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a:t>14–16 years</a:t>
            </a:r>
            <a:endParaRPr lang="en-US"/>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Triple line title with turnover on three lines</a:t>
            </a:r>
            <a:endParaRPr lang="en-US"/>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980296CB-FD8F-7B28-2D63-5BD1D318741F}"/>
              </a:ext>
            </a:extLst>
          </p:cNvPr>
          <p:cNvSpPr txBox="1"/>
          <p:nvPr userDrawn="1"/>
        </p:nvSpPr>
        <p:spPr>
          <a:xfrm>
            <a:off x="7485975" y="5656132"/>
            <a:ext cx="5062575" cy="369332"/>
          </a:xfrm>
          <a:prstGeom prst="rect">
            <a:avLst/>
          </a:prstGeom>
          <a:noFill/>
        </p:spPr>
        <p:txBody>
          <a:bodyPr wrap="square" rtlCol="0">
            <a:spAutoFit/>
          </a:bodyPr>
          <a:lstStyle/>
          <a:p>
            <a:r>
              <a:rPr lang="en-GB" b="1" dirty="0">
                <a:solidFill>
                  <a:schemeClr val="bg1"/>
                </a:solidFill>
                <a:latin typeface="Century Gothic" panose="020B0502020202020204" pitchFamily="34" charset="0"/>
              </a:rPr>
              <a:t>Downloaded from: </a:t>
            </a:r>
            <a:r>
              <a:rPr lang="en-GB" b="1" u="none"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rsc.li/3CLTZDk </a:t>
            </a:r>
            <a:endParaRPr lang="en-GB" b="1" u="none"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93923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03/02/2025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rsc.li/47bIKi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rsc.li/3CLTZDk"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rsc.li/3CLTZDk"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E117A8-3006-844E-A87E-1574BE8ABE1B}"/>
              </a:ext>
            </a:extLst>
          </p:cNvPr>
          <p:cNvSpPr>
            <a:spLocks noGrp="1"/>
          </p:cNvSpPr>
          <p:nvPr>
            <p:ph type="title" idx="4294967295"/>
          </p:nvPr>
        </p:nvSpPr>
        <p:spPr>
          <a:xfrm>
            <a:off x="549275" y="2465388"/>
            <a:ext cx="5451475" cy="2447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3750" b="1" i="0" u="none" strike="noStrike" kern="1200" cap="none" spc="0" normalizeH="0" baseline="0" noProof="0" dirty="0">
                <a:ln>
                  <a:noFill/>
                </a:ln>
                <a:solidFill>
                  <a:srgbClr val="C8102E"/>
                </a:solidFill>
                <a:effectLst/>
                <a:uLnTx/>
                <a:uFillTx/>
                <a:latin typeface="Century Gothic"/>
                <a:ea typeface="+mn-ea"/>
                <a:cs typeface="+mn-cs"/>
              </a:rPr>
              <a:t>Microscale electrolysis</a:t>
            </a: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chemeClr val="tx1"/>
                </a:solidFill>
                <a:effectLst/>
                <a:uLnTx/>
                <a:uFillTx/>
                <a:latin typeface="Century Gothic"/>
                <a:ea typeface="+mn-ea"/>
                <a:cs typeface="+mn-cs"/>
              </a:rPr>
              <a:t>Integrated instructions</a:t>
            </a:r>
            <a:endParaRPr kumimoji="0" lang="en-US" sz="2800" b="1" i="0" u="none" strike="noStrike" kern="1200" cap="none" spc="0" normalizeH="0" baseline="0" noProof="0" dirty="0">
              <a:ln>
                <a:noFill/>
              </a:ln>
              <a:solidFill>
                <a:schemeClr val="tx1"/>
              </a:solidFill>
              <a:effectLst/>
              <a:uLnTx/>
              <a:uFillTx/>
              <a:latin typeface="Century Gothic"/>
              <a:ea typeface="+mn-ea"/>
              <a:cs typeface="+mn-cs"/>
            </a:endParaRPr>
          </a:p>
        </p:txBody>
      </p:sp>
      <p:pic>
        <p:nvPicPr>
          <p:cNvPr id="6" name="Picture 5" descr="A close-up of the experiment set up">
            <a:extLst>
              <a:ext uri="{FF2B5EF4-FFF2-40B4-BE49-F238E27FC236}">
                <a16:creationId xmlns:a16="http://schemas.microsoft.com/office/drawing/2014/main" id="{47C27F6F-CFFF-35C1-1CFB-2CE97E8538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14272" y="-630655"/>
            <a:ext cx="4320000" cy="4320000"/>
          </a:xfrm>
          <a:prstGeom prst="ellipse">
            <a:avLst/>
          </a:prstGeom>
          <a:blipFill>
            <a:blip r:embed="rId4" cstate="screen">
              <a:extLst>
                <a:ext uri="{28A0092B-C50C-407E-A947-70E740481C1C}">
                  <a14:useLocalDpi xmlns:a14="http://schemas.microsoft.com/office/drawing/2010/main"/>
                </a:ext>
              </a:extLst>
            </a:blip>
            <a:srcRect/>
            <a:stretch>
              <a:fillRect b="1607"/>
            </a:stretch>
          </a:blipFill>
          <a:ln w="127000">
            <a:solidFill>
              <a:srgbClr val="C8102E"/>
            </a:solidFill>
          </a:ln>
        </p:spPr>
      </p:pic>
    </p:spTree>
    <p:extLst>
      <p:ext uri="{BB962C8B-B14F-4D97-AF65-F5344CB8AC3E}">
        <p14:creationId xmlns:p14="http://schemas.microsoft.com/office/powerpoint/2010/main" val="472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lstStyle/>
          <a:p>
            <a:r>
              <a:rPr lang="en-GB"/>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vert="horz" lIns="0" tIns="0" rIns="0" bIns="0" rtlCol="0" anchor="t">
            <a:normAutofit/>
          </a:bodyPr>
          <a:lstStyle/>
          <a:p>
            <a:pPr marL="0" indent="0">
              <a:buNone/>
            </a:pPr>
            <a:r>
              <a:rPr lang="en-GB" sz="1800" dirty="0">
                <a:latin typeface="Century Gothic" panose="020B0502020202020204" pitchFamily="34" charset="0"/>
              </a:rPr>
              <a:t>Integrated instructions use clear numbering, arrows and simple pictograms</a:t>
            </a:r>
            <a:r>
              <a:rPr lang="en-GB" sz="1800" dirty="0"/>
              <a:t> (</a:t>
            </a:r>
            <a:r>
              <a:rPr lang="en-GB" sz="1800" dirty="0">
                <a:latin typeface="Century Gothic" panose="020B0502020202020204" pitchFamily="34" charset="0"/>
              </a:rPr>
              <a:t>for example,</a:t>
            </a:r>
            <a:r>
              <a:rPr lang="en-GB" sz="1800" dirty="0"/>
              <a:t> </a:t>
            </a:r>
            <a:r>
              <a:rPr lang="en-GB" sz="1800" dirty="0">
                <a:latin typeface="Century Gothic" panose="020B0502020202020204" pitchFamily="34" charset="0"/>
              </a:rPr>
              <a:t>an eye showing when to make observations). They were developed using cognitive load theory and remove unnecessary information. Integrated instructions reduce extraneous load on learners, increasing the capacity of their working memory to think about what they are doing and why.</a:t>
            </a:r>
          </a:p>
          <a:p>
            <a:pPr marL="0" indent="0">
              <a:buNone/>
            </a:pPr>
            <a:r>
              <a:rPr lang="en-GB" sz="1800" dirty="0">
                <a:effectLst/>
                <a:latin typeface="Century Gothic"/>
                <a:ea typeface="Calibri"/>
                <a:cs typeface="Times New Roman"/>
              </a:rPr>
              <a:t>Read more at </a:t>
            </a:r>
            <a:r>
              <a:rPr lang="en-GB" sz="1800" dirty="0">
                <a:solidFill>
                  <a:srgbClr val="0563C1"/>
                </a:solidFill>
                <a:effectLst/>
                <a:latin typeface="Century Gothic"/>
                <a:ea typeface="Calibri"/>
                <a:cs typeface="Times New Roman"/>
                <a:hlinkClick r:id="rId3" action="ppaction://hlinkfile"/>
              </a:rPr>
              <a:t>rsc.li/47bIKi5</a:t>
            </a:r>
            <a:r>
              <a:rPr lang="en-GB" sz="1800" dirty="0">
                <a:effectLst/>
                <a:latin typeface="Century Gothic"/>
                <a:ea typeface="Calibri"/>
                <a:cs typeface="Times New Roman"/>
              </a:rPr>
              <a:t>. </a:t>
            </a:r>
          </a:p>
          <a:p>
            <a:pPr marL="0" indent="0">
              <a:buNone/>
            </a:pPr>
            <a:endParaRPr lang="en-GB" sz="1800" dirty="0">
              <a:latin typeface="Century Gothic"/>
              <a:ea typeface="Calibri"/>
              <a:cs typeface="Times New Roman"/>
            </a:endParaRPr>
          </a:p>
          <a:p>
            <a:r>
              <a:rPr lang="en-GB" sz="1800" dirty="0">
                <a:latin typeface="Century Gothic"/>
                <a:ea typeface="Calibri"/>
                <a:cs typeface="Times New Roman"/>
              </a:rPr>
              <a:t>Full technician notes, including safety, preparation and disposal, are available from </a:t>
            </a:r>
            <a:r>
              <a:rPr lang="en-GB" sz="1800" dirty="0">
                <a:latin typeface="Century Gothic"/>
                <a:hlinkClick r:id="rId4"/>
              </a:rPr>
              <a:t>rsc.li/3CLTZDk</a:t>
            </a:r>
            <a:r>
              <a:rPr lang="en-GB" sz="1800" dirty="0">
                <a:latin typeface="Century Gothic"/>
              </a:rPr>
              <a:t>.</a:t>
            </a:r>
          </a:p>
          <a:p>
            <a:pPr marL="0" indent="0">
              <a:buNone/>
            </a:pPr>
            <a:endParaRPr lang="en-GB" sz="1800" dirty="0">
              <a:latin typeface="Century Gothic"/>
              <a:ea typeface="Calibri"/>
              <a:cs typeface="Times New Roman"/>
            </a:endParaRPr>
          </a:p>
        </p:txBody>
      </p:sp>
      <p:pic>
        <p:nvPicPr>
          <p:cNvPr id="4" name="Picture 3">
            <a:extLst>
              <a:ext uri="{FF2B5EF4-FFF2-40B4-BE49-F238E27FC236}">
                <a16:creationId xmlns:a16="http://schemas.microsoft.com/office/drawing/2014/main" id="{A56787D7-85A8-6333-FF4F-1E7FC3C880E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134044" y="162560"/>
            <a:ext cx="1266825" cy="6705600"/>
          </a:xfrm>
          <a:prstGeom prst="rect">
            <a:avLst/>
          </a:prstGeom>
        </p:spPr>
      </p:pic>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Straight Connector 83">
            <a:extLst>
              <a:ext uri="{FF2B5EF4-FFF2-40B4-BE49-F238E27FC236}">
                <a16:creationId xmlns:a16="http://schemas.microsoft.com/office/drawing/2014/main" id="{2FD6939A-4597-B124-3414-1632C5809DC0}"/>
              </a:ext>
              <a:ext uri="{C183D7F6-B498-43B3-948B-1728B52AA6E4}">
                <adec:decorative xmlns:adec="http://schemas.microsoft.com/office/drawing/2017/decorative" val="1"/>
              </a:ext>
            </a:extLst>
          </p:cNvPr>
          <p:cNvCxnSpPr>
            <a:cxnSpLocks/>
          </p:cNvCxnSpPr>
          <p:nvPr/>
        </p:nvCxnSpPr>
        <p:spPr>
          <a:xfrm>
            <a:off x="4091942" y="1361565"/>
            <a:ext cx="2337329" cy="0"/>
          </a:xfrm>
          <a:prstGeom prst="line">
            <a:avLst/>
          </a:prstGeom>
        </p:spPr>
        <p:style>
          <a:lnRef idx="1">
            <a:schemeClr val="dk1"/>
          </a:lnRef>
          <a:fillRef idx="0">
            <a:schemeClr val="dk1"/>
          </a:fillRef>
          <a:effectRef idx="0">
            <a:schemeClr val="dk1"/>
          </a:effectRef>
          <a:fontRef idx="minor">
            <a:schemeClr val="tx1"/>
          </a:fontRef>
        </p:style>
      </p:cxnSp>
      <p:sp>
        <p:nvSpPr>
          <p:cNvPr id="4" name="Oval 3">
            <a:extLst>
              <a:ext uri="{FF2B5EF4-FFF2-40B4-BE49-F238E27FC236}">
                <a16:creationId xmlns:a16="http://schemas.microsoft.com/office/drawing/2014/main" id="{D747AAE6-F332-6CCE-AA76-80D4BC2BC054}"/>
              </a:ext>
              <a:ext uri="{C183D7F6-B498-43B3-948B-1728B52AA6E4}">
                <adec:decorative xmlns:adec="http://schemas.microsoft.com/office/drawing/2017/decorative" val="1"/>
              </a:ext>
            </a:extLst>
          </p:cNvPr>
          <p:cNvSpPr>
            <a:spLocks/>
          </p:cNvSpPr>
          <p:nvPr/>
        </p:nvSpPr>
        <p:spPr>
          <a:xfrm>
            <a:off x="5401119" y="2362261"/>
            <a:ext cx="2160000" cy="21600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7402723E-D192-D412-FA8B-20D26FCF20F5}"/>
              </a:ext>
              <a:ext uri="{C183D7F6-B498-43B3-948B-1728B52AA6E4}">
                <adec:decorative xmlns:adec="http://schemas.microsoft.com/office/drawing/2017/decorative" val="1"/>
              </a:ext>
            </a:extLst>
          </p:cNvPr>
          <p:cNvSpPr>
            <a:spLocks/>
          </p:cNvSpPr>
          <p:nvPr/>
        </p:nvSpPr>
        <p:spPr>
          <a:xfrm>
            <a:off x="6742765" y="2797311"/>
            <a:ext cx="360000" cy="3610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CAF85370-DD19-C1F4-ECE6-BE894BF05C3B}"/>
              </a:ext>
              <a:ext uri="{C183D7F6-B498-43B3-948B-1728B52AA6E4}">
                <adec:decorative xmlns:adec="http://schemas.microsoft.com/office/drawing/2017/decorative" val="1"/>
              </a:ext>
            </a:extLst>
          </p:cNvPr>
          <p:cNvSpPr>
            <a:spLocks/>
          </p:cNvSpPr>
          <p:nvPr/>
        </p:nvSpPr>
        <p:spPr>
          <a:xfrm>
            <a:off x="5891942" y="2797311"/>
            <a:ext cx="360000" cy="3610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9640E4E-D399-D0C7-4DCF-5AC7FD3D03F4}"/>
              </a:ext>
              <a:ext uri="{C183D7F6-B498-43B3-948B-1728B52AA6E4}">
                <adec:decorative xmlns:adec="http://schemas.microsoft.com/office/drawing/2017/decorative" val="1"/>
              </a:ext>
            </a:extLst>
          </p:cNvPr>
          <p:cNvSpPr>
            <a:spLocks/>
          </p:cNvSpPr>
          <p:nvPr/>
        </p:nvSpPr>
        <p:spPr>
          <a:xfrm>
            <a:off x="5990925" y="3918148"/>
            <a:ext cx="980387" cy="3205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48FD58F7-E9E1-9A54-3B79-50C4A31C322B}"/>
              </a:ext>
              <a:ext uri="{C183D7F6-B498-43B3-948B-1728B52AA6E4}">
                <adec:decorative xmlns:adec="http://schemas.microsoft.com/office/drawing/2017/decorative" val="1"/>
              </a:ext>
            </a:extLst>
          </p:cNvPr>
          <p:cNvGrpSpPr>
            <a:grpSpLocks/>
          </p:cNvGrpSpPr>
          <p:nvPr/>
        </p:nvGrpSpPr>
        <p:grpSpPr>
          <a:xfrm>
            <a:off x="6429271" y="634335"/>
            <a:ext cx="103695" cy="1348033"/>
            <a:chOff x="2064470" y="820132"/>
            <a:chExt cx="103695" cy="1348033"/>
          </a:xfrm>
        </p:grpSpPr>
        <p:cxnSp>
          <p:nvCxnSpPr>
            <p:cNvPr id="82" name="Straight Connector 81">
              <a:extLst>
                <a:ext uri="{FF2B5EF4-FFF2-40B4-BE49-F238E27FC236}">
                  <a16:creationId xmlns:a16="http://schemas.microsoft.com/office/drawing/2014/main" id="{C062AD70-D7A9-6AEB-B526-4FAB6C8262EE}"/>
                </a:ext>
              </a:extLst>
            </p:cNvPr>
            <p:cNvCxnSpPr>
              <a:cxnSpLocks/>
            </p:cNvCxnSpPr>
            <p:nvPr/>
          </p:nvCxnSpPr>
          <p:spPr>
            <a:xfrm>
              <a:off x="2064470" y="820132"/>
              <a:ext cx="0" cy="13480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83D99A9-0C2D-2331-79D3-07160C1A6A41}"/>
                </a:ext>
              </a:extLst>
            </p:cNvPr>
            <p:cNvCxnSpPr>
              <a:cxnSpLocks/>
            </p:cNvCxnSpPr>
            <p:nvPr/>
          </p:nvCxnSpPr>
          <p:spPr>
            <a:xfrm>
              <a:off x="2168165" y="1206631"/>
              <a:ext cx="0" cy="6033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 name="Straight Connector 8">
            <a:extLst>
              <a:ext uri="{FF2B5EF4-FFF2-40B4-BE49-F238E27FC236}">
                <a16:creationId xmlns:a16="http://schemas.microsoft.com/office/drawing/2014/main" id="{B60A7D9C-A87B-17BA-B224-97BCBCCA42B7}"/>
              </a:ext>
              <a:ext uri="{C183D7F6-B498-43B3-948B-1728B52AA6E4}">
                <adec:decorative xmlns:adec="http://schemas.microsoft.com/office/drawing/2017/decorative" val="1"/>
              </a:ext>
            </a:extLst>
          </p:cNvPr>
          <p:cNvCxnSpPr>
            <a:cxnSpLocks/>
            <a:stCxn id="14" idx="1"/>
          </p:cNvCxnSpPr>
          <p:nvPr/>
        </p:nvCxnSpPr>
        <p:spPr>
          <a:xfrm flipV="1">
            <a:off x="4091942" y="1353593"/>
            <a:ext cx="0" cy="2202113"/>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B073E67F-0B91-7939-A670-9DC479A080BC}"/>
              </a:ext>
              <a:ext uri="{C183D7F6-B498-43B3-948B-1728B52AA6E4}">
                <adec:decorative xmlns:adec="http://schemas.microsoft.com/office/drawing/2017/decorative" val="1"/>
              </a:ext>
            </a:extLst>
          </p:cNvPr>
          <p:cNvCxnSpPr>
            <a:cxnSpLocks/>
          </p:cNvCxnSpPr>
          <p:nvPr/>
        </p:nvCxnSpPr>
        <p:spPr>
          <a:xfrm flipV="1">
            <a:off x="6539996" y="1353593"/>
            <a:ext cx="2255094" cy="5729"/>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F23C80F7-075E-55B0-041E-69EC24FB567F}"/>
              </a:ext>
              <a:ext uri="{C183D7F6-B498-43B3-948B-1728B52AA6E4}">
                <adec:decorative xmlns:adec="http://schemas.microsoft.com/office/drawing/2017/decorative" val="1"/>
              </a:ext>
            </a:extLst>
          </p:cNvPr>
          <p:cNvCxnSpPr>
            <a:cxnSpLocks/>
            <a:endCxn id="13" idx="3"/>
          </p:cNvCxnSpPr>
          <p:nvPr/>
        </p:nvCxnSpPr>
        <p:spPr>
          <a:xfrm>
            <a:off x="8795090" y="1353593"/>
            <a:ext cx="0" cy="2202113"/>
          </a:xfrm>
          <a:prstGeom prst="line">
            <a:avLst/>
          </a:prstGeom>
        </p:spPr>
        <p:style>
          <a:lnRef idx="1">
            <a:schemeClr val="dk1"/>
          </a:lnRef>
          <a:fillRef idx="0">
            <a:schemeClr val="dk1"/>
          </a:fillRef>
          <a:effectRef idx="0">
            <a:schemeClr val="dk1"/>
          </a:effectRef>
          <a:fontRef idx="minor">
            <a:schemeClr val="tx1"/>
          </a:fontRef>
        </p:style>
      </p:cxnSp>
      <p:sp>
        <p:nvSpPr>
          <p:cNvPr id="12" name="Oval 11">
            <a:extLst>
              <a:ext uri="{FF2B5EF4-FFF2-40B4-BE49-F238E27FC236}">
                <a16:creationId xmlns:a16="http://schemas.microsoft.com/office/drawing/2014/main" id="{BDE52BC1-C514-34EE-9289-F3531510BC0E}"/>
              </a:ext>
              <a:ext uri="{C183D7F6-B498-43B3-948B-1728B52AA6E4}">
                <adec:decorative xmlns:adec="http://schemas.microsoft.com/office/drawing/2017/decorative" val="1"/>
              </a:ext>
            </a:extLst>
          </p:cNvPr>
          <p:cNvSpPr>
            <a:spLocks/>
          </p:cNvSpPr>
          <p:nvPr/>
        </p:nvSpPr>
        <p:spPr>
          <a:xfrm>
            <a:off x="6189274" y="3285707"/>
            <a:ext cx="540000" cy="540000"/>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7989F0A-A33A-6917-11FA-81CD8529D04D}"/>
              </a:ext>
              <a:ext uri="{C183D7F6-B498-43B3-948B-1728B52AA6E4}">
                <adec:decorative xmlns:adec="http://schemas.microsoft.com/office/drawing/2017/decorative" val="1"/>
              </a:ext>
            </a:extLst>
          </p:cNvPr>
          <p:cNvSpPr>
            <a:spLocks/>
          </p:cNvSpPr>
          <p:nvPr/>
        </p:nvSpPr>
        <p:spPr>
          <a:xfrm>
            <a:off x="6635090" y="3517999"/>
            <a:ext cx="2160000" cy="7541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CA5899C-AB44-B0CE-0036-ABF901794F1A}"/>
              </a:ext>
              <a:ext uri="{C183D7F6-B498-43B3-948B-1728B52AA6E4}">
                <adec:decorative xmlns:adec="http://schemas.microsoft.com/office/drawing/2017/decorative" val="1"/>
              </a:ext>
            </a:extLst>
          </p:cNvPr>
          <p:cNvSpPr>
            <a:spLocks/>
          </p:cNvSpPr>
          <p:nvPr/>
        </p:nvSpPr>
        <p:spPr>
          <a:xfrm>
            <a:off x="4091942" y="3517999"/>
            <a:ext cx="2160000" cy="7541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a:extLst>
              <a:ext uri="{FF2B5EF4-FFF2-40B4-BE49-F238E27FC236}">
                <a16:creationId xmlns:a16="http://schemas.microsoft.com/office/drawing/2014/main" id="{81DCDD86-FB92-58C2-145C-7B82DF4085B9}"/>
              </a:ext>
              <a:ext uri="{C183D7F6-B498-43B3-948B-1728B52AA6E4}">
                <adec:decorative xmlns:adec="http://schemas.microsoft.com/office/drawing/2017/decorative" val="1"/>
              </a:ext>
            </a:extLst>
          </p:cNvPr>
          <p:cNvGrpSpPr>
            <a:grpSpLocks/>
          </p:cNvGrpSpPr>
          <p:nvPr/>
        </p:nvGrpSpPr>
        <p:grpSpPr>
          <a:xfrm rot="20063517" flipH="1">
            <a:off x="3057634" y="3709857"/>
            <a:ext cx="889000" cy="889000"/>
            <a:chOff x="3416300" y="2501900"/>
            <a:chExt cx="889000" cy="889000"/>
          </a:xfrm>
        </p:grpSpPr>
        <p:sp>
          <p:nvSpPr>
            <p:cNvPr id="38" name="Arc 37">
              <a:extLst>
                <a:ext uri="{FF2B5EF4-FFF2-40B4-BE49-F238E27FC236}">
                  <a16:creationId xmlns:a16="http://schemas.microsoft.com/office/drawing/2014/main" id="{3C8299B0-B1FB-768C-EBBE-6CB75267CDE2}"/>
                </a:ext>
              </a:extLst>
            </p:cNvPr>
            <p:cNvSpPr>
              <a:spLocks/>
            </p:cNvSpPr>
            <p:nvPr/>
          </p:nvSpPr>
          <p:spPr>
            <a:xfrm rot="13613037">
              <a:off x="3441700" y="2527300"/>
              <a:ext cx="889000" cy="838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9" name="Straight Connector 38">
              <a:extLst>
                <a:ext uri="{FF2B5EF4-FFF2-40B4-BE49-F238E27FC236}">
                  <a16:creationId xmlns:a16="http://schemas.microsoft.com/office/drawing/2014/main" id="{558196F9-5672-26BA-B695-26CD404AEFF9}"/>
                </a:ext>
              </a:extLst>
            </p:cNvPr>
            <p:cNvCxnSpPr>
              <a:cxnSpLocks/>
            </p:cNvCxnSpPr>
            <p:nvPr/>
          </p:nvCxnSpPr>
          <p:spPr>
            <a:xfrm>
              <a:off x="3416300" y="25146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B21305A-A374-23F5-DD2D-E30DD914DA90}"/>
                </a:ext>
              </a:extLst>
            </p:cNvPr>
            <p:cNvCxnSpPr>
              <a:cxnSpLocks/>
            </p:cNvCxnSpPr>
            <p:nvPr/>
          </p:nvCxnSpPr>
          <p:spPr>
            <a:xfrm flipH="1">
              <a:off x="3416300" y="29210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1AE168FC-6D1D-DC66-6EBE-BCA12A305D94}"/>
                </a:ext>
              </a:extLst>
            </p:cNvPr>
            <p:cNvSpPr>
              <a:spLocks/>
            </p:cNvSpPr>
            <p:nvPr/>
          </p:nvSpPr>
          <p:spPr>
            <a:xfrm>
              <a:off x="3441700" y="2768600"/>
              <a:ext cx="139700" cy="330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Bent 28">
            <a:extLst>
              <a:ext uri="{FF2B5EF4-FFF2-40B4-BE49-F238E27FC236}">
                <a16:creationId xmlns:a16="http://schemas.microsoft.com/office/drawing/2014/main" id="{56065DD5-A2AE-5B0C-2EF3-27FEAE8F8B7B}"/>
              </a:ext>
              <a:ext uri="{C183D7F6-B498-43B3-948B-1728B52AA6E4}">
                <adec:decorative xmlns:adec="http://schemas.microsoft.com/office/drawing/2017/decorative" val="1"/>
              </a:ext>
            </a:extLst>
          </p:cNvPr>
          <p:cNvSpPr>
            <a:spLocks/>
          </p:cNvSpPr>
          <p:nvPr/>
        </p:nvSpPr>
        <p:spPr>
          <a:xfrm rot="5400000">
            <a:off x="4982534" y="1521704"/>
            <a:ext cx="1949586" cy="34694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Arrow: Bent 29">
            <a:extLst>
              <a:ext uri="{FF2B5EF4-FFF2-40B4-BE49-F238E27FC236}">
                <a16:creationId xmlns:a16="http://schemas.microsoft.com/office/drawing/2014/main" id="{F43F953C-E52A-0D48-0132-5686990E16F5}"/>
              </a:ext>
              <a:ext uri="{C183D7F6-B498-43B3-948B-1728B52AA6E4}">
                <adec:decorative xmlns:adec="http://schemas.microsoft.com/office/drawing/2017/decorative" val="1"/>
              </a:ext>
            </a:extLst>
          </p:cNvPr>
          <p:cNvSpPr>
            <a:spLocks/>
          </p:cNvSpPr>
          <p:nvPr/>
        </p:nvSpPr>
        <p:spPr>
          <a:xfrm rot="16200000" flipH="1">
            <a:off x="6084958" y="1518075"/>
            <a:ext cx="1949586" cy="34694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Arrow: Right 30">
            <a:extLst>
              <a:ext uri="{FF2B5EF4-FFF2-40B4-BE49-F238E27FC236}">
                <a16:creationId xmlns:a16="http://schemas.microsoft.com/office/drawing/2014/main" id="{44B3BADF-38BB-B100-DC06-1BEDAD49364C}"/>
              </a:ext>
              <a:ext uri="{C183D7F6-B498-43B3-948B-1728B52AA6E4}">
                <adec:decorative xmlns:adec="http://schemas.microsoft.com/office/drawing/2017/decorative" val="1"/>
              </a:ext>
            </a:extLst>
          </p:cNvPr>
          <p:cNvSpPr>
            <a:spLocks/>
          </p:cNvSpPr>
          <p:nvPr/>
        </p:nvSpPr>
        <p:spPr>
          <a:xfrm rot="10800000">
            <a:off x="6982673" y="4001292"/>
            <a:ext cx="849829" cy="145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Bent 32">
            <a:extLst>
              <a:ext uri="{FF2B5EF4-FFF2-40B4-BE49-F238E27FC236}">
                <a16:creationId xmlns:a16="http://schemas.microsoft.com/office/drawing/2014/main" id="{A08509DE-C937-1732-0318-F20585B833AF}"/>
              </a:ext>
              <a:ext uri="{C183D7F6-B498-43B3-948B-1728B52AA6E4}">
                <adec:decorative xmlns:adec="http://schemas.microsoft.com/office/drawing/2017/decorative" val="1"/>
              </a:ext>
            </a:extLst>
          </p:cNvPr>
          <p:cNvSpPr>
            <a:spLocks/>
          </p:cNvSpPr>
          <p:nvPr/>
        </p:nvSpPr>
        <p:spPr>
          <a:xfrm rot="5400000" flipH="1" flipV="1">
            <a:off x="5711878" y="4357788"/>
            <a:ext cx="1728569" cy="328944"/>
          </a:xfrm>
          <a:prstGeom prst="bentArrow">
            <a:avLst>
              <a:gd name="adj1" fmla="val 25000"/>
              <a:gd name="adj2" fmla="val 2228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a:t>Integrated instructions: electrolysis</a:t>
            </a:r>
          </a:p>
        </p:txBody>
      </p:sp>
      <p:sp>
        <p:nvSpPr>
          <p:cNvPr id="95" name="TextBox 94">
            <a:extLst>
              <a:ext uri="{FF2B5EF4-FFF2-40B4-BE49-F238E27FC236}">
                <a16:creationId xmlns:a16="http://schemas.microsoft.com/office/drawing/2014/main" id="{ACBA4DB9-3679-8C24-C505-A9922637B32A}"/>
              </a:ext>
            </a:extLst>
          </p:cNvPr>
          <p:cNvSpPr txBox="1"/>
          <p:nvPr/>
        </p:nvSpPr>
        <p:spPr>
          <a:xfrm>
            <a:off x="774943" y="2120803"/>
            <a:ext cx="2555874" cy="835423"/>
          </a:xfrm>
          <a:prstGeom prst="rect">
            <a:avLst/>
          </a:prstGeom>
          <a:solidFill>
            <a:schemeClr val="bg1"/>
          </a:solidFill>
          <a:ln>
            <a:solidFill>
              <a:schemeClr val="tx1"/>
            </a:solidFill>
          </a:ln>
        </p:spPr>
        <p:txBody>
          <a:bodyPr wrap="square" rtlCol="0">
            <a:noAutofit/>
          </a:bodyPr>
          <a:lstStyle/>
          <a:p>
            <a:pPr marL="361950" indent="-361950"/>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Put electrodes into Petri dish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94" name="TextBox 93">
            <a:extLst>
              <a:ext uri="{FF2B5EF4-FFF2-40B4-BE49-F238E27FC236}">
                <a16:creationId xmlns:a16="http://schemas.microsoft.com/office/drawing/2014/main" id="{F6C905B4-914C-B6B4-27FB-1067DFA98239}"/>
              </a:ext>
            </a:extLst>
          </p:cNvPr>
          <p:cNvSpPr txBox="1"/>
          <p:nvPr/>
        </p:nvSpPr>
        <p:spPr>
          <a:xfrm>
            <a:off x="3513448" y="386733"/>
            <a:ext cx="2271113" cy="662638"/>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a:t>
            </a:r>
            <a:r>
              <a:rPr lang="en-GB" dirty="0">
                <a:latin typeface="Cambria Math" panose="02040503050406030204" pitchFamily="18" charset="0"/>
                <a:ea typeface="Cambria Math" panose="02040503050406030204" pitchFamily="18" charset="0"/>
                <a:sym typeface="Wingdings 2" panose="05020102010507070707" pitchFamily="18" charset="2"/>
              </a:rPr>
              <a:t>KBr  </a:t>
            </a:r>
            <a:r>
              <a:rPr lang="en-GB"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96" name="TextBox 95">
            <a:extLst>
              <a:ext uri="{FF2B5EF4-FFF2-40B4-BE49-F238E27FC236}">
                <a16:creationId xmlns:a16="http://schemas.microsoft.com/office/drawing/2014/main" id="{4D4799D2-DB41-9C17-648B-E7802A0F0374}"/>
              </a:ext>
            </a:extLst>
          </p:cNvPr>
          <p:cNvSpPr txBox="1"/>
          <p:nvPr/>
        </p:nvSpPr>
        <p:spPr>
          <a:xfrm>
            <a:off x="7214935" y="406370"/>
            <a:ext cx="2271113" cy="662638"/>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a:t>
            </a:r>
            <a:r>
              <a:rPr lang="en-GB" dirty="0">
                <a:latin typeface="Cambria Math" panose="02040503050406030204" pitchFamily="18" charset="0"/>
                <a:ea typeface="Cambria Math" panose="02040503050406030204" pitchFamily="18" charset="0"/>
                <a:sym typeface="Wingdings 2" panose="05020102010507070707" pitchFamily="18" charset="2"/>
              </a:rPr>
              <a:t>KI</a:t>
            </a:r>
            <a:r>
              <a:rPr lang="en-GB"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97" name="TextBox 96">
            <a:extLst>
              <a:ext uri="{FF2B5EF4-FFF2-40B4-BE49-F238E27FC236}">
                <a16:creationId xmlns:a16="http://schemas.microsoft.com/office/drawing/2014/main" id="{22B79EE7-5B4D-8708-8A08-66F880DB11D7}"/>
              </a:ext>
            </a:extLst>
          </p:cNvPr>
          <p:cNvSpPr txBox="1"/>
          <p:nvPr/>
        </p:nvSpPr>
        <p:spPr>
          <a:xfrm>
            <a:off x="7825574" y="3847560"/>
            <a:ext cx="2514179" cy="888963"/>
          </a:xfrm>
          <a:prstGeom prst="rect">
            <a:avLst/>
          </a:prstGeom>
          <a:solidFill>
            <a:schemeClr val="bg1"/>
          </a:solidFill>
          <a:ln>
            <a:solidFill>
              <a:schemeClr val="tx1"/>
            </a:solidFill>
          </a:ln>
        </p:spPr>
        <p:txBody>
          <a:bodyPr wrap="square" rtlCol="0">
            <a:noAutofit/>
          </a:bodyPr>
          <a:lstStyle/>
          <a:p>
            <a:pPr marL="358775" indent="-358775"/>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Add damp blue litmus paper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98" name="TextBox 97">
            <a:extLst>
              <a:ext uri="{FF2B5EF4-FFF2-40B4-BE49-F238E27FC236}">
                <a16:creationId xmlns:a16="http://schemas.microsoft.com/office/drawing/2014/main" id="{5ACCA8FB-911E-78C9-F757-D7EC82E90E4D}"/>
              </a:ext>
            </a:extLst>
          </p:cNvPr>
          <p:cNvSpPr txBox="1"/>
          <p:nvPr/>
        </p:nvSpPr>
        <p:spPr>
          <a:xfrm>
            <a:off x="6650941" y="5091847"/>
            <a:ext cx="2628949" cy="591052"/>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3–4 drops </a:t>
            </a:r>
            <a:r>
              <a:rPr lang="en-GB" dirty="0">
                <a:latin typeface="Cambria Math" panose="02040503050406030204" pitchFamily="18" charset="0"/>
                <a:ea typeface="Cambria Math" panose="02040503050406030204" pitchFamily="18" charset="0"/>
                <a:sym typeface="Wingdings 2" panose="05020102010507070707" pitchFamily="18" charset="2"/>
              </a:rPr>
              <a:t>CuCl</a:t>
            </a:r>
            <a:r>
              <a:rPr lang="en-GB" baseline="-25000" dirty="0">
                <a:latin typeface="Cambria Math" panose="02040503050406030204" pitchFamily="18" charset="0"/>
                <a:ea typeface="Cambria Math" panose="02040503050406030204" pitchFamily="18" charset="0"/>
                <a:sym typeface="Wingdings 2" panose="05020102010507070707" pitchFamily="18" charset="2"/>
              </a:rPr>
              <a:t>2</a:t>
            </a:r>
            <a:r>
              <a:rPr lang="en-GB" baseline="-250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99" name="TextBox 98">
            <a:extLst>
              <a:ext uri="{FF2B5EF4-FFF2-40B4-BE49-F238E27FC236}">
                <a16:creationId xmlns:a16="http://schemas.microsoft.com/office/drawing/2014/main" id="{717F4A75-5CF9-0015-C92D-6AF614D2A2BA}"/>
              </a:ext>
            </a:extLst>
          </p:cNvPr>
          <p:cNvSpPr txBox="1"/>
          <p:nvPr/>
        </p:nvSpPr>
        <p:spPr>
          <a:xfrm>
            <a:off x="3649808" y="5013517"/>
            <a:ext cx="1941393" cy="591052"/>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Put on lid</a:t>
            </a:r>
            <a:r>
              <a:rPr lang="en-GB" baseline="-250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101" name="TextBox 100">
            <a:extLst>
              <a:ext uri="{FF2B5EF4-FFF2-40B4-BE49-F238E27FC236}">
                <a16:creationId xmlns:a16="http://schemas.microsoft.com/office/drawing/2014/main" id="{58593FE0-EC5A-CE9F-C6F4-1B078663F515}"/>
              </a:ext>
            </a:extLst>
          </p:cNvPr>
          <p:cNvSpPr txBox="1"/>
          <p:nvPr/>
        </p:nvSpPr>
        <p:spPr>
          <a:xfrm>
            <a:off x="225618" y="3852116"/>
            <a:ext cx="2909154" cy="835424"/>
          </a:xfrm>
          <a:prstGeom prst="rect">
            <a:avLst/>
          </a:prstGeom>
          <a:solidFill>
            <a:schemeClr val="bg1"/>
          </a:solidFill>
          <a:ln>
            <a:solidFill>
              <a:schemeClr val="tx1"/>
            </a:solidFill>
          </a:ln>
        </p:spPr>
        <p:txBody>
          <a:bodyPr wrap="square" rtlCol="0">
            <a:noAutofit/>
          </a:bodyPr>
          <a:lstStyle/>
          <a:p>
            <a:pPr marL="361950" indent="-361950"/>
            <a:r>
              <a:rPr lang="en-GB" sz="3200" dirty="0">
                <a:latin typeface="Century Gothic" panose="020B0502020202020204" pitchFamily="34" charset="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Connect to battery and observe </a:t>
            </a:r>
            <a:r>
              <a:rPr lang="en-GB" baseline="-250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100" name="TextBox 99">
            <a:extLst>
              <a:ext uri="{C183D7F6-B498-43B3-948B-1728B52AA6E4}">
                <adec:decorative xmlns:adec="http://schemas.microsoft.com/office/drawing/2017/decorative" val="1"/>
              </a:ext>
            </a:extLst>
          </p:cNvPr>
          <p:cNvSpPr txBox="1"/>
          <p:nvPr/>
        </p:nvSpPr>
        <p:spPr>
          <a:xfrm>
            <a:off x="64002" y="5848141"/>
            <a:ext cx="3749827" cy="980465"/>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Electrolysis</a:t>
            </a:r>
          </a:p>
          <a:p>
            <a:r>
              <a:rPr lang="en-GB" sz="1300" dirty="0">
                <a:latin typeface="Century Gothic"/>
              </a:rPr>
              <a:t>Downloaded from </a:t>
            </a:r>
            <a:r>
              <a:rPr lang="en-GB" sz="1300" dirty="0">
                <a:latin typeface="Century Gothic"/>
                <a:hlinkClick r:id="rId3"/>
              </a:rPr>
              <a:t>rsc.li/3CLTZDk</a:t>
            </a:r>
            <a:endParaRPr lang="en-GB" sz="1300" dirty="0">
              <a:latin typeface="Century Gothic"/>
            </a:endParaRPr>
          </a:p>
          <a:p>
            <a:r>
              <a:rPr lang="en-GB" sz="1300" dirty="0">
                <a:latin typeface="Century Gothic"/>
              </a:rPr>
              <a:t>Based on a method developed by CLEAPSS </a:t>
            </a: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3891994" y="6080262"/>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601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2ad90e4-f9f8-4758-a1e3-0a7f403e271e">
      <Terms xmlns="http://schemas.microsoft.com/office/infopath/2007/PartnerControls"/>
    </lcf76f155ced4ddcb4097134ff3c332f>
    <TaxCatchAll xmlns="27e564b6-8a00-461c-8d45-4d4e49e620e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29AEF31871D1488CE76DAAD549738C" ma:contentTypeVersion="17" ma:contentTypeDescription="Create a new document." ma:contentTypeScope="" ma:versionID="dd32f7734da563801c50a67f3ca51d7f">
  <xsd:schema xmlns:xsd="http://www.w3.org/2001/XMLSchema" xmlns:xs="http://www.w3.org/2001/XMLSchema" xmlns:p="http://schemas.microsoft.com/office/2006/metadata/properties" xmlns:ns2="72ad90e4-f9f8-4758-a1e3-0a7f403e271e" xmlns:ns3="27e564b6-8a00-461c-8d45-4d4e49e620eb" targetNamespace="http://schemas.microsoft.com/office/2006/metadata/properties" ma:root="true" ma:fieldsID="3904ce9d5d0d0c785c6930ce28762cd2" ns2:_="" ns3:_="">
    <xsd:import namespace="72ad90e4-f9f8-4758-a1e3-0a7f403e271e"/>
    <xsd:import namespace="27e564b6-8a00-461c-8d45-4d4e49e620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d90e4-f9f8-4758-a1e3-0a7f403e27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e564b6-8a00-461c-8d45-4d4e49e620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ae0381d-0c94-4a3f-aade-9a29dd7f4345}" ma:internalName="TaxCatchAll" ma:showField="CatchAllData" ma:web="27e564b6-8a00-461c-8d45-4d4e49e620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3F6584-FC0E-4836-A64E-D446D265CC72}">
  <ds:schemaRefs>
    <ds:schemaRef ds:uri="http://schemas.microsoft.com/sharepoint/v3/contenttype/forms"/>
  </ds:schemaRefs>
</ds:datastoreItem>
</file>

<file path=customXml/itemProps2.xml><?xml version="1.0" encoding="utf-8"?>
<ds:datastoreItem xmlns:ds="http://schemas.openxmlformats.org/officeDocument/2006/customXml" ds:itemID="{900960F0-ECAC-4E0E-B882-D59142520847}">
  <ds:schemaRefs>
    <ds:schemaRef ds:uri="http://schemas.microsoft.com/office/2006/documentManagement/types"/>
    <ds:schemaRef ds:uri="http://www.w3.org/XML/1998/namespace"/>
    <ds:schemaRef ds:uri="http://purl.org/dc/dcmitype/"/>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27e564b6-8a00-461c-8d45-4d4e49e620eb"/>
    <ds:schemaRef ds:uri="72ad90e4-f9f8-4758-a1e3-0a7f403e271e"/>
    <ds:schemaRef ds:uri="http://purl.org/dc/terms/"/>
  </ds:schemaRefs>
</ds:datastoreItem>
</file>

<file path=customXml/itemProps3.xml><?xml version="1.0" encoding="utf-8"?>
<ds:datastoreItem xmlns:ds="http://schemas.openxmlformats.org/officeDocument/2006/customXml" ds:itemID="{C50C1965-6782-4BE5-A8C8-525E69E6300B}">
  <ds:schemaRefs>
    <ds:schemaRef ds:uri="27e564b6-8a00-461c-8d45-4d4e49e620eb"/>
    <ds:schemaRef ds:uri="72ad90e4-f9f8-4758-a1e3-0a7f403e27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1377</TotalTime>
  <Words>306</Words>
  <Application>Microsoft Office PowerPoint</Application>
  <PresentationFormat>Widescreen</PresentationFormat>
  <Paragraphs>40</Paragraphs>
  <Slides>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Arial</vt:lpstr>
      <vt:lpstr>Calibri</vt:lpstr>
      <vt:lpstr>Calibri Light</vt:lpstr>
      <vt:lpstr>Cambria Math</vt:lpstr>
      <vt:lpstr>Century Gothic</vt:lpstr>
      <vt:lpstr>Wingdings</vt:lpstr>
      <vt:lpstr>Wingdings 2</vt:lpstr>
      <vt:lpstr>Office Theme</vt:lpstr>
      <vt:lpstr>Microscale electrolysis  Integrated instructions</vt:lpstr>
      <vt:lpstr>Integrated instructions</vt:lpstr>
      <vt:lpstr>Integrated instructions: electrolysis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Microscale electrolysis integrated instructions</dc:title>
  <dc:creator>Royal Society of Chemistry</dc:creator>
  <cp:keywords>electrolysis, microscale, experiment, GCSE, practical, copper chloride, technical notes, teacher notes redox, copper chloride, metals, displacement, halogens</cp:keywords>
  <dc:description>From rsc.li/3CLTZDk, technician notes available</dc:description>
  <cp:lastModifiedBy>Juliet Kennard</cp:lastModifiedBy>
  <cp:revision>4</cp:revision>
  <dcterms:created xsi:type="dcterms:W3CDTF">2017-10-18T10:44:09Z</dcterms:created>
  <dcterms:modified xsi:type="dcterms:W3CDTF">2025-02-04T15:14:10Z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0x010100B329AEF31871D1488CE76DAAD549738C</vt:lpwstr>
  </property>
  <property fmtid="{D5CDD505-2E9C-101B-9397-08002B2CF9AE}" pid="3" name="MediaServiceImageTags">
    <vt:lpwstr/>
  </property>
</Properties>
</file>