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5" r:id="rId4"/>
    <p:sldId id="266" r:id="rId5"/>
    <p:sldId id="271" r:id="rId6"/>
    <p:sldId id="269" r:id="rId7"/>
    <p:sldId id="270" r:id="rId8"/>
    <p:sldId id="27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C02"/>
    <a:srgbClr val="DA1884"/>
    <a:srgbClr val="FF9E1B"/>
    <a:srgbClr val="991E66"/>
    <a:srgbClr val="006F62"/>
    <a:srgbClr val="48A9C5"/>
    <a:srgbClr val="6F2C91"/>
    <a:srgbClr val="84AD40"/>
    <a:srgbClr val="45A5CD"/>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22" autoAdjust="0"/>
    <p:restoredTop sz="96327"/>
  </p:normalViewPr>
  <p:slideViewPr>
    <p:cSldViewPr snapToGrid="0" snapToObjects="1">
      <p:cViewPr varScale="1">
        <p:scale>
          <a:sx n="110" d="100"/>
          <a:sy n="110" d="100"/>
        </p:scale>
        <p:origin x="5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eries 1 title 1-lin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E4440F-4AA3-FF49-81FC-87C4FB87A64C}"/>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Racing liquids</a:t>
            </a:r>
            <a:endParaRPr lang="en-US" dirty="0"/>
          </a:p>
        </p:txBody>
      </p:sp>
      <p:pic>
        <p:nvPicPr>
          <p:cNvPr id="9" name="Picture 8">
            <a:extLst>
              <a:ext uri="{FF2B5EF4-FFF2-40B4-BE49-F238E27FC236}">
                <a16:creationId xmlns:a16="http://schemas.microsoft.com/office/drawing/2014/main" id="{3BB2E660-E01F-9449-8905-216C15F03DA7}"/>
              </a:ext>
            </a:extLst>
          </p:cNvPr>
          <p:cNvPicPr>
            <a:picLocks noChangeAspect="1"/>
          </p:cNvPicPr>
          <p:nvPr userDrawn="1"/>
        </p:nvPicPr>
        <p:blipFill>
          <a:blip r:embed="rId3"/>
          <a:stretch>
            <a:fillRect/>
          </a:stretch>
        </p:blipFill>
        <p:spPr>
          <a:xfrm>
            <a:off x="9920759" y="5978091"/>
            <a:ext cx="1838536" cy="532688"/>
          </a:xfrm>
          <a:prstGeom prst="rect">
            <a:avLst/>
          </a:prstGeom>
        </p:spPr>
      </p:pic>
      <p:pic>
        <p:nvPicPr>
          <p:cNvPr id="17" name="Picture 16">
            <a:extLst>
              <a:ext uri="{FF2B5EF4-FFF2-40B4-BE49-F238E27FC236}">
                <a16:creationId xmlns:a16="http://schemas.microsoft.com/office/drawing/2014/main" id="{C0B1A029-DBE0-DA48-A232-C055415372BB}"/>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1226937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1_Series 3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505748D-2502-CF4F-ADC7-D8F86F34D583}"/>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Sustainability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006F6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C8C994AB-CD2D-B74B-A990-C91DDCF5DE7C}"/>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425952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Series 3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4AEF7362-CDAE-3A4C-B5F4-1272C475C07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593365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3_Series 3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2508086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3_Series 3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4F345F4-9EB2-6646-9832-62063A48C27E}"/>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006F62"/>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006F6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4293372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2_Series 4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D166DB9-2D78-1940-9DC5-ACA6C312EFCF}"/>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(To be determined)</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FC4C02"/>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FC9B551D-2BE3-BE4D-BA2D-767B2F1013F8}"/>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42662713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ries 4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6A2061-FD2C-E14F-AC4F-04BEC5AD065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63E6BD84-B7A7-8344-9CD2-B59464610B52}"/>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837794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4_Series 4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6A2061-FD2C-E14F-AC4F-04BEC5AD065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1042035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4_Series 4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2B417B0-4582-3E44-8FF7-2E22092C58B2}"/>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FF0000"/>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FC4C02"/>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722756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14DF-4CB8-7246-8732-59BD7244E9B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F961292-047D-BD42-BB7C-A04CC627CE8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A8743F09-9507-2C4F-A295-2057163E18B5}"/>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B51902F6-871E-9246-B174-71DB63096F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B59D3F-3B4E-AF4B-802C-21A7EDD384A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9388667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F0F6A-370C-CB48-BE91-949E07CA1F96}"/>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8ACC0BD-739B-9E40-9FB4-5AFFFAFF1F1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7BC79CAD-EF2C-9341-8D52-EB55425F24E3}"/>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4185104-9009-DE41-AB2F-1400919B9CDB}"/>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6A6BDB5B-A79E-824C-BBA6-6324C52065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E2826B-E143-0744-BB1D-367776B6A6AF}"/>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759962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Series 1 title 2-line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AD2116-FD9D-CC47-8FD7-656788D5E4B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Primary science investigations</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236021"/>
            <a:ext cx="5728569" cy="1358933"/>
          </a:xfrm>
        </p:spPr>
        <p:txBody>
          <a:bodyPr lIns="0" tIns="0" rIns="0" bIns="0">
            <a:noAutofit/>
          </a:bodyPr>
          <a:lstStyle>
            <a:lvl1pPr marL="0" indent="0" algn="l">
              <a:spcBef>
                <a:spcPts val="0"/>
              </a:spcBef>
              <a:buNone/>
              <a:defRPr sz="5000" b="1" i="0">
                <a:solidFill>
                  <a:srgbClr val="DA1884"/>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Fire extinguisher</a:t>
            </a:r>
          </a:p>
          <a:p>
            <a:r>
              <a:rPr lang="en-GB" dirty="0"/>
              <a:t>experiment</a:t>
            </a:r>
            <a:endParaRPr lang="en-US" dirty="0"/>
          </a:p>
        </p:txBody>
      </p:sp>
      <p:pic>
        <p:nvPicPr>
          <p:cNvPr id="7" name="Picture 6">
            <a:extLst>
              <a:ext uri="{FF2B5EF4-FFF2-40B4-BE49-F238E27FC236}">
                <a16:creationId xmlns:a16="http://schemas.microsoft.com/office/drawing/2014/main" id="{33BAA71B-C8C5-0044-B6F6-4F1BC75638B8}"/>
              </a:ext>
            </a:extLst>
          </p:cNvPr>
          <p:cNvPicPr>
            <a:picLocks noChangeAspect="1"/>
          </p:cNvPicPr>
          <p:nvPr userDrawn="1"/>
        </p:nvPicPr>
        <p:blipFill>
          <a:blip r:embed="rId3"/>
          <a:stretch>
            <a:fillRect/>
          </a:stretch>
        </p:blipFill>
        <p:spPr>
          <a:xfrm>
            <a:off x="9920759" y="5978091"/>
            <a:ext cx="1838536" cy="532688"/>
          </a:xfrm>
          <a:prstGeom prst="rect">
            <a:avLst/>
          </a:prstGeom>
        </p:spPr>
      </p:pic>
      <p:pic>
        <p:nvPicPr>
          <p:cNvPr id="8" name="Picture 7">
            <a:extLst>
              <a:ext uri="{FF2B5EF4-FFF2-40B4-BE49-F238E27FC236}">
                <a16:creationId xmlns:a16="http://schemas.microsoft.com/office/drawing/2014/main" id="{87D1B154-0491-B449-9FB0-FFD90BBF5F42}"/>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8542394" y="5662579"/>
            <a:ext cx="1124182" cy="838675"/>
          </a:xfrm>
          <a:prstGeom prst="rect">
            <a:avLst/>
          </a:prstGeom>
        </p:spPr>
      </p:pic>
    </p:spTree>
    <p:extLst>
      <p:ext uri="{BB962C8B-B14F-4D97-AF65-F5344CB8AC3E}">
        <p14:creationId xmlns:p14="http://schemas.microsoft.com/office/powerpoint/2010/main" val="25572624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09035-CE48-A74E-BB30-5CFDEC9D6C80}"/>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DC2BA8D-3CCC-D349-A9B5-36F85733A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42277D6-5E2E-8544-83FA-81CD1F9C8FE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998F78DE-5CBC-1249-AFC4-A38658BB15B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8F2CFBC-FCDF-A74C-948C-43D53F24538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8C5C100A-3231-A84B-8F17-0D79862CB72E}"/>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8" name="Footer Placeholder 7">
            <a:extLst>
              <a:ext uri="{FF2B5EF4-FFF2-40B4-BE49-F238E27FC236}">
                <a16:creationId xmlns:a16="http://schemas.microsoft.com/office/drawing/2014/main" id="{CE0E5AAF-B5C5-F14D-B70A-5A25488BB91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C74D52B-46F2-CA42-8375-20B52DF9464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841499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34E8B-1427-9848-BA35-E1A962469F9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C6B0BB2-C9F7-CA48-B48A-9775FDE5421A}"/>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4" name="Footer Placeholder 3">
            <a:extLst>
              <a:ext uri="{FF2B5EF4-FFF2-40B4-BE49-F238E27FC236}">
                <a16:creationId xmlns:a16="http://schemas.microsoft.com/office/drawing/2014/main" id="{70CFB2BF-0017-0A41-9235-610E1C991E6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111DAA1-DFFC-384C-913F-7A7846A01AC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27752563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19EB5E-873C-D743-A09C-1EE93DFC2581}"/>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3" name="Footer Placeholder 2">
            <a:extLst>
              <a:ext uri="{FF2B5EF4-FFF2-40B4-BE49-F238E27FC236}">
                <a16:creationId xmlns:a16="http://schemas.microsoft.com/office/drawing/2014/main" id="{79966030-EEC7-8F4B-9365-6E7BC5EFE7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155700-9005-ED49-8CFD-28315B2C4132}"/>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7895798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7BF48-6D55-C540-A2D9-5DABE10BC3F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906BE94E-4FCF-9B41-88B9-181D152568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7516BAA-861F-7E4C-885C-E27F7DA4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B61D5B1-A99B-E548-99FB-2F4E3E21886E}"/>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905E8105-9252-D846-BF1B-988BBF6910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EA4546-7FDD-0440-AA1B-A3DD8ECBC971}"/>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3376764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BEB6-27DF-D045-89EC-B391BB53AD9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0C92ED5-737D-F14D-9FC4-D342DB9E124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BFD161-A999-D24A-8A19-FC0ECDC48F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DCF7D5E-C507-554B-A1ED-4B9CA83934DB}"/>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6" name="Footer Placeholder 5">
            <a:extLst>
              <a:ext uri="{FF2B5EF4-FFF2-40B4-BE49-F238E27FC236}">
                <a16:creationId xmlns:a16="http://schemas.microsoft.com/office/drawing/2014/main" id="{31AD2D1C-EFF0-1D49-9E10-FF6861BF44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8F1B2E-6903-1449-89C9-10456A61AA58}"/>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39535527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1989D-858B-C943-BB0A-6B4E40F68D9C}"/>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9679284-7CD6-1D47-B997-DF1474EAE36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1C5802F-B396-F345-AA6A-D921630AB2E6}"/>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B2C65F27-DBBA-3D4A-88D1-21B6ECE669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4083E9-0B8A-354F-9E5C-06591DF838F5}"/>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61032636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6B719DF-B196-AF4B-91BC-8F0FE2918BA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154E535-340B-C647-B2CF-DF8DC5A4B0E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2B618F3-4268-EA47-BDA0-4F86A036F225}"/>
              </a:ext>
            </a:extLst>
          </p:cNvPr>
          <p:cNvSpPr>
            <a:spLocks noGrp="1"/>
          </p:cNvSpPr>
          <p:nvPr>
            <p:ph type="dt" sz="half" idx="10"/>
          </p:nvPr>
        </p:nvSpPr>
        <p:spPr/>
        <p:txBody>
          <a:body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3D044047-EDB4-3B44-A48F-C532E7433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60EFAFC-8600-4F43-AB6A-BF5246736F5D}"/>
              </a:ext>
            </a:extLst>
          </p:cNvPr>
          <p:cNvSpPr>
            <a:spLocks noGrp="1"/>
          </p:cNvSpPr>
          <p:nvPr>
            <p:ph type="sldNum" sz="quarter" idx="12"/>
          </p:nvPr>
        </p:nvSpPr>
        <p:spPr/>
        <p:txBody>
          <a:bodyPr/>
          <a:lstStyle/>
          <a:p>
            <a:fld id="{88F4554D-C745-0D49-B311-95A2F21E8E70}" type="slidenum">
              <a:rPr lang="en-US" smtClean="0"/>
              <a:t>‹#›</a:t>
            </a:fld>
            <a:endParaRPr lang="en-US"/>
          </a:p>
        </p:txBody>
      </p:sp>
    </p:spTree>
    <p:extLst>
      <p:ext uri="{BB962C8B-B14F-4D97-AF65-F5344CB8AC3E}">
        <p14:creationId xmlns:p14="http://schemas.microsoft.com/office/powerpoint/2010/main" val="109569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ries 1 introduction">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7" name="Content Placeholder 2">
            <a:extLst>
              <a:ext uri="{FF2B5EF4-FFF2-40B4-BE49-F238E27FC236}">
                <a16:creationId xmlns:a16="http://schemas.microsoft.com/office/drawing/2014/main" id="{718FAEF5-B0DA-5043-A360-71A3F0DD0456}"/>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32267021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Series 1 basic tex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lnSpc>
                <a:spcPct val="100000"/>
              </a:lnSpc>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6487092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Series 1 bulleted lis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34035-30F7-714A-8693-9A7EF4F0F786}"/>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DA1884"/>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lnSpc>
                <a:spcPct val="100000"/>
              </a:lnSpc>
              <a:spcBef>
                <a:spcPts val="0"/>
              </a:spcBef>
              <a:spcAft>
                <a:spcPts val="1000"/>
              </a:spcAft>
              <a:buClr>
                <a:srgbClr val="DA1884"/>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360349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1_Series 2 title 1-lin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F1795D-3702-9840-97CA-BEB02D45D1B5}"/>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BB8CB521-08A1-6042-8AA6-46C1C137B9E2}"/>
              </a:ext>
            </a:extLst>
          </p:cNvPr>
          <p:cNvSpPr>
            <a:spLocks noGrp="1"/>
          </p:cNvSpPr>
          <p:nvPr>
            <p:ph type="ctrTitle" hasCustomPrompt="1"/>
          </p:nvPr>
        </p:nvSpPr>
        <p:spPr>
          <a:xfrm>
            <a:off x="605695" y="4823374"/>
            <a:ext cx="5728570" cy="336777"/>
          </a:xfrm>
        </p:spPr>
        <p:txBody>
          <a:bodyPr lIns="0" tIns="0" rIns="0" bIns="0" anchor="t" anchorCtr="0">
            <a:normAutofit/>
          </a:bodyPr>
          <a:lstStyle>
            <a:lvl1pPr algn="l">
              <a:defRPr sz="2000" b="1" i="0">
                <a:latin typeface="Century Gothic" panose="020B0502020202020204" pitchFamily="34" charset="0"/>
              </a:defRPr>
            </a:lvl1pPr>
          </a:lstStyle>
          <a:p>
            <a:r>
              <a:rPr lang="en-GB" dirty="0"/>
              <a:t>Science careers for primary</a:t>
            </a:r>
            <a:endParaRPr lang="en-US" dirty="0"/>
          </a:p>
        </p:txBody>
      </p:sp>
      <p:sp>
        <p:nvSpPr>
          <p:cNvPr id="3" name="Subtitle 2">
            <a:extLst>
              <a:ext uri="{FF2B5EF4-FFF2-40B4-BE49-F238E27FC236}">
                <a16:creationId xmlns:a16="http://schemas.microsoft.com/office/drawing/2014/main" id="{C274CC80-688D-714B-9546-CAC5C231FAE5}"/>
              </a:ext>
            </a:extLst>
          </p:cNvPr>
          <p:cNvSpPr>
            <a:spLocks noGrp="1"/>
          </p:cNvSpPr>
          <p:nvPr>
            <p:ph type="subTitle" idx="1" hasCustomPrompt="1"/>
          </p:nvPr>
        </p:nvSpPr>
        <p:spPr>
          <a:xfrm>
            <a:off x="580642" y="5499067"/>
            <a:ext cx="5728569" cy="713843"/>
          </a:xfrm>
        </p:spPr>
        <p:txBody>
          <a:bodyPr lIns="0" tIns="0" rIns="0" bIns="0">
            <a:noAutofit/>
          </a:bodyPr>
          <a:lstStyle>
            <a:lvl1pPr marL="0" indent="0" algn="l">
              <a:spcBef>
                <a:spcPts val="0"/>
              </a:spcBef>
              <a:buNone/>
              <a:defRPr sz="5000" b="1" i="0">
                <a:solidFill>
                  <a:srgbClr val="48A9C5"/>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Here is the title</a:t>
            </a:r>
            <a:endParaRPr lang="en-US" dirty="0"/>
          </a:p>
        </p:txBody>
      </p:sp>
      <p:pic>
        <p:nvPicPr>
          <p:cNvPr id="8" name="Picture 7">
            <a:extLst>
              <a:ext uri="{FF2B5EF4-FFF2-40B4-BE49-F238E27FC236}">
                <a16:creationId xmlns:a16="http://schemas.microsoft.com/office/drawing/2014/main" id="{3BE316A1-68FA-2044-8AF3-E5DFE2757DA4}"/>
              </a:ext>
            </a:extLst>
          </p:cNvPr>
          <p:cNvPicPr>
            <a:picLocks noChangeAspect="1"/>
          </p:cNvPicPr>
          <p:nvPr userDrawn="1"/>
        </p:nvPicPr>
        <p:blipFill>
          <a:blip r:embed="rId3"/>
          <a:stretch>
            <a:fillRect/>
          </a:stretch>
        </p:blipFill>
        <p:spPr>
          <a:xfrm>
            <a:off x="9920759" y="5978091"/>
            <a:ext cx="1838536" cy="532688"/>
          </a:xfrm>
          <a:prstGeom prst="rect">
            <a:avLst/>
          </a:prstGeom>
        </p:spPr>
      </p:pic>
    </p:spTree>
    <p:extLst>
      <p:ext uri="{BB962C8B-B14F-4D97-AF65-F5344CB8AC3E}">
        <p14:creationId xmlns:p14="http://schemas.microsoft.com/office/powerpoint/2010/main" val="132028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ries 2 introducti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Introduction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980000"/>
            <a:ext cx="9540000" cy="487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
        <p:nvSpPr>
          <p:cNvPr id="8" name="Content Placeholder 2">
            <a:extLst>
              <a:ext uri="{FF2B5EF4-FFF2-40B4-BE49-F238E27FC236}">
                <a16:creationId xmlns:a16="http://schemas.microsoft.com/office/drawing/2014/main" id="{A3A58B7E-E4EE-B442-8D2D-7EDB7C825995}"/>
              </a:ext>
            </a:extLst>
          </p:cNvPr>
          <p:cNvSpPr>
            <a:spLocks noGrp="1"/>
          </p:cNvSpPr>
          <p:nvPr>
            <p:ph idx="10" hasCustomPrompt="1"/>
          </p:nvPr>
        </p:nvSpPr>
        <p:spPr>
          <a:xfrm>
            <a:off x="540000" y="1170000"/>
            <a:ext cx="9540000" cy="360000"/>
          </a:xfrm>
        </p:spPr>
        <p:txBody>
          <a:bodyPr lIns="0" tIns="0" rIns="0" bIns="0">
            <a:normAutofit/>
          </a:bodyPr>
          <a:lstStyle>
            <a:lvl1pPr marL="0" indent="0">
              <a:lnSpc>
                <a:spcPct val="100000"/>
              </a:lnSpc>
              <a:spcBef>
                <a:spcPts val="0"/>
              </a:spcBef>
              <a:spcAft>
                <a:spcPts val="1000"/>
              </a:spcAft>
              <a:buFontTx/>
              <a:buNone/>
              <a:defRPr sz="2000" b="1" i="0">
                <a:latin typeface="Century Gothic" panose="020B0502020202020204" pitchFamily="34" charset="0"/>
              </a:defRPr>
            </a:lvl1pPr>
          </a:lstStyle>
          <a:p>
            <a:pPr lvl="0"/>
            <a:r>
              <a:rPr lang="en-GB" dirty="0"/>
              <a:t>Downloaded from </a:t>
            </a:r>
            <a:r>
              <a:rPr lang="en-GB" dirty="0" err="1"/>
              <a:t>rsc.li</a:t>
            </a:r>
            <a:r>
              <a:rPr lang="en-GB" dirty="0"/>
              <a:t>/3mD9VeY</a:t>
            </a:r>
          </a:p>
        </p:txBody>
      </p:sp>
    </p:spTree>
    <p:extLst>
      <p:ext uri="{BB962C8B-B14F-4D97-AF65-F5344CB8AC3E}">
        <p14:creationId xmlns:p14="http://schemas.microsoft.com/office/powerpoint/2010/main" val="160863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Series 2 basic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0" indent="0">
              <a:spcBef>
                <a:spcPts val="0"/>
              </a:spcBef>
              <a:spcAft>
                <a:spcPts val="1000"/>
              </a:spcAft>
              <a:buFontTx/>
              <a:buNone/>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2_Series 2 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0212B1B-1282-2E45-957F-C665FFF08F04}"/>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9540000" cy="440661"/>
          </a:xfrm>
        </p:spPr>
        <p:txBody>
          <a:bodyPr lIns="0" tIns="0" rIns="0" bIns="0" anchor="t" anchorCtr="0">
            <a:noAutofit/>
          </a:bodyPr>
          <a:lstStyle>
            <a:lvl1pPr>
              <a:defRPr sz="3400" b="1" i="0">
                <a:solidFill>
                  <a:srgbClr val="48A9C5"/>
                </a:solidFill>
                <a:latin typeface="Century Gothic" panose="020B0502020202020204" pitchFamily="34" charset="0"/>
              </a:defRPr>
            </a:lvl1pPr>
          </a:lstStyle>
          <a:p>
            <a:r>
              <a:rPr lang="en-GB" dirty="0"/>
              <a:t>Here is the 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9540000" cy="5598000"/>
          </a:xfrm>
        </p:spPr>
        <p:txBody>
          <a:bodyPr lIns="0" tIns="0" rIns="0" bIns="0">
            <a:normAutofit/>
          </a:bodyPr>
          <a:lstStyle>
            <a:lvl1pPr marL="342900" indent="-342900">
              <a:spcBef>
                <a:spcPts val="0"/>
              </a:spcBef>
              <a:spcAft>
                <a:spcPts val="1000"/>
              </a:spcAft>
              <a:buClr>
                <a:srgbClr val="48A9C5"/>
              </a:buClr>
              <a:buSzPct val="125000"/>
              <a:buFont typeface="Arial" panose="020B0604020202020204" pitchFamily="34" charset="0"/>
              <a:buChar char="•"/>
              <a:defRPr sz="24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6/24/2021</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71" r:id="rId4"/>
    <p:sldLayoutId id="2147483667" r:id="rId5"/>
    <p:sldLayoutId id="2147483661" r:id="rId6"/>
    <p:sldLayoutId id="2147483662" r:id="rId7"/>
    <p:sldLayoutId id="2147483672" r:id="rId8"/>
    <p:sldLayoutId id="2147483668" r:id="rId9"/>
    <p:sldLayoutId id="2147483663" r:id="rId10"/>
    <p:sldLayoutId id="2147483664" r:id="rId11"/>
    <p:sldLayoutId id="2147483673" r:id="rId12"/>
    <p:sldLayoutId id="2147483669" r:id="rId13"/>
    <p:sldLayoutId id="2147483665" r:id="rId14"/>
    <p:sldLayoutId id="2147483666" r:id="rId15"/>
    <p:sldLayoutId id="2147483674" r:id="rId16"/>
    <p:sldLayoutId id="2147483670" r:id="rId17"/>
    <p:sldLayoutId id="2147483651" r:id="rId18"/>
    <p:sldLayoutId id="2147483652" r:id="rId19"/>
    <p:sldLayoutId id="2147483653" r:id="rId20"/>
    <p:sldLayoutId id="2147483654" r:id="rId21"/>
    <p:sldLayoutId id="2147483655" r:id="rId22"/>
    <p:sldLayoutId id="2147483656" r:id="rId23"/>
    <p:sldLayoutId id="2147483657" r:id="rId24"/>
    <p:sldLayoutId id="2147483658" r:id="rId25"/>
    <p:sldLayoutId id="2147483659"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rsc.li/3q1mLVU"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CC04C-3614-F943-80FE-7697E6A7AA3A}"/>
              </a:ext>
            </a:extLst>
          </p:cNvPr>
          <p:cNvSpPr>
            <a:spLocks noGrp="1"/>
          </p:cNvSpPr>
          <p:nvPr>
            <p:ph type="ctrTitle"/>
          </p:nvPr>
        </p:nvSpPr>
        <p:spPr>
          <a:xfrm>
            <a:off x="605695" y="4823374"/>
            <a:ext cx="5728570" cy="675693"/>
          </a:xfrm>
        </p:spPr>
        <p:txBody>
          <a:bodyPr>
            <a:normAutofit fontScale="90000"/>
          </a:bodyPr>
          <a:lstStyle/>
          <a:p>
            <a:r>
              <a:rPr lang="en-GB" sz="2200" dirty="0"/>
              <a:t>Primary science investigations</a:t>
            </a:r>
            <a:br>
              <a:rPr lang="en-GB" dirty="0"/>
            </a:br>
            <a:r>
              <a:rPr lang="en-GB" sz="1800" b="0" dirty="0">
                <a:hlinkClick r:id="rId2"/>
              </a:rPr>
              <a:t>rsc.li/3q1mLVU</a:t>
            </a:r>
            <a:br>
              <a:rPr lang="en-GB" dirty="0"/>
            </a:br>
            <a:endParaRPr lang="en-US" dirty="0"/>
          </a:p>
        </p:txBody>
      </p:sp>
      <p:sp>
        <p:nvSpPr>
          <p:cNvPr id="3" name="Subtitle 2">
            <a:extLst>
              <a:ext uri="{FF2B5EF4-FFF2-40B4-BE49-F238E27FC236}">
                <a16:creationId xmlns:a16="http://schemas.microsoft.com/office/drawing/2014/main" id="{5E8E2473-BCD1-AE4B-9505-EFBB7A4ED9D9}"/>
              </a:ext>
            </a:extLst>
          </p:cNvPr>
          <p:cNvSpPr>
            <a:spLocks noGrp="1"/>
          </p:cNvSpPr>
          <p:nvPr>
            <p:ph type="subTitle" idx="1"/>
          </p:nvPr>
        </p:nvSpPr>
        <p:spPr>
          <a:xfrm>
            <a:off x="580641" y="5499067"/>
            <a:ext cx="10065587" cy="713843"/>
          </a:xfrm>
        </p:spPr>
        <p:txBody>
          <a:bodyPr/>
          <a:lstStyle/>
          <a:p>
            <a:r>
              <a:rPr lang="en-US" dirty="0"/>
              <a:t>Fire extinguisher</a:t>
            </a:r>
          </a:p>
        </p:txBody>
      </p:sp>
    </p:spTree>
    <p:extLst>
      <p:ext uri="{BB962C8B-B14F-4D97-AF65-F5344CB8AC3E}">
        <p14:creationId xmlns:p14="http://schemas.microsoft.com/office/powerpoint/2010/main" val="3520819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6A189-5B9D-3B4C-AE28-0BB2A37FB471}"/>
              </a:ext>
            </a:extLst>
          </p:cNvPr>
          <p:cNvSpPr>
            <a:spLocks noGrp="1"/>
          </p:cNvSpPr>
          <p:nvPr>
            <p:ph type="title"/>
          </p:nvPr>
        </p:nvSpPr>
        <p:spPr/>
        <p:txBody>
          <a:bodyPr/>
          <a:lstStyle/>
          <a:p>
            <a:r>
              <a:rPr lang="en-US" dirty="0"/>
              <a:t>Fire extinguisher</a:t>
            </a:r>
          </a:p>
        </p:txBody>
      </p:sp>
      <p:sp>
        <p:nvSpPr>
          <p:cNvPr id="3" name="Content Placeholder 2">
            <a:extLst>
              <a:ext uri="{FF2B5EF4-FFF2-40B4-BE49-F238E27FC236}">
                <a16:creationId xmlns:a16="http://schemas.microsoft.com/office/drawing/2014/main" id="{8E591F83-42F0-EC41-8DC5-2424DF6DB415}"/>
              </a:ext>
            </a:extLst>
          </p:cNvPr>
          <p:cNvSpPr>
            <a:spLocks noGrp="1"/>
          </p:cNvSpPr>
          <p:nvPr>
            <p:ph idx="1"/>
          </p:nvPr>
        </p:nvSpPr>
        <p:spPr>
          <a:xfrm>
            <a:off x="540000" y="1457482"/>
            <a:ext cx="9540000" cy="4878000"/>
          </a:xfrm>
        </p:spPr>
        <p:txBody>
          <a:bodyPr/>
          <a:lstStyle/>
          <a:p>
            <a:r>
              <a:rPr lang="en-US" b="1" dirty="0"/>
              <a:t>We will be:</a:t>
            </a:r>
          </a:p>
          <a:p>
            <a:r>
              <a:rPr lang="en-US" dirty="0"/>
              <a:t>Investigating how carbon dioxide gas can be used to </a:t>
            </a:r>
            <a:r>
              <a:rPr lang="en-US"/>
              <a:t>extinguish flames.</a:t>
            </a:r>
            <a:endParaRPr lang="en-US" dirty="0"/>
          </a:p>
        </p:txBody>
      </p:sp>
      <p:pic>
        <p:nvPicPr>
          <p:cNvPr id="7" name="Picture 6">
            <a:extLst>
              <a:ext uri="{FF2B5EF4-FFF2-40B4-BE49-F238E27FC236}">
                <a16:creationId xmlns:a16="http://schemas.microsoft.com/office/drawing/2014/main" id="{1F75000B-684C-5748-937C-4DF0C117A237}"/>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814164" y="4625008"/>
            <a:ext cx="1059783" cy="2042491"/>
          </a:xfrm>
          <a:prstGeom prst="rect">
            <a:avLst/>
          </a:prstGeom>
        </p:spPr>
      </p:pic>
      <p:pic>
        <p:nvPicPr>
          <p:cNvPr id="5" name="Picture 4" descr="A group of eggs in a glass bowl&#10;&#10;Description automatically generated with low confidence">
            <a:extLst>
              <a:ext uri="{FF2B5EF4-FFF2-40B4-BE49-F238E27FC236}">
                <a16:creationId xmlns:a16="http://schemas.microsoft.com/office/drawing/2014/main" id="{93F5913E-E9FB-41AA-BC8B-9F3D9DE0D472}"/>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2704407" y="2771400"/>
            <a:ext cx="4752109" cy="3564082"/>
          </a:xfrm>
          <a:prstGeom prst="rect">
            <a:avLst/>
          </a:prstGeom>
        </p:spPr>
      </p:pic>
    </p:spTree>
    <p:extLst>
      <p:ext uri="{BB962C8B-B14F-4D97-AF65-F5344CB8AC3E}">
        <p14:creationId xmlns:p14="http://schemas.microsoft.com/office/powerpoint/2010/main" val="38572761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8E5EC60-7CC6-CB4D-A6E7-978B3EC19A97}"/>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17583" y="4625007"/>
            <a:ext cx="1156364" cy="2042491"/>
          </a:xfrm>
          <a:prstGeom prst="rect">
            <a:avLst/>
          </a:prstGeom>
        </p:spPr>
      </p:pic>
      <p:sp>
        <p:nvSpPr>
          <p:cNvPr id="2" name="Title 1">
            <a:extLst>
              <a:ext uri="{FF2B5EF4-FFF2-40B4-BE49-F238E27FC236}">
                <a16:creationId xmlns:a16="http://schemas.microsoft.com/office/drawing/2014/main" id="{01A8906B-F224-FB40-97D4-60AB1FD0717A}"/>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A15938DC-E51C-344C-BB10-2AE3BEB6DA29}"/>
              </a:ext>
            </a:extLst>
          </p:cNvPr>
          <p:cNvSpPr>
            <a:spLocks noGrp="1"/>
          </p:cNvSpPr>
          <p:nvPr>
            <p:ph idx="1"/>
          </p:nvPr>
        </p:nvSpPr>
        <p:spPr>
          <a:xfrm>
            <a:off x="540000" y="1260000"/>
            <a:ext cx="9540000" cy="5058000"/>
          </a:xfrm>
        </p:spPr>
        <p:txBody>
          <a:bodyPr>
            <a:normAutofit/>
          </a:bodyPr>
          <a:lstStyle/>
          <a:p>
            <a:pPr marL="0" indent="0">
              <a:buNone/>
            </a:pPr>
            <a:r>
              <a:rPr lang="en-US" b="1" dirty="0">
                <a:solidFill>
                  <a:srgbClr val="DA1884"/>
                </a:solidFill>
              </a:rPr>
              <a:t>Understanding</a:t>
            </a:r>
          </a:p>
          <a:p>
            <a:r>
              <a:rPr lang="en-US" dirty="0"/>
              <a:t>I can describe the difference between a reversible and an irreversible reaction.</a:t>
            </a:r>
          </a:p>
          <a:p>
            <a:r>
              <a:rPr lang="en-US" dirty="0"/>
              <a:t>I know that chemical reactions produce new materials.</a:t>
            </a:r>
          </a:p>
          <a:p>
            <a:r>
              <a:rPr lang="en-US" dirty="0"/>
              <a:t>I understand that when you mix vinegar and bicarbonate of soda, one of the things you make is a gas, carbon dioxide.</a:t>
            </a:r>
          </a:p>
          <a:p>
            <a:r>
              <a:rPr lang="en-US" dirty="0"/>
              <a:t>I know that some gases are heavier than others.</a:t>
            </a:r>
          </a:p>
          <a:p>
            <a:pPr marL="0" indent="0">
              <a:spcAft>
                <a:spcPts val="0"/>
              </a:spcAft>
              <a:buNone/>
            </a:pPr>
            <a:endParaRPr lang="en-US" dirty="0"/>
          </a:p>
          <a:p>
            <a:pPr marL="0" indent="0">
              <a:buNone/>
            </a:pPr>
            <a:r>
              <a:rPr lang="en-US" b="1" dirty="0">
                <a:solidFill>
                  <a:srgbClr val="DA1884"/>
                </a:solidFill>
              </a:rPr>
              <a:t>Enquiry skills</a:t>
            </a:r>
          </a:p>
          <a:p>
            <a:r>
              <a:rPr lang="en-US" dirty="0"/>
              <a:t>I understand what ‘variables’ are.</a:t>
            </a:r>
          </a:p>
          <a:p>
            <a:pPr marL="0" indent="0">
              <a:buNone/>
            </a:pPr>
            <a:endParaRPr lang="en-US" b="1" dirty="0">
              <a:solidFill>
                <a:srgbClr val="DA1884"/>
              </a:solidFill>
            </a:endParaRPr>
          </a:p>
          <a:p>
            <a:pPr marL="0" indent="0">
              <a:buNone/>
            </a:pPr>
            <a:endParaRPr lang="en-US" dirty="0"/>
          </a:p>
        </p:txBody>
      </p:sp>
    </p:spTree>
    <p:extLst>
      <p:ext uri="{BB962C8B-B14F-4D97-AF65-F5344CB8AC3E}">
        <p14:creationId xmlns:p14="http://schemas.microsoft.com/office/powerpoint/2010/main" val="4225568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D6B7B3-72E7-994E-AF98-A0B29CAA0FE9}"/>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46846" y="4625006"/>
            <a:ext cx="1061599" cy="2042492"/>
          </a:xfrm>
          <a:prstGeom prst="rect">
            <a:avLst/>
          </a:prstGeom>
        </p:spPr>
      </p:pic>
      <p:sp>
        <p:nvSpPr>
          <p:cNvPr id="2" name="Title 1">
            <a:extLst>
              <a:ext uri="{FF2B5EF4-FFF2-40B4-BE49-F238E27FC236}">
                <a16:creationId xmlns:a16="http://schemas.microsoft.com/office/drawing/2014/main" id="{DC70DFC3-A926-634A-966D-210FC71955F0}"/>
              </a:ext>
            </a:extLst>
          </p:cNvPr>
          <p:cNvSpPr>
            <a:spLocks noGrp="1"/>
          </p:cNvSpPr>
          <p:nvPr>
            <p:ph type="title"/>
          </p:nvPr>
        </p:nvSpPr>
        <p:spPr/>
        <p:txBody>
          <a:bodyPr/>
          <a:lstStyle/>
          <a:p>
            <a:r>
              <a:rPr lang="en-US" dirty="0"/>
              <a:t>Useful vocabulary</a:t>
            </a:r>
          </a:p>
        </p:txBody>
      </p:sp>
      <p:sp>
        <p:nvSpPr>
          <p:cNvPr id="3" name="Content Placeholder 2">
            <a:extLst>
              <a:ext uri="{FF2B5EF4-FFF2-40B4-BE49-F238E27FC236}">
                <a16:creationId xmlns:a16="http://schemas.microsoft.com/office/drawing/2014/main" id="{FE289223-347F-1349-BDF8-4774A16A0991}"/>
              </a:ext>
            </a:extLst>
          </p:cNvPr>
          <p:cNvSpPr>
            <a:spLocks noGrp="1"/>
          </p:cNvSpPr>
          <p:nvPr>
            <p:ph idx="1"/>
          </p:nvPr>
        </p:nvSpPr>
        <p:spPr/>
        <p:txBody>
          <a:bodyPr>
            <a:normAutofit/>
          </a:bodyPr>
          <a:lstStyle/>
          <a:p>
            <a:r>
              <a:rPr lang="en-US" b="1" dirty="0">
                <a:solidFill>
                  <a:srgbClr val="DA1884"/>
                </a:solidFill>
              </a:rPr>
              <a:t>Reversible change:</a:t>
            </a:r>
            <a:r>
              <a:rPr lang="en-US" dirty="0"/>
              <a:t> a change where no new materials are created and the original material can be recovered. </a:t>
            </a:r>
            <a:br>
              <a:rPr lang="en-US" dirty="0"/>
            </a:br>
            <a:r>
              <a:rPr lang="en-US" dirty="0"/>
              <a:t>Can you think of some examples of these?</a:t>
            </a:r>
          </a:p>
          <a:p>
            <a:r>
              <a:rPr lang="en-US" b="1" dirty="0">
                <a:solidFill>
                  <a:srgbClr val="DA1884"/>
                </a:solidFill>
              </a:rPr>
              <a:t>Irreversible change: </a:t>
            </a:r>
            <a:r>
              <a:rPr lang="en-US" dirty="0"/>
              <a:t>a chemical change where new materials are formed.</a:t>
            </a:r>
            <a:br>
              <a:rPr lang="en-US" dirty="0"/>
            </a:br>
            <a:r>
              <a:rPr lang="en-US" dirty="0"/>
              <a:t>Can you think of any examples?</a:t>
            </a:r>
          </a:p>
          <a:p>
            <a:r>
              <a:rPr lang="en-US" b="1" dirty="0">
                <a:solidFill>
                  <a:srgbClr val="DA1884"/>
                </a:solidFill>
              </a:rPr>
              <a:t>Gas:</a:t>
            </a:r>
            <a:r>
              <a:rPr lang="en-US" dirty="0"/>
              <a:t> a state of matter where particles have high energy and large spaces between them. A gas takes the shape of the container it is in and will flow.</a:t>
            </a:r>
          </a:p>
          <a:p>
            <a:r>
              <a:rPr lang="en-US" b="1" dirty="0">
                <a:solidFill>
                  <a:srgbClr val="DA1884"/>
                </a:solidFill>
              </a:rPr>
              <a:t>Variable:</a:t>
            </a:r>
            <a:r>
              <a:rPr lang="en-US" dirty="0"/>
              <a:t> something that is observed or measured in a science experiment.</a:t>
            </a:r>
            <a:br>
              <a:rPr lang="en-US" dirty="0"/>
            </a:br>
            <a:r>
              <a:rPr lang="en-US" dirty="0">
                <a:latin typeface="Century Gothic" panose="020B0502020202020204" pitchFamily="34" charset="0"/>
              </a:rPr>
              <a:t>Can you think of some examples of these?</a:t>
            </a:r>
          </a:p>
          <a:p>
            <a:endParaRPr lang="en-US" dirty="0"/>
          </a:p>
        </p:txBody>
      </p:sp>
    </p:spTree>
    <p:extLst>
      <p:ext uri="{BB962C8B-B14F-4D97-AF65-F5344CB8AC3E}">
        <p14:creationId xmlns:p14="http://schemas.microsoft.com/office/powerpoint/2010/main" val="3478934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20CC1-8B23-C94F-BED2-E4981A6F0BAB}"/>
              </a:ext>
            </a:extLst>
          </p:cNvPr>
          <p:cNvSpPr>
            <a:spLocks noGrp="1"/>
          </p:cNvSpPr>
          <p:nvPr>
            <p:ph type="title"/>
          </p:nvPr>
        </p:nvSpPr>
        <p:spPr>
          <a:xfrm>
            <a:off x="540000" y="452916"/>
            <a:ext cx="9540000" cy="440661"/>
          </a:xfrm>
        </p:spPr>
        <p:txBody>
          <a:bodyPr/>
          <a:lstStyle/>
          <a:p>
            <a:r>
              <a:rPr lang="en-US" dirty="0"/>
              <a:t>Method</a:t>
            </a:r>
          </a:p>
        </p:txBody>
      </p:sp>
      <p:sp>
        <p:nvSpPr>
          <p:cNvPr id="3" name="Content Placeholder 2">
            <a:extLst>
              <a:ext uri="{FF2B5EF4-FFF2-40B4-BE49-F238E27FC236}">
                <a16:creationId xmlns:a16="http://schemas.microsoft.com/office/drawing/2014/main" id="{E097AF26-C618-0F40-8825-4CF7B0C6F061}"/>
              </a:ext>
            </a:extLst>
          </p:cNvPr>
          <p:cNvSpPr>
            <a:spLocks noGrp="1"/>
          </p:cNvSpPr>
          <p:nvPr>
            <p:ph idx="1"/>
          </p:nvPr>
        </p:nvSpPr>
        <p:spPr>
          <a:xfrm>
            <a:off x="540000" y="1027775"/>
            <a:ext cx="9540000" cy="4701317"/>
          </a:xfrm>
        </p:spPr>
        <p:txBody>
          <a:bodyPr>
            <a:normAutofit/>
          </a:bodyPr>
          <a:lstStyle/>
          <a:p>
            <a:pPr marL="457200" indent="-457200">
              <a:buClr>
                <a:srgbClr val="DA1884"/>
              </a:buClr>
              <a:buSzPct val="125000"/>
              <a:buFont typeface="+mj-lt"/>
              <a:buAutoNum type="arabicPeriod"/>
            </a:pPr>
            <a:r>
              <a:rPr lang="en-US" dirty="0"/>
              <a:t>Fill the bowl with tea lights and light them (or ask your teacher to light them).</a:t>
            </a:r>
          </a:p>
          <a:p>
            <a:pPr marL="457200" indent="-457200">
              <a:buClr>
                <a:srgbClr val="DA1884"/>
              </a:buClr>
              <a:buSzPct val="125000"/>
              <a:buFont typeface="+mj-lt"/>
              <a:buAutoNum type="arabicPeriod"/>
            </a:pPr>
            <a:r>
              <a:rPr lang="en-US" dirty="0"/>
              <a:t>Place bicarbonate of soda and vinegar into a jug. It will react, forming bubbles of carbon dioxide.</a:t>
            </a:r>
          </a:p>
          <a:p>
            <a:pPr marL="457200" indent="-457200">
              <a:buClr>
                <a:srgbClr val="DA1884"/>
              </a:buClr>
              <a:buSzPct val="125000"/>
              <a:buFont typeface="+mj-lt"/>
              <a:buAutoNum type="arabicPeriod"/>
            </a:pPr>
            <a:r>
              <a:rPr lang="en-US" dirty="0"/>
              <a:t>The carbon dioxide will rest in the jug, above the mixture. Carefully pour the carbon dioxide gas over the candles to extinguish their flames. Make sure you do this slowly, or the mixture will pour out too. </a:t>
            </a:r>
          </a:p>
        </p:txBody>
      </p:sp>
      <p:pic>
        <p:nvPicPr>
          <p:cNvPr id="6" name="Picture 5">
            <a:extLst>
              <a:ext uri="{FF2B5EF4-FFF2-40B4-BE49-F238E27FC236}">
                <a16:creationId xmlns:a16="http://schemas.microsoft.com/office/drawing/2014/main" id="{A46FFF57-CC89-43FD-949C-EA355C8FCBFB}"/>
              </a:ext>
            </a:extLst>
          </p:cNvPr>
          <p:cNvPicPr>
            <a:picLocks noChangeAspect="1"/>
          </p:cNvPicPr>
          <p:nvPr/>
        </p:nvPicPr>
        <p:blipFill>
          <a:blip r:embed="rId2"/>
          <a:stretch>
            <a:fillRect/>
          </a:stretch>
        </p:blipFill>
        <p:spPr>
          <a:xfrm>
            <a:off x="608081" y="4464857"/>
            <a:ext cx="9403837" cy="1264236"/>
          </a:xfrm>
          <a:prstGeom prst="rect">
            <a:avLst/>
          </a:prstGeom>
        </p:spPr>
      </p:pic>
      <p:pic>
        <p:nvPicPr>
          <p:cNvPr id="7" name="Picture 6">
            <a:extLst>
              <a:ext uri="{FF2B5EF4-FFF2-40B4-BE49-F238E27FC236}">
                <a16:creationId xmlns:a16="http://schemas.microsoft.com/office/drawing/2014/main" id="{2169E960-9EEB-4631-8353-658E2CB3E837}"/>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469218" y="4506581"/>
            <a:ext cx="1460500" cy="2133600"/>
          </a:xfrm>
          <a:prstGeom prst="rect">
            <a:avLst/>
          </a:prstGeom>
        </p:spPr>
      </p:pic>
    </p:spTree>
    <p:extLst>
      <p:ext uri="{BB962C8B-B14F-4D97-AF65-F5344CB8AC3E}">
        <p14:creationId xmlns:p14="http://schemas.microsoft.com/office/powerpoint/2010/main" val="1384865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0FBC4-E5A0-2B4E-B667-B01B476E95B5}"/>
              </a:ext>
            </a:extLst>
          </p:cNvPr>
          <p:cNvSpPr>
            <a:spLocks noGrp="1"/>
          </p:cNvSpPr>
          <p:nvPr>
            <p:ph type="title"/>
          </p:nvPr>
        </p:nvSpPr>
        <p:spPr/>
        <p:txBody>
          <a:bodyPr/>
          <a:lstStyle/>
          <a:p>
            <a:r>
              <a:rPr lang="en-US" dirty="0"/>
              <a:t>What did you find out?</a:t>
            </a:r>
          </a:p>
        </p:txBody>
      </p:sp>
      <p:sp>
        <p:nvSpPr>
          <p:cNvPr id="3" name="Content Placeholder 2">
            <a:extLst>
              <a:ext uri="{FF2B5EF4-FFF2-40B4-BE49-F238E27FC236}">
                <a16:creationId xmlns:a16="http://schemas.microsoft.com/office/drawing/2014/main" id="{0D0E104D-68A1-6645-85D4-0A6FDB0CC194}"/>
              </a:ext>
            </a:extLst>
          </p:cNvPr>
          <p:cNvSpPr>
            <a:spLocks noGrp="1"/>
          </p:cNvSpPr>
          <p:nvPr>
            <p:ph idx="1"/>
          </p:nvPr>
        </p:nvSpPr>
        <p:spPr/>
        <p:txBody>
          <a:bodyPr/>
          <a:lstStyle/>
          <a:p>
            <a:r>
              <a:rPr lang="en-US" dirty="0"/>
              <a:t>How do you know that this is an irreversible reaction?</a:t>
            </a:r>
          </a:p>
          <a:p>
            <a:r>
              <a:rPr lang="en-US" dirty="0"/>
              <a:t>How did you know that a gas was produced?</a:t>
            </a:r>
          </a:p>
          <a:p>
            <a:r>
              <a:rPr lang="en-US" dirty="0"/>
              <a:t>If you repeated the experiment, what variables could you change and investigate? For example, could the amount of vinegar affect the amount of gas produced?</a:t>
            </a:r>
          </a:p>
          <a:p>
            <a:endParaRPr lang="en-US" dirty="0"/>
          </a:p>
        </p:txBody>
      </p:sp>
      <p:pic>
        <p:nvPicPr>
          <p:cNvPr id="5" name="Picture 4">
            <a:extLst>
              <a:ext uri="{FF2B5EF4-FFF2-40B4-BE49-F238E27FC236}">
                <a16:creationId xmlns:a16="http://schemas.microsoft.com/office/drawing/2014/main" id="{820F1A2B-C68C-4DC3-92E2-16A2E1D985EF}"/>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759413" y="4628501"/>
            <a:ext cx="1022598" cy="2038998"/>
          </a:xfrm>
          <a:prstGeom prst="rect">
            <a:avLst/>
          </a:prstGeom>
        </p:spPr>
      </p:pic>
      <p:sp>
        <p:nvSpPr>
          <p:cNvPr id="4" name="TextBox 3">
            <a:extLst>
              <a:ext uri="{FF2B5EF4-FFF2-40B4-BE49-F238E27FC236}">
                <a16:creationId xmlns:a16="http://schemas.microsoft.com/office/drawing/2014/main" id="{8389E846-3DC3-4991-99B0-F7CB9B7BC905}"/>
              </a:ext>
            </a:extLst>
          </p:cNvPr>
          <p:cNvSpPr txBox="1"/>
          <p:nvPr/>
        </p:nvSpPr>
        <p:spPr>
          <a:xfrm>
            <a:off x="3367454" y="3937116"/>
            <a:ext cx="6090055" cy="2929007"/>
          </a:xfrm>
          <a:prstGeom prst="rect">
            <a:avLst/>
          </a:prstGeom>
          <a:noFill/>
        </p:spPr>
        <p:txBody>
          <a:bodyPr wrap="square" rtlCol="0">
            <a:spAutoFit/>
          </a:bodyPr>
          <a:lstStyle/>
          <a:p>
            <a:pPr marL="285750" indent="-285750">
              <a:buClr>
                <a:srgbClr val="DA1884"/>
              </a:buClr>
              <a:buFont typeface="Arial" panose="020B0604020202020204" pitchFamily="34" charset="0"/>
              <a:buChar char="•"/>
            </a:pPr>
            <a:r>
              <a:rPr lang="en-US" sz="2400" dirty="0">
                <a:latin typeface="Century Gothic" panose="020B0502020202020204" pitchFamily="34" charset="0"/>
              </a:rPr>
              <a:t>How do real fire extinguishers work? Do you have a carbon dioxide extinguisher in your classroom?</a:t>
            </a:r>
          </a:p>
          <a:p>
            <a:pPr>
              <a:buClr>
                <a:srgbClr val="DA1884"/>
              </a:buClr>
            </a:pPr>
            <a:endParaRPr lang="en-US" sz="1000" dirty="0">
              <a:latin typeface="Century Gothic" panose="020B0502020202020204" pitchFamily="34" charset="0"/>
            </a:endParaRPr>
          </a:p>
          <a:p>
            <a:pPr marL="285750" indent="-285750">
              <a:spcAft>
                <a:spcPts val="1000"/>
              </a:spcAft>
              <a:buClr>
                <a:srgbClr val="DA1884"/>
              </a:buClr>
              <a:buFont typeface="Arial" panose="020B0604020202020204" pitchFamily="34" charset="0"/>
              <a:buChar char="•"/>
            </a:pPr>
            <a:r>
              <a:rPr lang="en-US" sz="2400" dirty="0">
                <a:latin typeface="Century Gothic" panose="020B0502020202020204" pitchFamily="34" charset="0"/>
              </a:rPr>
              <a:t>Can you think of any other chemical reactions that produce carbon dioxide?</a:t>
            </a:r>
          </a:p>
          <a:p>
            <a:endParaRPr lang="en-GB" dirty="0"/>
          </a:p>
        </p:txBody>
      </p:sp>
      <p:pic>
        <p:nvPicPr>
          <p:cNvPr id="7" name="Picture 6" descr="A picture containing text&#10;&#10;Description automatically generated">
            <a:extLst>
              <a:ext uri="{FF2B5EF4-FFF2-40B4-BE49-F238E27FC236}">
                <a16:creationId xmlns:a16="http://schemas.microsoft.com/office/drawing/2014/main" id="{4F676543-5521-4AF5-8EDB-6FE02B50B03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58692" y="3758593"/>
            <a:ext cx="1934615" cy="2908906"/>
          </a:xfrm>
          <a:prstGeom prst="rect">
            <a:avLst/>
          </a:prstGeom>
        </p:spPr>
      </p:pic>
    </p:spTree>
    <p:extLst>
      <p:ext uri="{BB962C8B-B14F-4D97-AF65-F5344CB8AC3E}">
        <p14:creationId xmlns:p14="http://schemas.microsoft.com/office/powerpoint/2010/main" val="23585392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36C445-97F1-5949-BD1E-E9AC5E26777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0843681" y="4628498"/>
            <a:ext cx="927376" cy="2038999"/>
          </a:xfrm>
          <a:prstGeom prst="rect">
            <a:avLst/>
          </a:prstGeom>
        </p:spPr>
      </p:pic>
      <p:sp>
        <p:nvSpPr>
          <p:cNvPr id="2" name="Title 1">
            <a:extLst>
              <a:ext uri="{FF2B5EF4-FFF2-40B4-BE49-F238E27FC236}">
                <a16:creationId xmlns:a16="http://schemas.microsoft.com/office/drawing/2014/main" id="{E9FAD2F2-EE1D-F343-A2C5-DA71AF7F8DA6}"/>
              </a:ext>
            </a:extLst>
          </p:cNvPr>
          <p:cNvSpPr>
            <a:spLocks noGrp="1"/>
          </p:cNvSpPr>
          <p:nvPr>
            <p:ph type="title"/>
          </p:nvPr>
        </p:nvSpPr>
        <p:spPr>
          <a:xfrm>
            <a:off x="540000" y="496455"/>
            <a:ext cx="9540000" cy="440661"/>
          </a:xfrm>
        </p:spPr>
        <p:txBody>
          <a:bodyPr/>
          <a:lstStyle/>
          <a:p>
            <a:r>
              <a:rPr lang="en-US" dirty="0"/>
              <a:t>Evaluation</a:t>
            </a:r>
          </a:p>
        </p:txBody>
      </p:sp>
      <p:sp>
        <p:nvSpPr>
          <p:cNvPr id="3" name="Content Placeholder 2">
            <a:extLst>
              <a:ext uri="{FF2B5EF4-FFF2-40B4-BE49-F238E27FC236}">
                <a16:creationId xmlns:a16="http://schemas.microsoft.com/office/drawing/2014/main" id="{55B5EE6A-5643-2447-A449-DF5E3502C11E}"/>
              </a:ext>
            </a:extLst>
          </p:cNvPr>
          <p:cNvSpPr>
            <a:spLocks noGrp="1"/>
          </p:cNvSpPr>
          <p:nvPr>
            <p:ph idx="1"/>
          </p:nvPr>
        </p:nvSpPr>
        <p:spPr>
          <a:xfrm>
            <a:off x="540000" y="980661"/>
            <a:ext cx="9540000" cy="3923608"/>
          </a:xfrm>
        </p:spPr>
        <p:txBody>
          <a:bodyPr>
            <a:noAutofit/>
          </a:bodyPr>
          <a:lstStyle/>
          <a:p>
            <a:r>
              <a:rPr lang="en-US" sz="1900" dirty="0"/>
              <a:t>How do you feel about our </a:t>
            </a:r>
            <a:r>
              <a:rPr lang="en-US" sz="1900" b="1" dirty="0">
                <a:solidFill>
                  <a:srgbClr val="DA1884"/>
                </a:solidFill>
              </a:rPr>
              <a:t>learning objectives </a:t>
            </a:r>
            <a:r>
              <a:rPr lang="en-US" sz="1900" dirty="0"/>
              <a:t>today?</a:t>
            </a:r>
          </a:p>
          <a:p>
            <a:pPr marL="342900" indent="-342900">
              <a:spcAft>
                <a:spcPts val="0"/>
              </a:spcAft>
              <a:buFont typeface="Arial" panose="020B0604020202020204" pitchFamily="34" charset="0"/>
              <a:buChar char="•"/>
            </a:pPr>
            <a:r>
              <a:rPr lang="en-US" sz="1900" dirty="0"/>
              <a:t>I can describe the difference between a reversible and an irreversible reaction.</a:t>
            </a:r>
          </a:p>
          <a:p>
            <a:pPr marL="342900" indent="-342900">
              <a:spcAft>
                <a:spcPts val="0"/>
              </a:spcAft>
              <a:buFont typeface="Arial" panose="020B0604020202020204" pitchFamily="34" charset="0"/>
              <a:buChar char="•"/>
            </a:pPr>
            <a:r>
              <a:rPr lang="en-US" sz="1900" dirty="0"/>
              <a:t>I know that chemical reactions produce new materials.</a:t>
            </a:r>
          </a:p>
          <a:p>
            <a:pPr marL="342900" indent="-342900">
              <a:spcAft>
                <a:spcPts val="0"/>
              </a:spcAft>
              <a:buFont typeface="Arial" panose="020B0604020202020204" pitchFamily="34" charset="0"/>
              <a:buChar char="•"/>
            </a:pPr>
            <a:r>
              <a:rPr lang="en-US" sz="1900" dirty="0"/>
              <a:t>I understand that when you mix vinegar and bicarbonate of soda, one of the things you make is a gas, carbon dioxide.</a:t>
            </a:r>
          </a:p>
          <a:p>
            <a:pPr marL="342900" indent="-342900">
              <a:spcAft>
                <a:spcPts val="0"/>
              </a:spcAft>
              <a:buFont typeface="Arial" panose="020B0604020202020204" pitchFamily="34" charset="0"/>
              <a:buChar char="•"/>
            </a:pPr>
            <a:r>
              <a:rPr lang="en-US" sz="1900" dirty="0"/>
              <a:t>I know that some gases are heavier than others.</a:t>
            </a:r>
          </a:p>
          <a:p>
            <a:pPr>
              <a:spcAft>
                <a:spcPts val="0"/>
              </a:spcAft>
            </a:pPr>
            <a:endParaRPr lang="en-US" sz="1900" dirty="0"/>
          </a:p>
          <a:p>
            <a:r>
              <a:rPr lang="en-GB" sz="1900" dirty="0"/>
              <a:t>Can you explain the difference between an irreversible and a reversible change and give examples?  </a:t>
            </a:r>
          </a:p>
          <a:p>
            <a:r>
              <a:rPr lang="en-US" sz="1900" dirty="0"/>
              <a:t>If you feel confident that you can, show your teacher 5 fingers, or show 1 if you feel that you need to chat through the lesson again.</a:t>
            </a:r>
            <a:endParaRPr lang="en-GB" sz="1900" dirty="0"/>
          </a:p>
        </p:txBody>
      </p:sp>
      <p:pic>
        <p:nvPicPr>
          <p:cNvPr id="7" name="Content Placeholder 7">
            <a:extLst>
              <a:ext uri="{FF2B5EF4-FFF2-40B4-BE49-F238E27FC236}">
                <a16:creationId xmlns:a16="http://schemas.microsoft.com/office/drawing/2014/main" id="{F42FC09C-767F-42E2-A6BF-AA233A9BF21C}"/>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2466" y="4715838"/>
            <a:ext cx="8753583" cy="2038999"/>
          </a:xfrm>
          <a:prstGeom prst="rect">
            <a:avLst/>
          </a:prstGeom>
        </p:spPr>
      </p:pic>
    </p:spTree>
    <p:extLst>
      <p:ext uri="{BB962C8B-B14F-4D97-AF65-F5344CB8AC3E}">
        <p14:creationId xmlns:p14="http://schemas.microsoft.com/office/powerpoint/2010/main" val="1791761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a:extLst>
              <a:ext uri="{FF2B5EF4-FFF2-40B4-BE49-F238E27FC236}">
                <a16:creationId xmlns:a16="http://schemas.microsoft.com/office/drawing/2014/main" id="{939E9279-BB92-4E18-93BF-E4D6A86A2D2F}"/>
              </a:ext>
            </a:extLst>
          </p:cNvPr>
          <p:cNvSpPr>
            <a:spLocks noGrp="1"/>
          </p:cNvSpPr>
          <p:nvPr/>
        </p:nvSpPr>
        <p:spPr>
          <a:xfrm>
            <a:off x="0" y="3343003"/>
            <a:ext cx="12192000" cy="3520440"/>
          </a:xfrm>
          <a:prstGeom prst="rect">
            <a:avLst/>
          </a:prstGeom>
          <a:solidFill>
            <a:schemeClr val="bg1"/>
          </a:solidFill>
        </p:spPr>
        <p:txBody>
          <a:bodyPr vert="horz" lIns="0" tIns="0" rIns="0" bIns="0" rtlCol="0">
            <a:noAutofit/>
          </a:bodyPr>
          <a:lstStyle>
            <a:lvl1pPr marL="0" indent="0" algn="l" defTabSz="914400" rtl="0" eaLnBrk="1" latinLnBrk="0" hangingPunct="1">
              <a:lnSpc>
                <a:spcPct val="90000"/>
              </a:lnSpc>
              <a:spcBef>
                <a:spcPts val="0"/>
              </a:spcBef>
              <a:buFont typeface="Arial" panose="020B0604020202020204" pitchFamily="34" charset="0"/>
              <a:buNone/>
              <a:defRPr sz="5000" b="1" i="0" kern="1200">
                <a:solidFill>
                  <a:srgbClr val="DA1884"/>
                </a:solidFill>
                <a:latin typeface="Century Gothic" panose="020B0502020202020204"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600" dirty="0"/>
              <a:t>   Acknowledgements</a:t>
            </a:r>
          </a:p>
          <a:p>
            <a:endParaRPr lang="en-GB" sz="3600" dirty="0"/>
          </a:p>
          <a:p>
            <a:endParaRPr lang="en-GB" sz="1800" dirty="0"/>
          </a:p>
          <a:p>
            <a:r>
              <a:rPr lang="en-GB" sz="1800" dirty="0"/>
              <a:t> </a:t>
            </a:r>
          </a:p>
          <a:p>
            <a:endParaRPr lang="en-GB" sz="1800" dirty="0"/>
          </a:p>
          <a:p>
            <a:endParaRPr lang="en-GB" sz="1800" b="0" dirty="0">
              <a:solidFill>
                <a:schemeClr val="tx1"/>
              </a:solidFill>
            </a:endParaRPr>
          </a:p>
          <a:p>
            <a:endParaRPr lang="en-GB" sz="1800" b="0" dirty="0">
              <a:solidFill>
                <a:schemeClr val="tx1"/>
              </a:solidFill>
            </a:endParaRPr>
          </a:p>
          <a:p>
            <a:endParaRPr lang="en-GB" sz="1800" b="0" dirty="0">
              <a:solidFill>
                <a:schemeClr val="tx1"/>
              </a:solidFill>
            </a:endParaRPr>
          </a:p>
          <a:p>
            <a:endParaRPr lang="en-GB" dirty="0"/>
          </a:p>
        </p:txBody>
      </p:sp>
      <p:sp>
        <p:nvSpPr>
          <p:cNvPr id="5" name="TextBox 5">
            <a:extLst>
              <a:ext uri="{FF2B5EF4-FFF2-40B4-BE49-F238E27FC236}">
                <a16:creationId xmlns:a16="http://schemas.microsoft.com/office/drawing/2014/main" id="{6CDFEAAA-6B1C-4962-9A55-E0A591074C8C}"/>
              </a:ext>
            </a:extLst>
          </p:cNvPr>
          <p:cNvSpPr txBox="1"/>
          <p:nvPr/>
        </p:nvSpPr>
        <p:spPr>
          <a:xfrm>
            <a:off x="303245" y="4087560"/>
            <a:ext cx="11150082" cy="175432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dirty="0">
                <a:latin typeface="Century Gothic" panose="020B0502020202020204" pitchFamily="34" charset="0"/>
              </a:rPr>
              <a:t>Slides 2 and 5: images © Royal Society of Chemistry</a:t>
            </a:r>
          </a:p>
          <a:p>
            <a:r>
              <a:rPr lang="en-GB" dirty="0">
                <a:latin typeface="Century Gothic" panose="020B0502020202020204" pitchFamily="34" charset="0"/>
              </a:rPr>
              <a:t>Slide 6: image © Daniel </a:t>
            </a:r>
            <a:r>
              <a:rPr lang="en-GB" dirty="0" err="1">
                <a:latin typeface="Century Gothic" panose="020B0502020202020204" pitchFamily="34" charset="0"/>
              </a:rPr>
              <a:t>Heighton</a:t>
            </a:r>
            <a:r>
              <a:rPr lang="en-GB" dirty="0">
                <a:latin typeface="Century Gothic" panose="020B0502020202020204" pitchFamily="34" charset="0"/>
              </a:rPr>
              <a:t> / Shutterstock</a:t>
            </a:r>
          </a:p>
          <a:p>
            <a:r>
              <a:rPr lang="en-GB" dirty="0">
                <a:latin typeface="Century Gothic" panose="020B0502020202020204" pitchFamily="34" charset="0"/>
              </a:rPr>
              <a:t>Slide 7: image © </a:t>
            </a:r>
            <a:r>
              <a:rPr lang="en-GB" dirty="0" err="1">
                <a:latin typeface="Century Gothic" panose="020B0502020202020204" pitchFamily="34" charset="0"/>
              </a:rPr>
              <a:t>Sichonl</a:t>
            </a:r>
            <a:r>
              <a:rPr lang="en-GB" dirty="0">
                <a:latin typeface="Century Gothic" panose="020B0502020202020204" pitchFamily="34" charset="0"/>
              </a:rPr>
              <a:t>/Shutterstock</a:t>
            </a:r>
          </a:p>
          <a:p>
            <a:endParaRPr lang="en-GB" dirty="0">
              <a:latin typeface="Century Gothic" panose="020B0502020202020204" pitchFamily="34" charset="0"/>
            </a:endParaRPr>
          </a:p>
          <a:p>
            <a:endParaRPr lang="en-GB" dirty="0"/>
          </a:p>
          <a:p>
            <a:endParaRPr lang="en-GB" dirty="0"/>
          </a:p>
        </p:txBody>
      </p:sp>
    </p:spTree>
    <p:extLst>
      <p:ext uri="{BB962C8B-B14F-4D97-AF65-F5344CB8AC3E}">
        <p14:creationId xmlns:p14="http://schemas.microsoft.com/office/powerpoint/2010/main" val="14850894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649</TotalTime>
  <Words>519</Words>
  <Application>Microsoft Office PowerPoint</Application>
  <PresentationFormat>Widescreen</PresentationFormat>
  <Paragraphs>50</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Century Gothic</vt:lpstr>
      <vt:lpstr>Office Theme</vt:lpstr>
      <vt:lpstr>Primary science investigations rsc.li/3q1mLVU </vt:lpstr>
      <vt:lpstr>Fire extinguisher</vt:lpstr>
      <vt:lpstr>Learning objectives</vt:lpstr>
      <vt:lpstr>Useful vocabulary</vt:lpstr>
      <vt:lpstr>Method</vt:lpstr>
      <vt:lpstr>What did you find out?</vt:lpstr>
      <vt:lpstr>Evaluation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Fire Extinguisher_primary science investigation_powerpoint</dc:title>
  <dc:subject>Use this powerpoint to help you carry out the fire extinguisher investigation</dc:subject>
  <dc:creator>Melinda Welch</dc:creator>
  <cp:keywords>Primary science experiment_investigation_reversible_irreversible reactions_gas_slides_classroom</cp:keywords>
  <cp:lastModifiedBy>Juliet Kennard</cp:lastModifiedBy>
  <cp:revision>254</cp:revision>
  <dcterms:created xsi:type="dcterms:W3CDTF">2021-04-13T16:26:00Z</dcterms:created>
  <dcterms:modified xsi:type="dcterms:W3CDTF">2021-06-24T07:32:51Z</dcterms:modified>
  <cp:category>Royal society of Chemistry</cp:category>
</cp:coreProperties>
</file>