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1" r:id="rId5"/>
    <p:sldId id="27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8C95"/>
    <a:srgbClr val="006BA6"/>
    <a:srgbClr val="505759"/>
    <a:srgbClr val="4F75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488" autoAdjust="0"/>
  </p:normalViewPr>
  <p:slideViewPr>
    <p:cSldViewPr>
      <p:cViewPr varScale="1">
        <p:scale>
          <a:sx n="90" d="100"/>
          <a:sy n="90" d="100"/>
        </p:scale>
        <p:origin x="2214" y="90"/>
      </p:cViewPr>
      <p:guideLst>
        <p:guide orient="horz" pos="2160"/>
        <p:guide pos="288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14779C-79A7-49E8-BEAB-D399194BACEE}" type="datetimeFigureOut">
              <a:rPr lang="en-GB" smtClean="0"/>
              <a:t>13/02/2018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published by Chemistry World. Use this slide as a lesson starter.</a:t>
            </a:r>
            <a:endParaRPr lang="en-GB" dirty="0" smtClean="0"/>
          </a:p>
          <a:p>
            <a:r>
              <a:rPr lang="en-GB" dirty="0" smtClean="0"/>
              <a:t>Image credit: Martin</a:t>
            </a:r>
            <a:r>
              <a:rPr lang="en-GB" baseline="0" dirty="0" smtClean="0"/>
              <a:t> </a:t>
            </a:r>
            <a:r>
              <a:rPr lang="en-GB" baseline="0" dirty="0" err="1" smtClean="0"/>
              <a:t>H</a:t>
            </a:r>
            <a:r>
              <a:rPr lang="en-GB" sz="1200" b="0" i="0" kern="1200" dirty="0" err="1" smtClean="0">
                <a:solidFill>
                  <a:schemeClr val="tx1"/>
                </a:solidFill>
                <a:effectLst/>
                <a:latin typeface="+mn-lt"/>
                <a:ea typeface="+mn-ea"/>
                <a:cs typeface="+mn-cs"/>
              </a:rPr>
              <a:t>ö</a:t>
            </a:r>
            <a:r>
              <a:rPr lang="en-GB" baseline="0" dirty="0" err="1" smtClean="0"/>
              <a:t>gbom</a:t>
            </a:r>
            <a:r>
              <a:rPr lang="en-GB" baseline="0" dirty="0" smtClean="0"/>
              <a:t> / The Royal Swedish Academy of Sciences</a:t>
            </a:r>
            <a:endParaRPr lang="en-GB" dirty="0"/>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2827477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published by Chemistry World. Use this slide as a lesson starter. It also contains questions which can be used to engage pupils.</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Image credit: Martin</a:t>
            </a:r>
            <a:r>
              <a:rPr lang="en-GB" baseline="0" dirty="0" smtClean="0"/>
              <a:t> </a:t>
            </a:r>
            <a:r>
              <a:rPr lang="en-GB" baseline="0" dirty="0" err="1" smtClean="0"/>
              <a:t>H</a:t>
            </a:r>
            <a:r>
              <a:rPr lang="en-GB" sz="1200" b="0" i="0" kern="1200" dirty="0" err="1" smtClean="0">
                <a:solidFill>
                  <a:schemeClr val="tx1"/>
                </a:solidFill>
                <a:effectLst/>
                <a:latin typeface="+mn-lt"/>
                <a:ea typeface="+mn-ea"/>
                <a:cs typeface="+mn-cs"/>
              </a:rPr>
              <a:t>ö</a:t>
            </a:r>
            <a:r>
              <a:rPr lang="en-GB" baseline="0" dirty="0" err="1" smtClean="0"/>
              <a:t>gbom</a:t>
            </a:r>
            <a:r>
              <a:rPr lang="en-GB" baseline="0" dirty="0" smtClean="0"/>
              <a:t> / The Royal Swedish Academy of Sciences</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288131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rsc.li/2yItdIh"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rsc.li/2yItdIh"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043608" y="309426"/>
            <a:ext cx="7344816" cy="461665"/>
          </a:xfrm>
          <a:prstGeom prst="rect">
            <a:avLst/>
          </a:prstGeom>
          <a:noFill/>
        </p:spPr>
        <p:txBody>
          <a:bodyPr wrap="square" rtlCol="0">
            <a:spAutoFit/>
          </a:bodyPr>
          <a:lstStyle/>
          <a:p>
            <a:pPr algn="ctr"/>
            <a:r>
              <a:rPr lang="en-US" sz="2400" b="1" dirty="0" smtClean="0">
                <a:solidFill>
                  <a:schemeClr val="bg1"/>
                </a:solidFill>
              </a:rPr>
              <a:t>2017 chemistry </a:t>
            </a:r>
            <a:r>
              <a:rPr lang="en-US" sz="2400" b="1" dirty="0">
                <a:solidFill>
                  <a:schemeClr val="bg1"/>
                </a:solidFill>
              </a:rPr>
              <a:t>Nobel prize made simple</a:t>
            </a:r>
            <a:endParaRPr lang="en-GB" sz="2400" b="1" dirty="0">
              <a:solidFill>
                <a:schemeClr val="bg1"/>
              </a:solidFill>
            </a:endParaRPr>
          </a:p>
        </p:txBody>
      </p:sp>
      <p:sp>
        <p:nvSpPr>
          <p:cNvPr id="13" name="TextBox 12"/>
          <p:cNvSpPr txBox="1"/>
          <p:nvPr/>
        </p:nvSpPr>
        <p:spPr>
          <a:xfrm>
            <a:off x="4232284" y="5877272"/>
            <a:ext cx="4156140" cy="769441"/>
          </a:xfrm>
          <a:prstGeom prst="rect">
            <a:avLst/>
          </a:prstGeom>
          <a:noFill/>
        </p:spPr>
        <p:txBody>
          <a:bodyPr wrap="square" rtlCol="0">
            <a:spAutoFit/>
          </a:bodyPr>
          <a:lstStyle/>
          <a:p>
            <a:r>
              <a:rPr lang="en-GB" dirty="0" smtClean="0">
                <a:solidFill>
                  <a:schemeClr val="bg1"/>
                </a:solidFill>
              </a:rPr>
              <a:t>Read the full article at</a:t>
            </a:r>
            <a:r>
              <a:rPr lang="en-GB" i="1" dirty="0">
                <a:solidFill>
                  <a:schemeClr val="bg1"/>
                </a:solidFill>
              </a:rPr>
              <a:t> </a:t>
            </a:r>
            <a:r>
              <a:rPr lang="en-GB" i="1" dirty="0" smtClean="0">
                <a:solidFill>
                  <a:schemeClr val="bg1"/>
                </a:solidFill>
                <a:hlinkClick r:id="rId3"/>
              </a:rPr>
              <a:t>rsc.li/2yItdIh</a:t>
            </a:r>
            <a:r>
              <a:rPr lang="en-GB" i="1" dirty="0" smtClean="0">
                <a:solidFill>
                  <a:schemeClr val="bg1"/>
                </a:solidFill>
              </a:rPr>
              <a:t>, </a:t>
            </a:r>
            <a:r>
              <a:rPr lang="en-GB" sz="1400" i="1" dirty="0">
                <a:solidFill>
                  <a:schemeClr val="bg1"/>
                </a:solidFill>
              </a:rPr>
              <a:t>published 9</a:t>
            </a:r>
            <a:r>
              <a:rPr lang="en-GB" sz="1400" i="1" dirty="0" smtClean="0">
                <a:solidFill>
                  <a:schemeClr val="bg1"/>
                </a:solidFill>
              </a:rPr>
              <a:t> </a:t>
            </a:r>
            <a:r>
              <a:rPr lang="en-GB" sz="1400" i="1" dirty="0">
                <a:solidFill>
                  <a:schemeClr val="bg1"/>
                </a:solidFill>
              </a:rPr>
              <a:t>October 2017</a:t>
            </a:r>
          </a:p>
          <a:p>
            <a:endParaRPr lang="en-GB" sz="1200" i="1" dirty="0">
              <a:solidFill>
                <a:schemeClr val="bg1"/>
              </a:solidFill>
            </a:endParaRPr>
          </a:p>
        </p:txBody>
      </p:sp>
      <p:sp>
        <p:nvSpPr>
          <p:cNvPr id="15" name="Rectangle 14"/>
          <p:cNvSpPr/>
          <p:nvPr/>
        </p:nvSpPr>
        <p:spPr>
          <a:xfrm>
            <a:off x="107504" y="836712"/>
            <a:ext cx="8964488" cy="3477875"/>
          </a:xfrm>
          <a:prstGeom prst="rect">
            <a:avLst/>
          </a:prstGeom>
        </p:spPr>
        <p:txBody>
          <a:bodyPr wrap="square">
            <a:spAutoFit/>
          </a:bodyPr>
          <a:lstStyle/>
          <a:p>
            <a:r>
              <a:rPr lang="en-GB" sz="2000" dirty="0">
                <a:solidFill>
                  <a:schemeClr val="bg1"/>
                </a:solidFill>
              </a:rPr>
              <a:t>Jacques </a:t>
            </a:r>
            <a:r>
              <a:rPr lang="en-GB" sz="2000" dirty="0" err="1" smtClean="0">
                <a:solidFill>
                  <a:schemeClr val="bg1"/>
                </a:solidFill>
              </a:rPr>
              <a:t>Dubochet</a:t>
            </a:r>
            <a:r>
              <a:rPr lang="en-GB" sz="2000" dirty="0">
                <a:solidFill>
                  <a:schemeClr val="bg1"/>
                </a:solidFill>
              </a:rPr>
              <a:t>, Joachim Frank and Richard </a:t>
            </a:r>
            <a:r>
              <a:rPr lang="en-GB" sz="2000" dirty="0" smtClean="0">
                <a:solidFill>
                  <a:schemeClr val="bg1"/>
                </a:solidFill>
              </a:rPr>
              <a:t>Henderson received a Nobel prize (like an Oscar, but for chemistry) on the 4 October 2017 for developing a technique called </a:t>
            </a:r>
            <a:r>
              <a:rPr lang="en-GB" sz="2000" b="1" dirty="0" err="1" smtClean="0">
                <a:solidFill>
                  <a:schemeClr val="bg1"/>
                </a:solidFill>
              </a:rPr>
              <a:t>cryo</a:t>
            </a:r>
            <a:r>
              <a:rPr lang="en-GB" sz="2000" b="1" dirty="0" smtClean="0">
                <a:solidFill>
                  <a:schemeClr val="bg1"/>
                </a:solidFill>
              </a:rPr>
              <a:t>-electron microscopy</a:t>
            </a:r>
            <a:r>
              <a:rPr lang="en-GB" sz="2000" dirty="0" smtClean="0">
                <a:solidFill>
                  <a:schemeClr val="bg1"/>
                </a:solidFill>
              </a:rPr>
              <a:t>.</a:t>
            </a:r>
            <a:endParaRPr lang="en-GB" sz="2000" dirty="0">
              <a:solidFill>
                <a:schemeClr val="bg1"/>
              </a:solidFill>
            </a:endParaRPr>
          </a:p>
          <a:p>
            <a:endParaRPr lang="en-GB" sz="2000" dirty="0">
              <a:solidFill>
                <a:schemeClr val="bg1"/>
              </a:solidFill>
            </a:endParaRPr>
          </a:p>
          <a:p>
            <a:r>
              <a:rPr lang="en-GB" sz="2000" dirty="0" smtClean="0">
                <a:solidFill>
                  <a:schemeClr val="bg1"/>
                </a:solidFill>
              </a:rPr>
              <a:t>With this technique, scientists can look at </a:t>
            </a:r>
            <a:r>
              <a:rPr lang="en-GB" sz="2000" b="1" dirty="0" smtClean="0">
                <a:solidFill>
                  <a:schemeClr val="bg1"/>
                </a:solidFill>
              </a:rPr>
              <a:t>biological molecules</a:t>
            </a:r>
            <a:r>
              <a:rPr lang="en-GB" sz="2000" dirty="0" smtClean="0">
                <a:solidFill>
                  <a:schemeClr val="bg1"/>
                </a:solidFill>
              </a:rPr>
              <a:t>, like proteins or viruses, in </a:t>
            </a:r>
            <a:r>
              <a:rPr lang="en-GB" sz="2000" b="1" dirty="0" smtClean="0">
                <a:solidFill>
                  <a:schemeClr val="bg1"/>
                </a:solidFill>
              </a:rPr>
              <a:t>much more detail</a:t>
            </a:r>
            <a:r>
              <a:rPr lang="en-GB" sz="2000" dirty="0" smtClean="0">
                <a:solidFill>
                  <a:schemeClr val="bg1"/>
                </a:solidFill>
              </a:rPr>
              <a:t> than before. This helps better understand how they function.</a:t>
            </a:r>
          </a:p>
          <a:p>
            <a:endParaRPr lang="en-GB" sz="2000" dirty="0" smtClean="0">
              <a:solidFill>
                <a:schemeClr val="bg1"/>
              </a:solidFill>
            </a:endParaRPr>
          </a:p>
          <a:p>
            <a:r>
              <a:rPr lang="en-GB" sz="2000" dirty="0" smtClean="0">
                <a:solidFill>
                  <a:schemeClr val="bg1"/>
                </a:solidFill>
              </a:rPr>
              <a:t>Normal electron microscopy does not work as well because bio-molecules are damaged by the electron beam</a:t>
            </a:r>
            <a:r>
              <a:rPr lang="en-GB" sz="2000" dirty="0">
                <a:solidFill>
                  <a:schemeClr val="bg1"/>
                </a:solidFill>
              </a:rPr>
              <a:t>. Inventors of </a:t>
            </a:r>
            <a:r>
              <a:rPr lang="en-GB" sz="2000" dirty="0" err="1">
                <a:solidFill>
                  <a:schemeClr val="bg1"/>
                </a:solidFill>
              </a:rPr>
              <a:t>cryo</a:t>
            </a:r>
            <a:r>
              <a:rPr lang="en-GB" sz="2000" dirty="0">
                <a:solidFill>
                  <a:schemeClr val="bg1"/>
                </a:solidFill>
              </a:rPr>
              <a:t>-EM found cooling them to -196°C stops the damage</a:t>
            </a:r>
            <a:r>
              <a:rPr lang="en-GB" sz="2000" dirty="0" smtClean="0">
                <a:solidFill>
                  <a:schemeClr val="bg1"/>
                </a:solidFill>
              </a:rPr>
              <a:t>. That’s </a:t>
            </a:r>
            <a:r>
              <a:rPr lang="en-GB" sz="2000" b="1" dirty="0" smtClean="0">
                <a:solidFill>
                  <a:schemeClr val="bg1"/>
                </a:solidFill>
              </a:rPr>
              <a:t>very cold!</a:t>
            </a:r>
            <a:endParaRPr lang="en-GB" sz="2000" b="1" dirty="0">
              <a:solidFill>
                <a:schemeClr val="bg1"/>
              </a:solidFill>
            </a:endParaRPr>
          </a:p>
        </p:txBody>
      </p:sp>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79912" y="5016129"/>
            <a:ext cx="4968554" cy="1754326"/>
          </a:xfrm>
          <a:prstGeom prst="rect">
            <a:avLst/>
          </a:prstGeom>
          <a:noFill/>
        </p:spPr>
        <p:txBody>
          <a:bodyPr wrap="square" rtlCol="0">
            <a:spAutoFit/>
          </a:bodyPr>
          <a:lstStyle/>
          <a:p>
            <a:r>
              <a:rPr lang="en-GB" dirty="0" smtClean="0">
                <a:solidFill>
                  <a:schemeClr val="bg1"/>
                </a:solidFill>
              </a:rPr>
              <a:t>Have a think about:</a:t>
            </a:r>
          </a:p>
          <a:p>
            <a:pPr marL="342900" indent="-342900">
              <a:buFont typeface="+mj-lt"/>
              <a:buAutoNum type="arabicPeriod"/>
            </a:pPr>
            <a:r>
              <a:rPr lang="en-GB" dirty="0" smtClean="0">
                <a:solidFill>
                  <a:schemeClr val="bg1"/>
                </a:solidFill>
              </a:rPr>
              <a:t>Why is it helpful to understand bio-molecules in lots of detail?</a:t>
            </a:r>
          </a:p>
          <a:p>
            <a:pPr marL="342900" indent="-342900">
              <a:buFont typeface="+mj-lt"/>
              <a:buAutoNum type="arabicPeriod"/>
            </a:pPr>
            <a:r>
              <a:rPr lang="en-GB" dirty="0" smtClean="0">
                <a:solidFill>
                  <a:schemeClr val="bg1"/>
                </a:solidFill>
              </a:rPr>
              <a:t>What do you think “</a:t>
            </a:r>
            <a:r>
              <a:rPr lang="en-GB" dirty="0" err="1" smtClean="0">
                <a:solidFill>
                  <a:schemeClr val="bg1"/>
                </a:solidFill>
              </a:rPr>
              <a:t>cryo</a:t>
            </a:r>
            <a:r>
              <a:rPr lang="en-GB" dirty="0" smtClean="0">
                <a:solidFill>
                  <a:schemeClr val="bg1"/>
                </a:solidFill>
              </a:rPr>
              <a:t>-” means?</a:t>
            </a:r>
          </a:p>
          <a:p>
            <a:pPr marL="342900" indent="-342900">
              <a:buFont typeface="+mj-lt"/>
              <a:buAutoNum type="arabicPeriod"/>
            </a:pPr>
            <a:r>
              <a:rPr lang="en-GB" dirty="0" smtClean="0">
                <a:solidFill>
                  <a:schemeClr val="bg1"/>
                </a:solidFill>
              </a:rPr>
              <a:t>Have you heard of any other techniques scientists use to study molecules in detail?</a:t>
            </a:r>
            <a:endParaRPr lang="en-GB" dirty="0">
              <a:solidFill>
                <a:schemeClr val="bg1"/>
              </a:solidFill>
            </a:endParaRPr>
          </a:p>
        </p:txBody>
      </p:sp>
      <p:sp>
        <p:nvSpPr>
          <p:cNvPr id="9" name="TextBox 8"/>
          <p:cNvSpPr txBox="1"/>
          <p:nvPr/>
        </p:nvSpPr>
        <p:spPr>
          <a:xfrm>
            <a:off x="899592" y="300309"/>
            <a:ext cx="7344816" cy="461665"/>
          </a:xfrm>
          <a:prstGeom prst="rect">
            <a:avLst/>
          </a:prstGeom>
          <a:noFill/>
        </p:spPr>
        <p:txBody>
          <a:bodyPr wrap="square" rtlCol="0">
            <a:spAutoFit/>
          </a:bodyPr>
          <a:lstStyle/>
          <a:p>
            <a:pPr algn="ctr"/>
            <a:r>
              <a:rPr lang="en-US" sz="2400" b="1" dirty="0" smtClean="0">
                <a:solidFill>
                  <a:schemeClr val="bg1"/>
                </a:solidFill>
              </a:rPr>
              <a:t>2017 chemistry </a:t>
            </a:r>
            <a:r>
              <a:rPr lang="en-US" sz="2400" b="1" dirty="0">
                <a:solidFill>
                  <a:schemeClr val="bg1"/>
                </a:solidFill>
              </a:rPr>
              <a:t>Nobel prize made simple</a:t>
            </a:r>
            <a:endParaRPr lang="en-GB" sz="2400" b="1" dirty="0">
              <a:solidFill>
                <a:schemeClr val="bg1"/>
              </a:solidFill>
            </a:endParaRPr>
          </a:p>
        </p:txBody>
      </p:sp>
      <p:sp>
        <p:nvSpPr>
          <p:cNvPr id="10" name="TextBox 9"/>
          <p:cNvSpPr txBox="1"/>
          <p:nvPr/>
        </p:nvSpPr>
        <p:spPr>
          <a:xfrm>
            <a:off x="3779912" y="4365104"/>
            <a:ext cx="4896544" cy="461665"/>
          </a:xfrm>
          <a:prstGeom prst="rect">
            <a:avLst/>
          </a:prstGeom>
          <a:noFill/>
        </p:spPr>
        <p:txBody>
          <a:bodyPr wrap="square" rtlCol="0">
            <a:spAutoFit/>
          </a:bodyPr>
          <a:lstStyle/>
          <a:p>
            <a:r>
              <a:rPr lang="en-GB" sz="1200" dirty="0" smtClean="0">
                <a:solidFill>
                  <a:schemeClr val="bg1"/>
                </a:solidFill>
              </a:rPr>
              <a:t>Read the full article at</a:t>
            </a:r>
            <a:r>
              <a:rPr lang="en-GB" sz="1200" i="1" dirty="0">
                <a:solidFill>
                  <a:schemeClr val="bg1"/>
                </a:solidFill>
              </a:rPr>
              <a:t> </a:t>
            </a:r>
            <a:r>
              <a:rPr lang="en-GB" sz="1200" i="1" dirty="0" smtClean="0">
                <a:solidFill>
                  <a:schemeClr val="bg1"/>
                </a:solidFill>
                <a:hlinkClick r:id="rId3"/>
              </a:rPr>
              <a:t>rsc.li/2yItdIh</a:t>
            </a:r>
            <a:r>
              <a:rPr lang="en-GB" sz="1200" i="1" dirty="0" smtClean="0">
                <a:solidFill>
                  <a:schemeClr val="bg1"/>
                </a:solidFill>
              </a:rPr>
              <a:t>, </a:t>
            </a:r>
            <a:r>
              <a:rPr lang="en-GB" sz="1200" i="1" dirty="0">
                <a:solidFill>
                  <a:schemeClr val="bg1"/>
                </a:solidFill>
              </a:rPr>
              <a:t>published 9</a:t>
            </a:r>
            <a:r>
              <a:rPr lang="en-GB" sz="1200" i="1" dirty="0" smtClean="0">
                <a:solidFill>
                  <a:schemeClr val="bg1"/>
                </a:solidFill>
              </a:rPr>
              <a:t> </a:t>
            </a:r>
            <a:r>
              <a:rPr lang="en-GB" sz="1200" i="1" dirty="0">
                <a:solidFill>
                  <a:schemeClr val="bg1"/>
                </a:solidFill>
              </a:rPr>
              <a:t>October 2017</a:t>
            </a:r>
          </a:p>
          <a:p>
            <a:endParaRPr lang="en-GB" sz="1200" i="1" dirty="0">
              <a:solidFill>
                <a:schemeClr val="bg1"/>
              </a:solidFill>
            </a:endParaRPr>
          </a:p>
        </p:txBody>
      </p:sp>
      <p:sp>
        <p:nvSpPr>
          <p:cNvPr id="14" name="Rectangle 13"/>
          <p:cNvSpPr/>
          <p:nvPr/>
        </p:nvSpPr>
        <p:spPr>
          <a:xfrm>
            <a:off x="107504" y="954971"/>
            <a:ext cx="8784976" cy="3139321"/>
          </a:xfrm>
          <a:prstGeom prst="rect">
            <a:avLst/>
          </a:prstGeom>
        </p:spPr>
        <p:txBody>
          <a:bodyPr wrap="square">
            <a:spAutoFit/>
          </a:bodyPr>
          <a:lstStyle/>
          <a:p>
            <a:r>
              <a:rPr lang="en-GB" dirty="0">
                <a:solidFill>
                  <a:schemeClr val="bg1"/>
                </a:solidFill>
              </a:rPr>
              <a:t>Jacques </a:t>
            </a:r>
            <a:r>
              <a:rPr lang="en-GB" dirty="0" err="1" smtClean="0">
                <a:solidFill>
                  <a:schemeClr val="bg1"/>
                </a:solidFill>
              </a:rPr>
              <a:t>Dubochet</a:t>
            </a:r>
            <a:r>
              <a:rPr lang="en-GB" dirty="0">
                <a:solidFill>
                  <a:schemeClr val="bg1"/>
                </a:solidFill>
              </a:rPr>
              <a:t>, Joachim Frank and Richard </a:t>
            </a:r>
            <a:r>
              <a:rPr lang="en-GB" dirty="0" smtClean="0">
                <a:solidFill>
                  <a:schemeClr val="bg1"/>
                </a:solidFill>
              </a:rPr>
              <a:t>Henderson received a Nobel prize (like an Oscar, but for science) for developing a technique called </a:t>
            </a:r>
            <a:r>
              <a:rPr lang="en-GB" b="1" dirty="0" err="1" smtClean="0">
                <a:solidFill>
                  <a:schemeClr val="bg1"/>
                </a:solidFill>
              </a:rPr>
              <a:t>cryo</a:t>
            </a:r>
            <a:r>
              <a:rPr lang="en-GB" b="1" dirty="0" smtClean="0">
                <a:solidFill>
                  <a:schemeClr val="bg1"/>
                </a:solidFill>
              </a:rPr>
              <a:t>-electron microscopy</a:t>
            </a:r>
            <a:r>
              <a:rPr lang="en-GB" dirty="0" smtClean="0">
                <a:solidFill>
                  <a:schemeClr val="bg1"/>
                </a:solidFill>
              </a:rPr>
              <a:t>.</a:t>
            </a:r>
            <a:endParaRPr lang="en-GB" dirty="0">
              <a:solidFill>
                <a:schemeClr val="bg1"/>
              </a:solidFill>
            </a:endParaRPr>
          </a:p>
          <a:p>
            <a:endParaRPr lang="en-GB" dirty="0">
              <a:solidFill>
                <a:schemeClr val="bg1"/>
              </a:solidFill>
            </a:endParaRPr>
          </a:p>
          <a:p>
            <a:r>
              <a:rPr lang="en-GB" dirty="0" smtClean="0">
                <a:solidFill>
                  <a:schemeClr val="bg1"/>
                </a:solidFill>
              </a:rPr>
              <a:t>Chemistry and biology often help each other. With this technique, scientists can look at biological molecules, like proteins or viruses, in much more detail than before. This helps better understand how they function.</a:t>
            </a:r>
          </a:p>
          <a:p>
            <a:endParaRPr lang="en-GB" dirty="0" smtClean="0">
              <a:solidFill>
                <a:schemeClr val="bg1"/>
              </a:solidFill>
            </a:endParaRPr>
          </a:p>
          <a:p>
            <a:r>
              <a:rPr lang="en-GB" dirty="0" smtClean="0">
                <a:solidFill>
                  <a:schemeClr val="bg1"/>
                </a:solidFill>
              </a:rPr>
              <a:t>Normal electron microscopy does not work as well because bio-molecules are damaged by the electron beam. Inventors of </a:t>
            </a:r>
            <a:r>
              <a:rPr lang="en-GB" dirty="0" err="1" smtClean="0">
                <a:solidFill>
                  <a:schemeClr val="bg1"/>
                </a:solidFill>
              </a:rPr>
              <a:t>cryo</a:t>
            </a:r>
            <a:r>
              <a:rPr lang="en-GB" dirty="0" smtClean="0">
                <a:solidFill>
                  <a:schemeClr val="bg1"/>
                </a:solidFill>
              </a:rPr>
              <a:t>-EM found cooling them to -196°C stops the damage.</a:t>
            </a:r>
            <a:endParaRPr lang="en-GB" dirty="0">
              <a:solidFill>
                <a:schemeClr val="bg1"/>
              </a:solidFill>
            </a:endParaRPr>
          </a:p>
        </p:txBody>
      </p:sp>
    </p:spTree>
    <p:extLst>
      <p:ext uri="{BB962C8B-B14F-4D97-AF65-F5344CB8AC3E}">
        <p14:creationId xmlns:p14="http://schemas.microsoft.com/office/powerpoint/2010/main" val="41376107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Props1.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3.xml><?xml version="1.0" encoding="utf-8"?>
<ds:datastoreItem xmlns:ds="http://schemas.openxmlformats.org/officeDocument/2006/customXml" ds:itemID="{C8765011-A555-4DFA-AE85-6BF42B9B2042}">
  <ds:schemaRefs>
    <ds:schemaRef ds:uri="http://purl.org/dc/dcmitype/"/>
    <ds:schemaRef ds:uri="http://schemas.microsoft.com/office/2006/documentManagement/types"/>
    <ds:schemaRef ds:uri="http://schemas.microsoft.com/office/2006/metadata/properties"/>
    <ds:schemaRef ds:uri="http://purl.org/dc/terms/"/>
    <ds:schemaRef ds:uri="http://schemas.openxmlformats.org/package/2006/metadata/core-properties"/>
    <ds:schemaRef ds:uri="27d643f5-4560-4eff-9f48-d0fe6b2bec2d"/>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909</TotalTime>
  <Words>348</Words>
  <Application>Microsoft Office PowerPoint</Application>
  <PresentationFormat>On-screen Show (4:3)</PresentationFormat>
  <Paragraphs>24</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Starter slides- 2017 chemistry Nobel prize made simple</dc:title>
  <dc:creator>Matt Baldwin</dc:creator>
  <cp:lastModifiedBy>Luke Blackburn</cp:lastModifiedBy>
  <cp:revision>91</cp:revision>
  <dcterms:created xsi:type="dcterms:W3CDTF">2013-06-04T12:27:23Z</dcterms:created>
  <dcterms:modified xsi:type="dcterms:W3CDTF">2018-02-13T14:12:59Z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