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738" r:id="rId2"/>
    <p:sldMasterId id="2147483723" r:id="rId3"/>
    <p:sldMasterId id="2147483687" r:id="rId4"/>
    <p:sldMasterId id="2147483711" r:id="rId5"/>
    <p:sldMasterId id="2147483701" r:id="rId6"/>
    <p:sldMasterId id="2147483706" r:id="rId7"/>
    <p:sldMasterId id="2147483694" r:id="rId8"/>
  </p:sldMasterIdLst>
  <p:notesMasterIdLst>
    <p:notesMasterId r:id="rId15"/>
  </p:notesMasterIdLst>
  <p:sldIdLst>
    <p:sldId id="256" r:id="rId9"/>
    <p:sldId id="263" r:id="rId10"/>
    <p:sldId id="272" r:id="rId11"/>
    <p:sldId id="274" r:id="rId12"/>
    <p:sldId id="275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E1B"/>
    <a:srgbClr val="004976"/>
    <a:srgbClr val="DA1883"/>
    <a:srgbClr val="54585A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7922" autoAdjust="0"/>
  </p:normalViewPr>
  <p:slideViewPr>
    <p:cSldViewPr snapToGrid="0" snapToObjects="1">
      <p:cViewPr varScale="1">
        <p:scale>
          <a:sx n="52" d="100"/>
          <a:sy n="52" d="100"/>
        </p:scale>
        <p:origin x="168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12/04/2021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Title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836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Answers:</a:t>
            </a:r>
          </a:p>
          <a:p>
            <a:r>
              <a:rPr lang="en-GB" b="1" dirty="0"/>
              <a:t>1. </a:t>
            </a:r>
            <a:r>
              <a:rPr lang="en-GB" b="0" dirty="0"/>
              <a:t>Answers could be anything from allotropes of carbon (fullerenes, diamond, graphite), carbon dioxide, calcium carbonate, hydrocarbons, carbohydrates, sugars etc</a:t>
            </a:r>
            <a:endParaRPr lang="en-GB" b="1" dirty="0"/>
          </a:p>
          <a:p>
            <a:r>
              <a:rPr lang="en-GB" b="1" dirty="0"/>
              <a:t>2.a.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Respiration involves chemical reactions that break down nutrient molecules in living cells to release energy. It can be aerobic (needs oxygen) or anaerobic.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Photosynthesis is the process by which plants/algae use energy from the sun to transform carbon dioxide and water into glucose (sugar) and oxygen</a:t>
            </a:r>
          </a:p>
          <a:p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b.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Aerobic respiration: glucose + oxygen → carbon dioxide + water  / Photosynthesis: carbon dioxide + water → glucose + oxygen</a:t>
            </a:r>
            <a:endParaRPr lang="en-GB" dirty="0"/>
          </a:p>
          <a:p>
            <a:r>
              <a:rPr lang="en-GB" b="1" dirty="0"/>
              <a:t>c. </a:t>
            </a:r>
            <a:r>
              <a:rPr lang="en-GB" dirty="0"/>
              <a:t>T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reactants and products of aerobic respiration and photosynthesis are opposites.</a:t>
            </a:r>
            <a:endParaRPr lang="en-GB" dirty="0"/>
          </a:p>
          <a:p>
            <a:r>
              <a:rPr lang="en-GB" b="1" dirty="0"/>
              <a:t>3. </a:t>
            </a:r>
            <a:r>
              <a:rPr lang="en-GB" b="0" dirty="0"/>
              <a:t>It is a greenhouse gas that traps heat.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 students ready to play the carbon cycle game. Stations can be set up around the lab, or reduced scale versions used so each table can have a set.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Download the instructions here: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rsc.li/3faemw5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048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 take on the role of a carbon atom and move around different stations by flipping two coins. T</a:t>
            </a:r>
            <a:r>
              <a:rPr lang="en-GB" dirty="0"/>
              <a:t>he combination of heads/tails that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throw will tell them which instructions on the station card to follow.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should record their travels as a carbon atom in their passport each time they throw the coins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(Which station (and stage) are you at? How did you get here? What </a:t>
            </a:r>
            <a:r>
              <a:rPr lang="en-GB" sz="12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carbon are you?)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5759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their travels around the room, students should produce a carbon cycle diagram which shows the different stations they travelled to and which processes took them there.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could be scaffolded as a card-sort or cut-and-stick activity by giving students the names of each station, the processes and arrows.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5880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Lead the class in a discussion of what happened to them as carbon atoms in the game to consolidate their learning.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can be extended by discussing the natural and human-led processes, the fast and slow processes, and the forms of carbon they became at each stage.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762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544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98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00632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97EB563-D72E-9B49-B46E-C2720AC10E3A}"/>
              </a:ext>
            </a:extLst>
          </p:cNvPr>
          <p:cNvGrpSpPr/>
          <p:nvPr userDrawn="1"/>
        </p:nvGrpSpPr>
        <p:grpSpPr>
          <a:xfrm>
            <a:off x="2102907" y="548861"/>
            <a:ext cx="5508984" cy="5409948"/>
            <a:chOff x="3633819" y="471742"/>
            <a:chExt cx="5508984" cy="540994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F69B65-C6EC-E542-BC1C-28D1270EAD40}"/>
                </a:ext>
              </a:extLst>
            </p:cNvPr>
            <p:cNvSpPr/>
            <p:nvPr userDrawn="1"/>
          </p:nvSpPr>
          <p:spPr>
            <a:xfrm rot="16200000">
              <a:off x="3633820" y="862397"/>
              <a:ext cx="5019292" cy="501929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5A60DDB-5FCB-3F45-85A6-C08CF2083448}"/>
                </a:ext>
              </a:extLst>
            </p:cNvPr>
            <p:cNvGrpSpPr/>
            <p:nvPr userDrawn="1"/>
          </p:nvGrpSpPr>
          <p:grpSpPr>
            <a:xfrm>
              <a:off x="6105633" y="471742"/>
              <a:ext cx="3037170" cy="4862080"/>
              <a:chOff x="6235307" y="547942"/>
              <a:chExt cx="3037170" cy="4862080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4130FA62-77D8-264D-B781-918D89B3A6A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235307" y="547942"/>
                <a:ext cx="2893785" cy="289378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chemeClr val="accent2">
                  <a:alpha val="7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4" name="Freeform 39">
                <a:extLst>
                  <a:ext uri="{FF2B5EF4-FFF2-40B4-BE49-F238E27FC236}">
                    <a16:creationId xmlns:a16="http://schemas.microsoft.com/office/drawing/2014/main" id="{9FA35996-EF0A-2145-92C7-0B7C10E43F34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834276" y="1486467"/>
                <a:ext cx="1438201" cy="3923555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35926" y="2569507"/>
            <a:ext cx="5500644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38563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4598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3760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4979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9485" y="6300000"/>
            <a:ext cx="98385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4242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15943" y="6300000"/>
            <a:ext cx="102739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3610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94170" y="6300000"/>
            <a:ext cx="10492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9416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20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450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650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952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591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479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3028" y="6300000"/>
            <a:ext cx="940371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0709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0235" y="6300000"/>
            <a:ext cx="95310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0173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43051F2-7BF4-5044-BF5C-EA2076E7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036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865725B-634E-2C45-A134-DBC321A87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9564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B9BE26-3356-1E4E-9199-BCC45CCF2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0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0CAA8DA-0C3B-4844-95CF-4133A7CB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589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1CFE940-E43A-B24D-9713-3D4FE0800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3312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53156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0740DF1-32C4-6C41-9D6C-BD9B821391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6B0375E-837F-3246-AB45-D70B3C3D80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01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882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356637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DA188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06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C889C4-E490-4D44-8F60-BD9158E16B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C34E336-6ED6-AE4D-AA65-BC2F265918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52637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6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1602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1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10664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8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563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0A59A-0229-B543-911D-3D0CE9020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B408F8-9631-1541-AD35-B900E96DC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CBF73-4BB6-A643-81EF-46DE3F835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0D47-16F1-7A46-A413-7ABFB10048C1}" type="datetimeFigureOut">
              <a:rPr lang="en-GB" smtClean="0"/>
              <a:t>12/04/2021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9C888-F427-DE4D-944B-5EDCF534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6ED55-13CC-AD41-849D-5241CD71A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E8DDC-44CA-0E42-AF7D-7EA7D3E74BB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56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Table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6000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544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296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  <p:sldLayoutId id="2147483728" r:id="rId5"/>
    <p:sldLayoutId id="2147483684" r:id="rId6"/>
    <p:sldLayoutId id="214748368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A6350-C016-DC43-9AD0-1BA4F7F7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7B8A5-8B6F-8A42-AF63-F8EF70664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12668-9F08-9841-A924-A9E6DEB0C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40D47-16F1-7A46-A413-7ABFB10048C1}" type="datetimeFigureOut">
              <a:rPr lang="en-GB" smtClean="0"/>
              <a:t>12/04/2021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0B25E-CD4E-6645-83DC-56890C788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4D95F-2007-A34F-AB71-336B98AA8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E8DDC-44CA-0E42-AF7D-7EA7D3E74BB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1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81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4285" y="6300000"/>
            <a:ext cx="679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1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17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33" r:id="rId2"/>
    <p:sldLayoutId id="2147483734" r:id="rId3"/>
    <p:sldLayoutId id="2147483735" r:id="rId4"/>
    <p:sldLayoutId id="2147483736" r:id="rId5"/>
    <p:sldLayoutId id="214748373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00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07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33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5" r:id="rId2"/>
    <p:sldLayoutId id="2147483719" r:id="rId3"/>
    <p:sldLayoutId id="2147483720" r:id="rId4"/>
    <p:sldLayoutId id="2147483721" r:id="rId5"/>
    <p:sldLayoutId id="214748372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P939R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800" y="1985256"/>
            <a:ext cx="3833263" cy="2387600"/>
          </a:xfrm>
        </p:spPr>
        <p:txBody>
          <a:bodyPr/>
          <a:lstStyle/>
          <a:p>
            <a:r>
              <a:rPr lang="en-GB" dirty="0"/>
              <a:t>The carbon cycle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4A9B91-69F6-D74C-BEFE-A57F98DB78A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24800" y="4219575"/>
            <a:ext cx="3833263" cy="197458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endParaRPr lang="en-GB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352652"/>
            <a:ext cx="1457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4976"/>
                </a:solidFill>
              </a:rPr>
              <a:t>From </a:t>
            </a:r>
            <a:r>
              <a:rPr lang="en-GB" sz="1400" i="1" dirty="0">
                <a:solidFill>
                  <a:srgbClr val="004976"/>
                </a:solidFill>
              </a:rPr>
              <a:t>Education in Chemistry</a:t>
            </a:r>
          </a:p>
          <a:p>
            <a:r>
              <a:rPr lang="en-GB" sz="1400" dirty="0">
                <a:solidFill>
                  <a:srgbClr val="004976"/>
                </a:solidFill>
                <a:hlinkClick r:id="rId3"/>
              </a:rPr>
              <a:t>rsc.li/2P939Rc</a:t>
            </a:r>
            <a:r>
              <a:rPr lang="en-GB" sz="1400" dirty="0">
                <a:solidFill>
                  <a:srgbClr val="004976"/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9" y="5112455"/>
            <a:ext cx="1561723" cy="156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783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 questions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647870"/>
          </a:xfrm>
        </p:spPr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What different forms of carbon have you heard of before?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a. 	Define the words ‘respiration’ and 	‘photosynthesis’.</a:t>
            </a:r>
            <a:b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b. 	Write the word equations for these processes. </a:t>
            </a:r>
            <a:b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c. 	What links them together?</a:t>
            </a:r>
          </a:p>
          <a:p>
            <a:pPr marL="514350" lvl="0" indent="-51435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What role does carbon dioxide play in our atmosphere?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681672-1561-40C4-8749-61DDB8DA8906}"/>
              </a:ext>
            </a:extLst>
          </p:cNvPr>
          <p:cNvSpPr/>
          <p:nvPr/>
        </p:nvSpPr>
        <p:spPr>
          <a:xfrm>
            <a:off x="6785941" y="365126"/>
            <a:ext cx="1495417" cy="1258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756F04-B110-49B8-BD18-71BD71E91808}"/>
              </a:ext>
            </a:extLst>
          </p:cNvPr>
          <p:cNvSpPr txBox="1"/>
          <p:nvPr/>
        </p:nvSpPr>
        <p:spPr>
          <a:xfrm>
            <a:off x="6938682" y="494852"/>
            <a:ext cx="268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F3675B-884D-417F-A2F0-996DBB0E0716}"/>
              </a:ext>
            </a:extLst>
          </p:cNvPr>
          <p:cNvSpPr txBox="1"/>
          <p:nvPr/>
        </p:nvSpPr>
        <p:spPr>
          <a:xfrm>
            <a:off x="6866066" y="1182044"/>
            <a:ext cx="450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3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carbon cycle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</a:rPr>
              <a:t>You will pretend to be a carbon atom moving through the carbon cycle.</a:t>
            </a:r>
          </a:p>
          <a:p>
            <a:pPr lvl="0"/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There are five stations around the room: </a:t>
            </a:r>
          </a:p>
          <a:p>
            <a:endParaRPr lang="en-GB" dirty="0"/>
          </a:p>
          <a:p>
            <a:endParaRPr lang="en-GB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DB18F3B1-BF6C-4C79-B543-9B4A4EB51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471" y="4626082"/>
            <a:ext cx="2361762" cy="493554"/>
          </a:xfrm>
          <a:prstGeom prst="rect">
            <a:avLst/>
          </a:prstGeom>
          <a:ln w="28575">
            <a:solidFill>
              <a:srgbClr val="FF9E1B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FOSSIL FUELS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2A99ECFB-8324-4976-BF40-A6695B3AC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7579" y="3560070"/>
            <a:ext cx="3475784" cy="493554"/>
          </a:xfrm>
          <a:prstGeom prst="rect">
            <a:avLst/>
          </a:prstGeom>
          <a:ln w="28575">
            <a:solidFill>
              <a:srgbClr val="004976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ATMOSPHERE</a:t>
            </a: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B5808E11-8481-4AC1-9DB0-7EE5C91EA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0572" y="4628295"/>
            <a:ext cx="1773602" cy="493555"/>
          </a:xfrm>
          <a:prstGeom prst="rect">
            <a:avLst/>
          </a:prstGeom>
          <a:ln w="28575">
            <a:solidFill>
              <a:srgbClr val="00B050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PLANT</a:t>
            </a: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FF038D7D-40B4-4E8D-A1C7-9E8CC16F9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4694" y="3560070"/>
            <a:ext cx="1990505" cy="491284"/>
          </a:xfrm>
          <a:prstGeom prst="rect">
            <a:avLst/>
          </a:prstGeom>
          <a:ln w="28575"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ANIMALS</a:t>
            </a: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8ADABAC5-35DD-48B5-9819-1143119D6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8530" y="4588900"/>
            <a:ext cx="1634821" cy="530736"/>
          </a:xfrm>
          <a:prstGeom prst="rect">
            <a:avLst/>
          </a:prstGeom>
          <a:ln w="28575">
            <a:solidFill>
              <a:srgbClr val="7030A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SEA</a:t>
            </a:r>
          </a:p>
        </p:txBody>
      </p:sp>
    </p:spTree>
    <p:extLst>
      <p:ext uri="{BB962C8B-B14F-4D97-AF65-F5344CB8AC3E}">
        <p14:creationId xmlns:p14="http://schemas.microsoft.com/office/powerpoint/2010/main" val="281552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4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carbon cycle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49" y="1825625"/>
            <a:ext cx="8117317" cy="3408363"/>
          </a:xfrm>
        </p:spPr>
        <p:txBody>
          <a:bodyPr>
            <a:normAutofit fontScale="92500" lnSpcReduction="10000"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At each station</a:t>
            </a:r>
            <a:r>
              <a:rPr lang="en-GB" dirty="0"/>
              <a:t> you must flip two coins.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dirty="0"/>
              <a:t>Then follow the instructions depending on what combination of heads (H) or tails (T) you get:</a:t>
            </a:r>
            <a:br>
              <a:rPr lang="en-GB" dirty="0"/>
            </a:br>
            <a:r>
              <a:rPr lang="en-GB" b="1" dirty="0"/>
              <a:t>HH = 2 heads  </a:t>
            </a:r>
            <a:br>
              <a:rPr lang="en-GB" b="1" dirty="0"/>
            </a:br>
            <a:r>
              <a:rPr lang="en-GB" b="1" dirty="0"/>
              <a:t>TT = 2 tails </a:t>
            </a:r>
            <a:br>
              <a:rPr lang="en-GB" b="1" dirty="0"/>
            </a:br>
            <a:r>
              <a:rPr lang="en-GB" b="1" dirty="0"/>
              <a:t>HT = 1 heads/1 tails</a:t>
            </a:r>
            <a:endParaRPr lang="en-GB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Take your carbon cycle passport with you and record your journey!</a:t>
            </a:r>
          </a:p>
        </p:txBody>
      </p:sp>
    </p:spTree>
    <p:extLst>
      <p:ext uri="{BB962C8B-B14F-4D97-AF65-F5344CB8AC3E}">
        <p14:creationId xmlns:p14="http://schemas.microsoft.com/office/powerpoint/2010/main" val="2145274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5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your own diagram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Now use the notes of your travels from your passport to produce a diagram of the carbon cycle.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Make sure to mark the different stations you travelled to and how you got there.</a:t>
            </a:r>
          </a:p>
        </p:txBody>
      </p:sp>
    </p:spTree>
    <p:extLst>
      <p:ext uri="{BB962C8B-B14F-4D97-AF65-F5344CB8AC3E}">
        <p14:creationId xmlns:p14="http://schemas.microsoft.com/office/powerpoint/2010/main" val="3236025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>
            <a:normAutofit fontScale="85000" lnSpcReduction="20000"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Which stage did you go to most often?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Who was ‘locked up’? What were the carbon reservoirs?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How many times did you enter the atmosphere? How many processes led to the atmosphere, and how many led away from it?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Which processes are natural? Which are human-led?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What was the approximate timescale of each process?</a:t>
            </a:r>
          </a:p>
        </p:txBody>
      </p:sp>
    </p:spTree>
    <p:extLst>
      <p:ext uri="{BB962C8B-B14F-4D97-AF65-F5344CB8AC3E}">
        <p14:creationId xmlns:p14="http://schemas.microsoft.com/office/powerpoint/2010/main" val="1824775080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155F70C1-B673-44C5-866D-58A5F67A673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ABE18D0-3872-4301-93C4-69E152A96F1D}"/>
    </a:ext>
  </a:extLst>
</a:theme>
</file>

<file path=ppt/theme/theme3.xml><?xml version="1.0" encoding="utf-8"?>
<a:theme xmlns:a="http://schemas.openxmlformats.org/drawingml/2006/main" name="2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1A262D9-FF9A-401A-9FFD-A64C820F6FDD}"/>
    </a:ext>
  </a:extLst>
</a:theme>
</file>

<file path=ppt/theme/theme4.xml><?xml version="1.0" encoding="utf-8"?>
<a:theme xmlns:a="http://schemas.openxmlformats.org/drawingml/2006/main" name="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30A97393-1244-4D4A-AFAB-BB0864244D13}"/>
    </a:ext>
  </a:extLst>
</a:theme>
</file>

<file path=ppt/theme/theme5.xml><?xml version="1.0" encoding="utf-8"?>
<a:theme xmlns:a="http://schemas.openxmlformats.org/drawingml/2006/main" name="1_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6D0B8FF5-F2DC-40F3-80A0-FF4B4B6C7EFC}"/>
    </a:ext>
  </a:extLst>
</a:theme>
</file>

<file path=ppt/theme/theme6.xml><?xml version="1.0" encoding="utf-8"?>
<a:theme xmlns:a="http://schemas.openxmlformats.org/drawingml/2006/main" name="1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F7428B35-4740-488E-ACFA-5A2B510060BE}"/>
    </a:ext>
  </a:extLst>
</a:theme>
</file>

<file path=ppt/theme/theme7.xml><?xml version="1.0" encoding="utf-8"?>
<a:theme xmlns:a="http://schemas.openxmlformats.org/drawingml/2006/main" name="2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58B1771F-DAE7-4176-B837-BBF55B54AE49}"/>
    </a:ext>
  </a:extLst>
</a:theme>
</file>

<file path=ppt/theme/theme8.xml><?xml version="1.0" encoding="utf-8"?>
<a:theme xmlns:a="http://schemas.openxmlformats.org/drawingml/2006/main" name="RSC Title slides with image suggestion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9A782A33-977C-46B2-9FE9-1667B19474D6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EiC download powerpoint template 4_3</Template>
  <TotalTime>248</TotalTime>
  <Words>654</Words>
  <Application>Microsoft Office PowerPoint</Application>
  <PresentationFormat>On-screen Show (4:3)</PresentationFormat>
  <Paragraphs>63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Calibri Light</vt:lpstr>
      <vt:lpstr>1_RSC_Plain_no footer</vt:lpstr>
      <vt:lpstr>Custom Design</vt:lpstr>
      <vt:lpstr>2_RSC_Plain_no footer</vt:lpstr>
      <vt:lpstr>RSC_Dividers with background_RHS</vt:lpstr>
      <vt:lpstr>1_RSC_Dividers with background_RHS</vt:lpstr>
      <vt:lpstr>1_RSC_Dividers with dark backgrounds</vt:lpstr>
      <vt:lpstr>2_RSC_Dividers with dark backgrounds</vt:lpstr>
      <vt:lpstr>RSC Title slides with image suggestions</vt:lpstr>
      <vt:lpstr>The carbon cycle</vt:lpstr>
      <vt:lpstr>Starter questions</vt:lpstr>
      <vt:lpstr>The carbon cycle</vt:lpstr>
      <vt:lpstr>The carbon cycle</vt:lpstr>
      <vt:lpstr>Make your own diagram</vt:lpstr>
      <vt:lpstr>Discussion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carbon cycle</dc:title>
  <dc:creator/>
  <cp:keywords>carbon cycle, earth science, atmosphere</cp:keywords>
  <cp:lastModifiedBy>Emma Molloy</cp:lastModifiedBy>
  <cp:revision>17</cp:revision>
  <dcterms:created xsi:type="dcterms:W3CDTF">2021-03-18T19:39:17Z</dcterms:created>
  <dcterms:modified xsi:type="dcterms:W3CDTF">2021-04-12T10:28:52Z</dcterms:modified>
  <cp:category>From How to teach the carbon cycle at 11–14, Education in Chemistry, rsc.li/2P939Rc</cp:category>
</cp:coreProperties>
</file>