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1" r:id="rId6"/>
    <p:sldId id="267" r:id="rId7"/>
    <p:sldId id="264" r:id="rId8"/>
    <p:sldId id="262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 Thornton" initials="WT" lastIdx="2" clrIdx="0">
    <p:extLst>
      <p:ext uri="{19B8F6BF-5375-455C-9EA6-DF929625EA0E}">
        <p15:presenceInfo xmlns:p15="http://schemas.microsoft.com/office/powerpoint/2012/main" userId="08a38bbb7b4eb8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86420" autoAdjust="0"/>
  </p:normalViewPr>
  <p:slideViewPr>
    <p:cSldViewPr snapToGrid="0" snapToObjects="1">
      <p:cViewPr varScale="1">
        <p:scale>
          <a:sx n="98" d="100"/>
          <a:sy n="98" d="100"/>
        </p:scale>
        <p:origin x="1290" y="90"/>
      </p:cViewPr>
      <p:guideLst/>
    </p:cSldViewPr>
  </p:slideViewPr>
  <p:outlineViewPr>
    <p:cViewPr>
      <p:scale>
        <a:sx n="33" d="100"/>
        <a:sy n="33" d="100"/>
      </p:scale>
      <p:origin x="0" y="-96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CA293-8B58-43B4-9E46-DC007064F666}" type="datetimeFigureOut">
              <a:rPr lang="en-GB" smtClean="0"/>
              <a:t>24/06/2021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0290F-0956-45D6-B5A2-D2151959EE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32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0290F-0956-45D6-B5A2-D2151959EEC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63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0290F-0956-45D6-B5A2-D2151959EEC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97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2S2NapK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500" y="4823374"/>
            <a:ext cx="5728570" cy="336777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rsc.li/2S2NapK</a:t>
            </a:r>
            <a:r>
              <a:rPr lang="en-GB" sz="1800" dirty="0">
                <a:hlinkClick r:id="rId2"/>
              </a:rPr>
              <a:t>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500" y="5499067"/>
            <a:ext cx="5728569" cy="713843"/>
          </a:xfrm>
        </p:spPr>
        <p:txBody>
          <a:bodyPr/>
          <a:lstStyle/>
          <a:p>
            <a:r>
              <a:rPr lang="en-US" dirty="0"/>
              <a:t>Biscuit bashing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other solids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18619"/>
            <a:ext cx="9540000" cy="4340700"/>
          </a:xfrm>
        </p:spPr>
        <p:txBody>
          <a:bodyPr/>
          <a:lstStyle/>
          <a:p>
            <a:r>
              <a:rPr lang="en-US" dirty="0"/>
              <a:t>Write a list of other small solids. </a:t>
            </a:r>
          </a:p>
          <a:p>
            <a:r>
              <a:rPr lang="en-US" dirty="0"/>
              <a:t>Do they all have the same sized pieces? How could you find out?</a:t>
            </a:r>
          </a:p>
          <a:p>
            <a:r>
              <a:rPr lang="en-US" dirty="0"/>
              <a:t>What equipment could you use to help you look at them more closely?</a:t>
            </a:r>
          </a:p>
          <a:p>
            <a:r>
              <a:rPr lang="en-US" dirty="0"/>
              <a:t>What would you like to find out next?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 you feel about our </a:t>
            </a:r>
            <a:r>
              <a:rPr lang="en-US" b="1" dirty="0">
                <a:solidFill>
                  <a:srgbClr val="DA1884"/>
                </a:solidFill>
              </a:rPr>
              <a:t>learning objectives </a:t>
            </a:r>
            <a:r>
              <a:rPr lang="en-US" dirty="0"/>
              <a:t>today?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 can describe the properties of solids.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 can investigate the properties of solids.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 can make predictions, observations and comparisons.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 can use my observational skills to compare two materials.</a:t>
            </a:r>
          </a:p>
          <a:p>
            <a:r>
              <a:rPr lang="en-GB" dirty="0"/>
              <a:t>If you feel confident, show your teacher 5 fingers, or show 1 if you feel that you need to chat through the lesson again.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3386403-CCB1-40E6-AE02-27F66CB037C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B7EB5F-1BBD-40DA-9696-9EC5AA55EB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Slides 2, 7 and 9: images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© Emily Hills/ 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6: image 1 © Moving Moment/Shutterstock; image 2 © </a:t>
            </a:r>
            <a:r>
              <a:rPr lang="en-GB" dirty="0" err="1">
                <a:latin typeface="Century Gothic" panose="020B0502020202020204" pitchFamily="34" charset="0"/>
              </a:rPr>
              <a:t>vetlana</a:t>
            </a:r>
            <a:r>
              <a:rPr lang="en-GB" dirty="0">
                <a:latin typeface="Century Gothic" panose="020B0502020202020204" pitchFamily="34" charset="0"/>
              </a:rPr>
              <a:t> </a:t>
            </a:r>
            <a:r>
              <a:rPr lang="en-GB" dirty="0" err="1">
                <a:latin typeface="Century Gothic" panose="020B0502020202020204" pitchFamily="34" charset="0"/>
              </a:rPr>
              <a:t>Verbitckaia</a:t>
            </a:r>
            <a:r>
              <a:rPr lang="en-GB" dirty="0">
                <a:latin typeface="Century Gothic" panose="020B0502020202020204" pitchFamily="34" charset="0"/>
              </a:rPr>
              <a:t>/Shutterstock; image 3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11: image © </a:t>
            </a:r>
            <a:r>
              <a:rPr lang="en-GB" dirty="0" err="1">
                <a:latin typeface="Century Gothic" panose="020B0502020202020204" pitchFamily="34" charset="0"/>
              </a:rPr>
              <a:t>Prostock-studiol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28F645-A82F-4F9C-A599-8CB7A009B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587" y="2503377"/>
            <a:ext cx="4644160" cy="348312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B3291DC-8520-48E0-8F39-FE91AA5A32FB}"/>
              </a:ext>
            </a:extLst>
          </p:cNvPr>
          <p:cNvSpPr txBox="1">
            <a:spLocks/>
          </p:cNvSpPr>
          <p:nvPr/>
        </p:nvSpPr>
        <p:spPr>
          <a:xfrm>
            <a:off x="540000" y="438554"/>
            <a:ext cx="5728569" cy="7138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400" b="1" dirty="0">
                <a:solidFill>
                  <a:srgbClr val="DA1884"/>
                </a:solidFill>
                <a:ea typeface="+mj-ea"/>
                <a:cs typeface="+mj-cs"/>
              </a:rPr>
              <a:t>Biscuit bashing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18A98-FD33-47E6-A137-0AD18910EB33}"/>
              </a:ext>
            </a:extLst>
          </p:cNvPr>
          <p:cNvSpPr txBox="1"/>
          <p:nvPr/>
        </p:nvSpPr>
        <p:spPr>
          <a:xfrm>
            <a:off x="446482" y="1412388"/>
            <a:ext cx="88164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We will be: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Investigating whether biscuit crumb is a solid or a liquid.</a:t>
            </a:r>
          </a:p>
        </p:txBody>
      </p:sp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</a:p>
          <a:p>
            <a:r>
              <a:rPr lang="en-US" dirty="0"/>
              <a:t>I can describe the properties of solids.</a:t>
            </a:r>
          </a:p>
          <a:p>
            <a:r>
              <a:rPr lang="en-US" dirty="0"/>
              <a:t>I can investigate the properties of solids.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</a:t>
            </a:r>
          </a:p>
          <a:p>
            <a:r>
              <a:rPr lang="en-US" dirty="0"/>
              <a:t>I can make predictions, observations and comparisons.</a:t>
            </a:r>
          </a:p>
          <a:p>
            <a:r>
              <a:rPr lang="en-US" dirty="0"/>
              <a:t>I can use my observational skills to compare two materials.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810898" cy="559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States of matter: </a:t>
            </a:r>
            <a:r>
              <a:rPr lang="en-US" dirty="0"/>
              <a:t>solid, liquid or gas.</a:t>
            </a: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endParaRPr lang="en-US" b="1" dirty="0">
              <a:solidFill>
                <a:srgbClr val="DA1884"/>
              </a:solidFill>
            </a:endParaRPr>
          </a:p>
          <a:p>
            <a:r>
              <a:rPr lang="en-US" b="1" dirty="0">
                <a:solidFill>
                  <a:srgbClr val="DA1884"/>
                </a:solidFill>
              </a:rPr>
              <a:t>Particle:</a:t>
            </a:r>
            <a:r>
              <a:rPr lang="en-US" dirty="0"/>
              <a:t> a tiny unit of matter.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988F19-12DB-443F-86F1-721B71DA916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429" y="1755288"/>
            <a:ext cx="4047779" cy="26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363029" cy="559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Solid:</a:t>
            </a:r>
            <a:r>
              <a:rPr lang="en-US" dirty="0"/>
              <a:t> a material that has a fixed volume and holds its shape. </a:t>
            </a:r>
          </a:p>
          <a:p>
            <a:pPr marL="0" indent="0">
              <a:buNone/>
            </a:pPr>
            <a:r>
              <a:rPr lang="en-US" dirty="0"/>
              <a:t>	For example: ice, wood and plastic.</a:t>
            </a:r>
          </a:p>
          <a:p>
            <a:r>
              <a:rPr lang="en-US" b="1" dirty="0">
                <a:solidFill>
                  <a:srgbClr val="DA1884"/>
                </a:solidFill>
              </a:rPr>
              <a:t>Liquid:</a:t>
            </a:r>
            <a:r>
              <a:rPr lang="en-US" dirty="0"/>
              <a:t> a material with a fixed volume that can flow and that takes the shape of its container. </a:t>
            </a:r>
          </a:p>
          <a:p>
            <a:pPr marL="0" indent="0">
              <a:buNone/>
            </a:pPr>
            <a:r>
              <a:rPr lang="en-US" dirty="0"/>
              <a:t>	For example: water, juice and lava. </a:t>
            </a:r>
          </a:p>
          <a:p>
            <a:r>
              <a:rPr lang="en-US" b="1" dirty="0">
                <a:solidFill>
                  <a:srgbClr val="DA1884"/>
                </a:solidFill>
              </a:rPr>
              <a:t>Gas:</a:t>
            </a:r>
            <a:r>
              <a:rPr lang="en-US" dirty="0"/>
              <a:t> a material that spreads out in all directions, filling its container. Gases can be compressed (squashed). </a:t>
            </a:r>
          </a:p>
          <a:p>
            <a:pPr marL="0" indent="0">
              <a:buNone/>
            </a:pPr>
            <a:r>
              <a:rPr lang="en-US" dirty="0"/>
              <a:t>	For example: oxygen, carbon dioxide and 	nitrogen.</a:t>
            </a:r>
          </a:p>
        </p:txBody>
      </p:sp>
      <p:pic>
        <p:nvPicPr>
          <p:cNvPr id="5" name="Picture 4" descr="A close-up of a coconut&#10;&#10;Description automatically generated with low confidence">
            <a:extLst>
              <a:ext uri="{FF2B5EF4-FFF2-40B4-BE49-F238E27FC236}">
                <a16:creationId xmlns:a16="http://schemas.microsoft.com/office/drawing/2014/main" id="{832AEBFE-7DF7-4DE3-9C36-56AEB0646C7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850" y="864806"/>
            <a:ext cx="1972879" cy="1361492"/>
          </a:xfrm>
          <a:prstGeom prst="rect">
            <a:avLst/>
          </a:prstGeom>
        </p:spPr>
      </p:pic>
      <p:pic>
        <p:nvPicPr>
          <p:cNvPr id="9" name="Picture 8" descr="A picture containing beverage, cup, food, fruit drink&#10;&#10;Description automatically generated">
            <a:extLst>
              <a:ext uri="{FF2B5EF4-FFF2-40B4-BE49-F238E27FC236}">
                <a16:creationId xmlns:a16="http://schemas.microsoft.com/office/drawing/2014/main" id="{36A555F7-A632-4A1B-AAE6-95A01F3110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6767" y="2634038"/>
            <a:ext cx="1161224" cy="1651518"/>
          </a:xfrm>
          <a:prstGeom prst="rect">
            <a:avLst/>
          </a:prstGeom>
        </p:spPr>
      </p:pic>
      <p:pic>
        <p:nvPicPr>
          <p:cNvPr id="11" name="Picture 10" descr="A row of fire hydrants&#10;&#10;Description automatically generated with low confidence">
            <a:extLst>
              <a:ext uri="{FF2B5EF4-FFF2-40B4-BE49-F238E27FC236}">
                <a16:creationId xmlns:a16="http://schemas.microsoft.com/office/drawing/2014/main" id="{0E6592BF-6DA8-4A8F-A40C-FCDF7E926A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594" y="4693297"/>
            <a:ext cx="1733196" cy="129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8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/>
          <a:lstStyle/>
          <a:p>
            <a:r>
              <a:rPr lang="en-US" dirty="0"/>
              <a:t>Make biscuit crumbs using the equipment provided.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Things to think about…</a:t>
            </a:r>
          </a:p>
          <a:p>
            <a:r>
              <a:rPr lang="en-US" dirty="0"/>
              <a:t>Now you have bashed your biscuit, how is it different?</a:t>
            </a:r>
          </a:p>
          <a:p>
            <a:r>
              <a:rPr lang="en-US" dirty="0"/>
              <a:t>Are your crumbs a solid or a liquid?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EA63D-89CF-44B7-AFC2-F3B6879F0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55" y="4783228"/>
            <a:ext cx="1754610" cy="1428753"/>
          </a:xfrm>
          <a:prstGeom prst="rect">
            <a:avLst/>
          </a:prstGeom>
        </p:spPr>
      </p:pic>
      <p:pic>
        <p:nvPicPr>
          <p:cNvPr id="6" name="Picture 5" descr="A picture containing food, bread&#10;&#10;Description automatically generated">
            <a:extLst>
              <a:ext uri="{FF2B5EF4-FFF2-40B4-BE49-F238E27FC236}">
                <a16:creationId xmlns:a16="http://schemas.microsoft.com/office/drawing/2014/main" id="{B1EC4DF2-7417-45B4-9C2F-52C68512E8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51" y="4929031"/>
            <a:ext cx="2083454" cy="1388969"/>
          </a:xfrm>
          <a:prstGeom prst="rect">
            <a:avLst/>
          </a:prstGeom>
        </p:spPr>
      </p:pic>
      <p:pic>
        <p:nvPicPr>
          <p:cNvPr id="8" name="Picture 7" descr="A picture containing rolling pin, kitchenware&#10;&#10;Description automatically generated">
            <a:extLst>
              <a:ext uri="{FF2B5EF4-FFF2-40B4-BE49-F238E27FC236}">
                <a16:creationId xmlns:a16="http://schemas.microsoft.com/office/drawing/2014/main" id="{266F7FD8-AE6F-4E4D-B287-2E1348BBFF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4093" y="4929030"/>
            <a:ext cx="2270723" cy="150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89FFFC-A2AC-44F2-9515-718EB40CE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8067"/>
          </a:xfrm>
        </p:spPr>
        <p:txBody>
          <a:bodyPr>
            <a:normAutofit/>
          </a:bodyPr>
          <a:lstStyle/>
          <a:p>
            <a:r>
              <a:rPr lang="en-GB" dirty="0"/>
              <a:t>Comparing water and biscuit crumbs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6CFFC0-8280-47AA-A946-E40D6A13D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8929" y="3019753"/>
            <a:ext cx="2914141" cy="1963082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7F82191-8723-4BED-9F01-78D00EFB53AE}"/>
              </a:ext>
            </a:extLst>
          </p:cNvPr>
          <p:cNvSpPr/>
          <p:nvPr/>
        </p:nvSpPr>
        <p:spPr>
          <a:xfrm>
            <a:off x="6894634" y="1086224"/>
            <a:ext cx="3767924" cy="1598860"/>
          </a:xfrm>
          <a:prstGeom prst="wedgeRoundRectCallout">
            <a:avLst>
              <a:gd name="adj1" fmla="val -33711"/>
              <a:gd name="adj2" fmla="val 7093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b="1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you see small pieces?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 all the pieces the same size?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A9E7E04-D307-4723-B892-16A642BA6A94}"/>
              </a:ext>
            </a:extLst>
          </p:cNvPr>
          <p:cNvSpPr/>
          <p:nvPr/>
        </p:nvSpPr>
        <p:spPr>
          <a:xfrm>
            <a:off x="90856" y="4842175"/>
            <a:ext cx="4548073" cy="1860701"/>
          </a:xfrm>
          <a:prstGeom prst="wedgeRoundRectCallout">
            <a:avLst>
              <a:gd name="adj1" fmla="val 48886"/>
              <a:gd name="adj2" fmla="val -8161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happens when you tip the container? 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it move?  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you pour it?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form a heap? 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2E91C4D-2518-4560-8141-B2E1FF52668A}"/>
              </a:ext>
            </a:extLst>
          </p:cNvPr>
          <p:cNvSpPr/>
          <p:nvPr/>
        </p:nvSpPr>
        <p:spPr>
          <a:xfrm>
            <a:off x="180244" y="1048122"/>
            <a:ext cx="5117123" cy="1963081"/>
          </a:xfrm>
          <a:prstGeom prst="wedgeRoundRectCallout">
            <a:avLst>
              <a:gd name="adj1" fmla="val 36555"/>
              <a:gd name="adj2" fmla="val 7558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95E141-4EAC-4A4B-B082-4025763041E3}"/>
              </a:ext>
            </a:extLst>
          </p:cNvPr>
          <p:cNvSpPr txBox="1"/>
          <p:nvPr/>
        </p:nvSpPr>
        <p:spPr>
          <a:xfrm>
            <a:off x="417635" y="1216394"/>
            <a:ext cx="4582381" cy="175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b="1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can you see?</a:t>
            </a:r>
            <a:r>
              <a:rPr lang="en-GB" sz="2400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are the water and biscuit crumbs sim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ilar?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are they different?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29D89E9-8AE6-4D05-9DE7-2404CFDA10AE}"/>
              </a:ext>
            </a:extLst>
          </p:cNvPr>
          <p:cNvSpPr/>
          <p:nvPr/>
        </p:nvSpPr>
        <p:spPr>
          <a:xfrm>
            <a:off x="4821042" y="5192028"/>
            <a:ext cx="4034200" cy="1598860"/>
          </a:xfrm>
          <a:prstGeom prst="wedgeRoundRectCallout">
            <a:avLst>
              <a:gd name="adj1" fmla="val 172"/>
              <a:gd name="adj2" fmla="val -6285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GB" sz="2400" b="1" dirty="0">
                <a:solidFill>
                  <a:srgbClr val="DA188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Try pouring it into differently shaped containers. </a:t>
            </a:r>
          </a:p>
          <a:p>
            <a:r>
              <a:rPr lang="en-GB" sz="24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Does it take the shape of the container?</a:t>
            </a:r>
            <a:endParaRPr lang="en-GB" sz="2400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0D862F-23EC-4251-BA03-643D097D9A3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8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3B42A-2B12-4F6A-8765-F247038F0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04" y="364401"/>
            <a:ext cx="10515600" cy="1325563"/>
          </a:xfrm>
        </p:spPr>
        <p:txBody>
          <a:bodyPr/>
          <a:lstStyle/>
          <a:p>
            <a:r>
              <a:rPr lang="en-GB" b="1" dirty="0"/>
              <a:t>Recording your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53BB4-3D41-42B7-91F6-626FCD571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42" y="1180226"/>
            <a:ext cx="10515600" cy="449754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19F69FA-2A64-4F77-9F85-8BCF43DDC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49404"/>
              </p:ext>
            </p:extLst>
          </p:nvPr>
        </p:nvGraphicFramePr>
        <p:xfrm>
          <a:off x="492104" y="1349545"/>
          <a:ext cx="9187543" cy="4158907"/>
        </p:xfrm>
        <a:graphic>
          <a:graphicData uri="http://schemas.openxmlformats.org/drawingml/2006/table">
            <a:tbl>
              <a:tblPr firstRow="1" firstCol="1" bandRow="1"/>
              <a:tblGrid>
                <a:gridCol w="2563422">
                  <a:extLst>
                    <a:ext uri="{9D8B030D-6E8A-4147-A177-3AD203B41FA5}">
                      <a16:colId xmlns:a16="http://schemas.microsoft.com/office/drawing/2014/main" val="2792447172"/>
                    </a:ext>
                  </a:extLst>
                </a:gridCol>
                <a:gridCol w="3831935">
                  <a:extLst>
                    <a:ext uri="{9D8B030D-6E8A-4147-A177-3AD203B41FA5}">
                      <a16:colId xmlns:a16="http://schemas.microsoft.com/office/drawing/2014/main" val="4176628311"/>
                    </a:ext>
                  </a:extLst>
                </a:gridCol>
                <a:gridCol w="2792186">
                  <a:extLst>
                    <a:ext uri="{9D8B030D-6E8A-4147-A177-3AD203B41FA5}">
                      <a16:colId xmlns:a16="http://schemas.microsoft.com/office/drawing/2014/main" val="3448776950"/>
                    </a:ext>
                  </a:extLst>
                </a:gridCol>
              </a:tblGrid>
              <a:tr h="4313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Biscuit crum</a:t>
                      </a: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bs </a:t>
                      </a:r>
                      <a:endParaRPr lang="en-GB" sz="24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i="1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Write notes or make labelled diagrams to record your observations. </a:t>
                      </a:r>
                      <a:endParaRPr lang="en-GB" sz="16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Water</a:t>
                      </a:r>
                      <a:endParaRPr lang="en-GB" sz="24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849427"/>
                  </a:ext>
                </a:extLst>
              </a:tr>
              <a:tr h="9773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What can you see?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Can you see small particles?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324437"/>
                  </a:ext>
                </a:extLst>
              </a:tr>
              <a:tr h="9051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What happens when you tip the container?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851667"/>
                  </a:ext>
                </a:extLst>
              </a:tr>
              <a:tr h="86821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What happens when you pour the contents onto a saucer?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55877"/>
                  </a:ext>
                </a:extLst>
              </a:tr>
              <a:tr h="8979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Does it take the shape of the container?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83372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38A0A9-87E5-4692-B09E-66F6644130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67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8111"/>
            <a:ext cx="9154718" cy="2402677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How were water and biscuit crumbs similar?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How were they different?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Is a biscuit crumb a solid or a liquid?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Can you pour a solid?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221AE0-9973-4E56-AA84-BAB2E629A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990" y="3938238"/>
            <a:ext cx="4852020" cy="27292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1EC77-D07D-483F-A761-74B00A819A9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592</Words>
  <Application>Microsoft Office PowerPoint</Application>
  <PresentationFormat>Widescreen</PresentationFormat>
  <Paragraphs>98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Primary science investigations rsc.li/2S2NapK </vt:lpstr>
      <vt:lpstr>PowerPoint Presentation</vt:lpstr>
      <vt:lpstr>Learning objectives</vt:lpstr>
      <vt:lpstr>Useful vocabulary</vt:lpstr>
      <vt:lpstr>Useful vocabulary</vt:lpstr>
      <vt:lpstr>Method</vt:lpstr>
      <vt:lpstr>Comparing water and biscuit crumbs</vt:lpstr>
      <vt:lpstr>Recording your observations</vt:lpstr>
      <vt:lpstr>What did you find out?</vt:lpstr>
      <vt:lpstr>Thinking about other solids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Biscuit Bathing_primary science investigation_powerpoint</dc:title>
  <dc:subject>Use this powerpoint to help carry out the biscuit bashing investigation</dc:subject>
  <dc:creator>Melinda Welch</dc:creator>
  <cp:keywords>primary science experiment; solids; liquids; biscuit bashing; slides</cp:keywords>
  <cp:lastModifiedBy>Juliet Kennard</cp:lastModifiedBy>
  <cp:revision>255</cp:revision>
  <dcterms:created xsi:type="dcterms:W3CDTF">2021-04-13T16:26:00Z</dcterms:created>
  <dcterms:modified xsi:type="dcterms:W3CDTF">2021-06-24T07:04:20Z</dcterms:modified>
  <cp:category>Royal Society of Chemistry</cp:category>
</cp:coreProperties>
</file>