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59" r:id="rId5"/>
    <p:sldId id="261"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860" autoAdjust="0"/>
  </p:normalViewPr>
  <p:slideViewPr>
    <p:cSldViewPr>
      <p:cViewPr varScale="1">
        <p:scale>
          <a:sx n="83" d="100"/>
          <a:sy n="83" d="100"/>
        </p:scale>
        <p:origin x="242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7556AA-A885-4519-A00A-70E2A8D90917}" type="datetimeFigureOut">
              <a:rPr lang="en-GB" smtClean="0"/>
              <a:t>29/08/2018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0FE6A8-3586-48E2-96EC-FB89AC4E22AB}" type="slidenum">
              <a:rPr lang="en-GB" smtClean="0"/>
              <a:t>‹#›</a:t>
            </a:fld>
            <a:endParaRPr lang="en-GB"/>
          </a:p>
        </p:txBody>
      </p:sp>
    </p:spTree>
    <p:extLst>
      <p:ext uri="{BB962C8B-B14F-4D97-AF65-F5344CB8AC3E}">
        <p14:creationId xmlns:p14="http://schemas.microsoft.com/office/powerpoint/2010/main" val="4242320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resource accompanies the article ‘How to teach</a:t>
            </a:r>
            <a:r>
              <a:rPr lang="en-GB" baseline="0" dirty="0" smtClean="0"/>
              <a:t> elements and compounds’, Education in Chemistry, September 2018, https://rsc.li/2BXmKNh</a:t>
            </a:r>
            <a:endParaRPr lang="en-GB" dirty="0"/>
          </a:p>
        </p:txBody>
      </p:sp>
      <p:sp>
        <p:nvSpPr>
          <p:cNvPr id="4" name="Slide Number Placeholder 3"/>
          <p:cNvSpPr>
            <a:spLocks noGrp="1"/>
          </p:cNvSpPr>
          <p:nvPr>
            <p:ph type="sldNum" sz="quarter" idx="10"/>
          </p:nvPr>
        </p:nvSpPr>
        <p:spPr/>
        <p:txBody>
          <a:bodyPr/>
          <a:lstStyle/>
          <a:p>
            <a:fld id="{990FE6A8-3586-48E2-96EC-FB89AC4E22AB}" type="slidenum">
              <a:rPr lang="en-GB" smtClean="0"/>
              <a:t>1</a:t>
            </a:fld>
            <a:endParaRPr lang="en-GB"/>
          </a:p>
        </p:txBody>
      </p:sp>
    </p:spTree>
    <p:extLst>
      <p:ext uri="{BB962C8B-B14F-4D97-AF65-F5344CB8AC3E}">
        <p14:creationId xmlns:p14="http://schemas.microsoft.com/office/powerpoint/2010/main" val="1263404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Required equipment</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Marshmallows (at least 3 pinks and 3 whites per person/ group)</a:t>
            </a:r>
          </a:p>
          <a:p>
            <a:pPr lvl="0"/>
            <a:r>
              <a:rPr lang="en-GB" sz="1200" kern="1200" dirty="0" smtClean="0">
                <a:solidFill>
                  <a:schemeClr val="tx1"/>
                </a:solidFill>
                <a:effectLst/>
                <a:latin typeface="+mn-lt"/>
                <a:ea typeface="+mn-ea"/>
                <a:cs typeface="+mn-cs"/>
              </a:rPr>
              <a:t>Cocktail sticks (6 per person/ group)</a:t>
            </a:r>
          </a:p>
          <a:p>
            <a:r>
              <a:rPr lang="en-GB" sz="1200" i="1" kern="1200" dirty="0" smtClean="0">
                <a:solidFill>
                  <a:schemeClr val="tx1"/>
                </a:solidFill>
                <a:effectLst/>
                <a:latin typeface="+mn-lt"/>
                <a:ea typeface="+mn-ea"/>
                <a:cs typeface="+mn-cs"/>
              </a:rPr>
              <a:t>Mini marshmallows can be used, but larger ones are easier to build with. This works best if the contrast between marshmallow colours is pronounced. If pupils are unable to distinguish between the two colours, they can be marked using a pen instead.</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Instructions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Demonstrate to students how to build and name the ‘marshmallow molecules’ using the examples on the worksheet (copied below). Draw students’ attention to the details: </a:t>
            </a:r>
          </a:p>
          <a:p>
            <a:pPr lvl="0"/>
            <a:r>
              <a:rPr lang="en-GB" sz="1200" kern="1200" dirty="0" smtClean="0">
                <a:solidFill>
                  <a:schemeClr val="tx1"/>
                </a:solidFill>
                <a:effectLst/>
                <a:latin typeface="+mn-lt"/>
                <a:ea typeface="+mn-ea"/>
                <a:cs typeface="+mn-cs"/>
              </a:rPr>
              <a:t>The symbol for white marshmallows is </a:t>
            </a:r>
            <a:r>
              <a:rPr lang="en-GB" sz="1200" kern="1200" dirty="0" err="1" smtClean="0">
                <a:solidFill>
                  <a:schemeClr val="tx1"/>
                </a:solidFill>
                <a:effectLst/>
                <a:latin typeface="+mn-lt"/>
                <a:ea typeface="+mn-ea"/>
                <a:cs typeface="+mn-cs"/>
              </a:rPr>
              <a:t>Wh</a:t>
            </a:r>
            <a:r>
              <a:rPr lang="en-GB" sz="1200" kern="1200" dirty="0" smtClean="0">
                <a:solidFill>
                  <a:schemeClr val="tx1"/>
                </a:solidFill>
                <a:effectLst/>
                <a:latin typeface="+mn-lt"/>
                <a:ea typeface="+mn-ea"/>
                <a:cs typeface="+mn-cs"/>
              </a:rPr>
              <a:t> – it must be a capital W and lower case h</a:t>
            </a:r>
          </a:p>
          <a:p>
            <a:pPr lvl="0"/>
            <a:r>
              <a:rPr lang="en-GB" sz="1200" kern="1200" dirty="0" smtClean="0">
                <a:solidFill>
                  <a:schemeClr val="tx1"/>
                </a:solidFill>
                <a:effectLst/>
                <a:latin typeface="+mn-lt"/>
                <a:ea typeface="+mn-ea"/>
                <a:cs typeface="+mn-cs"/>
              </a:rPr>
              <a:t>The symbol for pink marshmallows is Pi</a:t>
            </a:r>
          </a:p>
          <a:p>
            <a:pPr lvl="0"/>
            <a:r>
              <a:rPr lang="en-GB" sz="1200" kern="1200" dirty="0" smtClean="0">
                <a:solidFill>
                  <a:schemeClr val="tx1"/>
                </a:solidFill>
                <a:effectLst/>
                <a:latin typeface="+mn-lt"/>
                <a:ea typeface="+mn-ea"/>
                <a:cs typeface="+mn-cs"/>
              </a:rPr>
              <a:t>If there is more than one marshmallow of the same type within a particular molecule, this is denoted using a subscript number.</a:t>
            </a:r>
          </a:p>
        </p:txBody>
      </p:sp>
      <p:sp>
        <p:nvSpPr>
          <p:cNvPr id="4" name="Slide Number Placeholder 3"/>
          <p:cNvSpPr>
            <a:spLocks noGrp="1"/>
          </p:cNvSpPr>
          <p:nvPr>
            <p:ph type="sldNum" sz="quarter" idx="10"/>
          </p:nvPr>
        </p:nvSpPr>
        <p:spPr/>
        <p:txBody>
          <a:bodyPr/>
          <a:lstStyle/>
          <a:p>
            <a:fld id="{990FE6A8-3586-48E2-96EC-FB89AC4E22AB}" type="slidenum">
              <a:rPr lang="en-GB" smtClean="0"/>
              <a:t>2</a:t>
            </a:fld>
            <a:endParaRPr lang="en-GB"/>
          </a:p>
        </p:txBody>
      </p:sp>
    </p:spTree>
    <p:extLst>
      <p:ext uri="{BB962C8B-B14F-4D97-AF65-F5344CB8AC3E}">
        <p14:creationId xmlns:p14="http://schemas.microsoft.com/office/powerpoint/2010/main" val="3735702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Ask students to build the ‘molecules’, then to build their own molecules and write the symbols for them.</a:t>
            </a:r>
            <a:endParaRPr lang="en-GB" dirty="0"/>
          </a:p>
        </p:txBody>
      </p:sp>
      <p:sp>
        <p:nvSpPr>
          <p:cNvPr id="4" name="Slide Number Placeholder 3"/>
          <p:cNvSpPr>
            <a:spLocks noGrp="1"/>
          </p:cNvSpPr>
          <p:nvPr>
            <p:ph type="sldNum" sz="quarter" idx="10"/>
          </p:nvPr>
        </p:nvSpPr>
        <p:spPr/>
        <p:txBody>
          <a:bodyPr/>
          <a:lstStyle/>
          <a:p>
            <a:fld id="{990FE6A8-3586-48E2-96EC-FB89AC4E22AB}" type="slidenum">
              <a:rPr lang="en-GB" smtClean="0"/>
              <a:t>3</a:t>
            </a:fld>
            <a:endParaRPr lang="en-GB"/>
          </a:p>
        </p:txBody>
      </p:sp>
    </p:spTree>
    <p:extLst>
      <p:ext uri="{BB962C8B-B14F-4D97-AF65-F5344CB8AC3E}">
        <p14:creationId xmlns:p14="http://schemas.microsoft.com/office/powerpoint/2010/main" val="27138431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Marshmallow models</a:t>
            </a:r>
            <a:endParaRPr lang="en-GB" dirty="0"/>
          </a:p>
        </p:txBody>
      </p:sp>
      <p:pic>
        <p:nvPicPr>
          <p:cNvPr id="4" name="Picture 3" descr="W:\EiC\PRODUCTION\EiC Web and CMYK Masthead\EiCMasthead_300x300.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520" y="188640"/>
            <a:ext cx="1255779" cy="12557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771800" y="5949280"/>
            <a:ext cx="4752528" cy="738664"/>
          </a:xfrm>
          <a:prstGeom prst="rect">
            <a:avLst/>
          </a:prstGeom>
          <a:noFill/>
        </p:spPr>
        <p:txBody>
          <a:bodyPr wrap="square" rtlCol="0">
            <a:spAutoFit/>
          </a:bodyPr>
          <a:lstStyle/>
          <a:p>
            <a:pPr algn="r"/>
            <a:r>
              <a:rPr lang="en-GB" sz="1400" dirty="0" smtClean="0">
                <a:solidFill>
                  <a:srgbClr val="505759"/>
                </a:solidFill>
              </a:rPr>
              <a:t>How to teach elements and compounds</a:t>
            </a:r>
            <a:br>
              <a:rPr lang="en-GB" sz="1400" dirty="0" smtClean="0">
                <a:solidFill>
                  <a:srgbClr val="505759"/>
                </a:solidFill>
              </a:rPr>
            </a:br>
            <a:r>
              <a:rPr lang="en-GB" sz="1400" dirty="0" smtClean="0">
                <a:solidFill>
                  <a:srgbClr val="505759"/>
                </a:solidFill>
              </a:rPr>
              <a:t>September 2018</a:t>
            </a:r>
            <a:br>
              <a:rPr lang="en-GB" sz="1400" dirty="0" smtClean="0">
                <a:solidFill>
                  <a:srgbClr val="505759"/>
                </a:solidFill>
              </a:rPr>
            </a:br>
            <a:r>
              <a:rPr lang="en-GB" sz="1400" dirty="0" smtClean="0">
                <a:solidFill>
                  <a:srgbClr val="505759"/>
                </a:solidFill>
              </a:rPr>
              <a:t>rsc.li/2BXmKNh</a:t>
            </a:r>
            <a:endParaRPr lang="en-GB" sz="1400" dirty="0">
              <a:solidFill>
                <a:srgbClr val="505759"/>
              </a:solidFill>
            </a:endParaRPr>
          </a:p>
        </p:txBody>
      </p:sp>
    </p:spTree>
    <p:extLst>
      <p:ext uri="{BB962C8B-B14F-4D97-AF65-F5344CB8AC3E}">
        <p14:creationId xmlns:p14="http://schemas.microsoft.com/office/powerpoint/2010/main" val="24385501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rapezoid 4"/>
          <p:cNvSpPr/>
          <p:nvPr/>
        </p:nvSpPr>
        <p:spPr>
          <a:xfrm>
            <a:off x="646937" y="491248"/>
            <a:ext cx="1413682" cy="862680"/>
          </a:xfrm>
          <a:prstGeom prst="trapezoid">
            <a:avLst/>
          </a:prstGeom>
          <a:solidFill>
            <a:srgbClr val="EEBAD8"/>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411760" y="608932"/>
            <a:ext cx="668773" cy="707886"/>
          </a:xfrm>
          <a:prstGeom prst="rect">
            <a:avLst/>
          </a:prstGeom>
          <a:noFill/>
          <a:ln w="57150" cmpd="sng">
            <a:solidFill>
              <a:sysClr val="windowText" lastClr="000000"/>
            </a:solidFill>
          </a:ln>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Pi</a:t>
            </a:r>
          </a:p>
        </p:txBody>
      </p:sp>
      <p:sp>
        <p:nvSpPr>
          <p:cNvPr id="11" name="Trapezoid 10"/>
          <p:cNvSpPr/>
          <p:nvPr/>
        </p:nvSpPr>
        <p:spPr>
          <a:xfrm>
            <a:off x="4619020" y="491248"/>
            <a:ext cx="1413682" cy="862680"/>
          </a:xfrm>
          <a:prstGeom prst="trapezoid">
            <a:avLst/>
          </a:prstGeom>
          <a:solidFill>
            <a:sysClr val="window" lastClr="FFFFFF"/>
          </a:solidFill>
          <a:ln w="38100"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3" name="TextBox 12"/>
          <p:cNvSpPr txBox="1"/>
          <p:nvPr/>
        </p:nvSpPr>
        <p:spPr>
          <a:xfrm>
            <a:off x="6613482" y="643648"/>
            <a:ext cx="981359" cy="707886"/>
          </a:xfrm>
          <a:prstGeom prst="rect">
            <a:avLst/>
          </a:prstGeom>
          <a:noFill/>
          <a:ln w="57150" cmpd="sng">
            <a:solidFill>
              <a:sysClr val="windowText" lastClr="000000"/>
            </a:solidFill>
          </a:ln>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Wh</a:t>
            </a:r>
            <a:endParaRPr kumimoji="0" lang="en-US" sz="40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16" name="Trapezoid 15"/>
          <p:cNvSpPr/>
          <p:nvPr/>
        </p:nvSpPr>
        <p:spPr>
          <a:xfrm rot="16200000">
            <a:off x="371436" y="2336349"/>
            <a:ext cx="1413682" cy="862680"/>
          </a:xfrm>
          <a:prstGeom prst="trapezoid">
            <a:avLst/>
          </a:prstGeom>
          <a:solidFill>
            <a:srgbClr val="EEBAD8"/>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1539497" y="2744232"/>
            <a:ext cx="1042244" cy="3361"/>
          </a:xfrm>
          <a:prstGeom prst="line">
            <a:avLst/>
          </a:prstGeom>
          <a:ln w="76200" cmpd="sng">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sp>
        <p:nvSpPr>
          <p:cNvPr id="19" name="Trapezoid 18"/>
          <p:cNvSpPr/>
          <p:nvPr/>
        </p:nvSpPr>
        <p:spPr>
          <a:xfrm rot="5400000">
            <a:off x="2336120" y="2336349"/>
            <a:ext cx="1413682" cy="862680"/>
          </a:xfrm>
          <a:prstGeom prst="trapezoid">
            <a:avLst/>
          </a:prstGeom>
          <a:solidFill>
            <a:sysClr val="window" lastClr="FFFFFF"/>
          </a:solidFill>
          <a:ln w="38100"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1" name="TextBox 20"/>
          <p:cNvSpPr txBox="1"/>
          <p:nvPr/>
        </p:nvSpPr>
        <p:spPr>
          <a:xfrm>
            <a:off x="1353778" y="3645024"/>
            <a:ext cx="1465466" cy="707886"/>
          </a:xfrm>
          <a:prstGeom prst="rect">
            <a:avLst/>
          </a:prstGeom>
          <a:noFill/>
          <a:ln w="57150" cmpd="sng">
            <a:solidFill>
              <a:sysClr val="windowText" lastClr="000000"/>
            </a:solidFill>
          </a:ln>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PiWh</a:t>
            </a:r>
            <a:endParaRPr kumimoji="0" lang="en-US" sz="40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23" name="Trapezoid 22"/>
          <p:cNvSpPr/>
          <p:nvPr/>
        </p:nvSpPr>
        <p:spPr>
          <a:xfrm rot="10800000">
            <a:off x="4929725" y="3016863"/>
            <a:ext cx="1413682" cy="862680"/>
          </a:xfrm>
          <a:prstGeom prst="trapezoid">
            <a:avLst/>
          </a:prstGeom>
          <a:solidFill>
            <a:srgbClr val="FFFFFF"/>
          </a:solidFill>
          <a:ln w="38100"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5" name="Trapezoid 24"/>
          <p:cNvSpPr/>
          <p:nvPr/>
        </p:nvSpPr>
        <p:spPr>
          <a:xfrm rot="10800000">
            <a:off x="6562729" y="3001699"/>
            <a:ext cx="1413682" cy="862680"/>
          </a:xfrm>
          <a:prstGeom prst="trapezoid">
            <a:avLst/>
          </a:prstGeom>
          <a:solidFill>
            <a:srgbClr val="FFFFFF"/>
          </a:solidFill>
          <a:ln w="38100"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6" name="Trapezoid 25"/>
          <p:cNvSpPr/>
          <p:nvPr/>
        </p:nvSpPr>
        <p:spPr>
          <a:xfrm rot="10800000">
            <a:off x="5804267" y="4581821"/>
            <a:ext cx="1413682" cy="862680"/>
          </a:xfrm>
          <a:prstGeom prst="trapezoid">
            <a:avLst/>
          </a:prstGeom>
          <a:solidFill>
            <a:srgbClr val="EEBAD8"/>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5656668" y="3879543"/>
            <a:ext cx="854440" cy="702278"/>
          </a:xfrm>
          <a:prstGeom prst="line">
            <a:avLst/>
          </a:prstGeom>
          <a:ln w="76200" cmpd="sng">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6551312" y="3879543"/>
            <a:ext cx="766743" cy="704866"/>
          </a:xfrm>
          <a:prstGeom prst="line">
            <a:avLst/>
          </a:prstGeom>
          <a:ln w="76200" cmpd="sng">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802750" y="5792836"/>
            <a:ext cx="1656223" cy="707886"/>
          </a:xfrm>
          <a:prstGeom prst="rect">
            <a:avLst/>
          </a:prstGeom>
          <a:noFill/>
          <a:ln w="57150" cmpd="sng">
            <a:solidFill>
              <a:sysClr val="windowText" lastClr="000000"/>
            </a:solidFill>
          </a:ln>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PiWh</a:t>
            </a:r>
            <a:r>
              <a:rPr kumimoji="0" lang="en-US" sz="4000" b="1" i="0" u="none" strike="noStrike" kern="0" cap="none" spc="0" normalizeH="0" baseline="-25000" noProof="0" dirty="0" smtClean="0">
                <a:ln>
                  <a:noFill/>
                </a:ln>
                <a:solidFill>
                  <a:prstClr val="black"/>
                </a:solidFill>
                <a:effectLst/>
                <a:uLnTx/>
                <a:uFillTx/>
                <a:latin typeface="Arial" panose="020B0604020202020204" pitchFamily="34" charset="0"/>
                <a:cs typeface="Arial" panose="020B0604020202020204" pitchFamily="34" charset="0"/>
              </a:rPr>
              <a:t>2</a:t>
            </a:r>
            <a:endParaRPr kumimoji="0" lang="en-US" sz="40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32656"/>
            <a:ext cx="6408712" cy="1470025"/>
          </a:xfrm>
        </p:spPr>
        <p:txBody>
          <a:bodyPr/>
          <a:lstStyle/>
          <a:p>
            <a:r>
              <a:rPr lang="en-US" dirty="0"/>
              <a:t>Build these </a:t>
            </a:r>
            <a:r>
              <a:rPr lang="en-US" dirty="0" smtClean="0"/>
              <a:t>‘molecules’</a:t>
            </a:r>
            <a:endParaRPr lang="en-GB" dirty="0"/>
          </a:p>
        </p:txBody>
      </p:sp>
      <p:sp>
        <p:nvSpPr>
          <p:cNvPr id="3" name="Subtitle 2"/>
          <p:cNvSpPr>
            <a:spLocks noGrp="1"/>
          </p:cNvSpPr>
          <p:nvPr>
            <p:ph type="subTitle" idx="1"/>
          </p:nvPr>
        </p:nvSpPr>
        <p:spPr>
          <a:xfrm>
            <a:off x="395536" y="1556792"/>
            <a:ext cx="8568952" cy="2664296"/>
          </a:xfrm>
        </p:spPr>
        <p:txBody>
          <a:bodyPr numCol="2">
            <a:normAutofit lnSpcReduction="10000"/>
          </a:bodyPr>
          <a:lstStyle/>
          <a:p>
            <a:r>
              <a:rPr lang="en-US" sz="4000" b="1" dirty="0"/>
              <a:t>Pi</a:t>
            </a:r>
            <a:r>
              <a:rPr lang="en-US" sz="4000" b="1" baseline="-25000" dirty="0"/>
              <a:t>2</a:t>
            </a:r>
          </a:p>
          <a:p>
            <a:r>
              <a:rPr lang="en-US" sz="4000" b="1" dirty="0"/>
              <a:t>Pi</a:t>
            </a:r>
            <a:r>
              <a:rPr lang="en-US" sz="4000" b="1" baseline="-25000" dirty="0"/>
              <a:t>3</a:t>
            </a:r>
            <a:endParaRPr lang="en-US" sz="4000" b="1" dirty="0"/>
          </a:p>
          <a:p>
            <a:r>
              <a:rPr lang="en-US" sz="4000" b="1" dirty="0"/>
              <a:t>Pi</a:t>
            </a:r>
            <a:r>
              <a:rPr lang="en-US" sz="4000" b="1" baseline="-25000" dirty="0"/>
              <a:t>2</a:t>
            </a:r>
            <a:r>
              <a:rPr lang="en-US" sz="4000" b="1" dirty="0"/>
              <a:t>Wh</a:t>
            </a:r>
          </a:p>
          <a:p>
            <a:r>
              <a:rPr lang="en-US" sz="4000" b="1" dirty="0" smtClean="0"/>
              <a:t>Pi</a:t>
            </a:r>
            <a:r>
              <a:rPr lang="en-US" sz="4000" b="1" baseline="-25000" dirty="0" smtClean="0"/>
              <a:t>2</a:t>
            </a:r>
            <a:r>
              <a:rPr lang="en-US" sz="4000" b="1" dirty="0" smtClean="0"/>
              <a:t>Wh</a:t>
            </a:r>
            <a:r>
              <a:rPr lang="en-US" sz="4000" b="1" baseline="-25000" dirty="0" smtClean="0"/>
              <a:t>2</a:t>
            </a:r>
            <a:r>
              <a:rPr lang="en-US" sz="4000" b="1" dirty="0"/>
              <a:t>2Pi</a:t>
            </a:r>
            <a:endParaRPr lang="en-US" sz="4000" b="1" baseline="-25000" dirty="0"/>
          </a:p>
          <a:p>
            <a:r>
              <a:rPr lang="en-US" sz="4000" b="1" dirty="0" smtClean="0"/>
              <a:t>3Pi</a:t>
            </a:r>
            <a:endParaRPr lang="en-US" sz="4000" b="1" dirty="0"/>
          </a:p>
          <a:p>
            <a:r>
              <a:rPr lang="en-US" sz="4000" b="1" dirty="0"/>
              <a:t>2PiWh</a:t>
            </a:r>
          </a:p>
          <a:p>
            <a:r>
              <a:rPr lang="en-US" sz="4000" b="1" dirty="0"/>
              <a:t>Pi</a:t>
            </a:r>
            <a:r>
              <a:rPr lang="en-US" sz="4000" b="1" baseline="-25000" dirty="0"/>
              <a:t>6</a:t>
            </a:r>
          </a:p>
          <a:p>
            <a:endParaRPr lang="en-US" sz="3200" b="1" baseline="-25000" dirty="0"/>
          </a:p>
          <a:p>
            <a:endParaRPr lang="en-GB" dirty="0"/>
          </a:p>
        </p:txBody>
      </p:sp>
    </p:spTree>
    <p:extLst>
      <p:ext uri="{BB962C8B-B14F-4D97-AF65-F5344CB8AC3E}">
        <p14:creationId xmlns:p14="http://schemas.microsoft.com/office/powerpoint/2010/main" val="14871271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purl.org/dc/terms/"/>
    <ds:schemaRef ds:uri="http://schemas.microsoft.com/office/2006/documentManagement/types"/>
    <ds:schemaRef ds:uri="http://schemas.openxmlformats.org/package/2006/metadata/core-properties"/>
    <ds:schemaRef ds:uri="http://purl.org/dc/elements/1.1/"/>
    <ds:schemaRef ds:uri="27d643f5-4560-4eff-9f48-d0fe6b2bec2d"/>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703</TotalTime>
  <Words>224</Words>
  <Application>Microsoft Office PowerPoint</Application>
  <PresentationFormat>On-screen Show (4:3)</PresentationFormat>
  <Paragraphs>28</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Marshmallow models</vt:lpstr>
      <vt:lpstr>PowerPoint Presentation</vt:lpstr>
      <vt:lpstr>Build these ‘molecules’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Marshmallow models</dc:title>
  <dc:creator>Matt Baldwin</dc:creator>
  <dc:description>This resource accompanies the article ‘How to teach elements and compounds’, Education in Chemistry, September 2018, https://rsc.li/2BXmKNh</dc:description>
  <cp:lastModifiedBy>David Sait</cp:lastModifiedBy>
  <cp:revision>48</cp:revision>
  <dcterms:created xsi:type="dcterms:W3CDTF">2013-06-04T12:27:23Z</dcterms:created>
  <dcterms:modified xsi:type="dcterms:W3CDTF">2018-08-29T10:51:40Z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